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9" r:id="rId2"/>
    <p:sldId id="256" r:id="rId3"/>
    <p:sldId id="257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58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B56C636-44C8-433C-B1B9-FC7811C0D19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05D8227-821D-49FA-B831-0F16A7F761E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7" r="22362"/>
          <a:stretch/>
        </p:blipFill>
        <p:spPr>
          <a:xfrm>
            <a:off x="1726850" y="332656"/>
            <a:ext cx="5690301" cy="616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2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1" y="2708476"/>
            <a:ext cx="3474720" cy="1702160"/>
          </a:xfrm>
        </p:spPr>
        <p:txBody>
          <a:bodyPr>
            <a:normAutofit/>
          </a:bodyPr>
          <a:lstStyle/>
          <a:p>
            <a:r>
              <a:rPr lang="cs-CZ" dirty="0" smtClean="0"/>
              <a:t>ČESKÉ DRAMA</a:t>
            </a:r>
            <a:br>
              <a:rPr lang="cs-CZ" dirty="0" smtClean="0"/>
            </a:br>
            <a:r>
              <a:rPr lang="cs-CZ" sz="2800" dirty="0" smtClean="0"/>
              <a:t>2. POL. 20. STOLETÍ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716016" y="4653136"/>
            <a:ext cx="3309803" cy="1260629"/>
          </a:xfrm>
        </p:spPr>
        <p:txBody>
          <a:bodyPr/>
          <a:lstStyle/>
          <a:p>
            <a:r>
              <a:rPr lang="cs-CZ" b="1" dirty="0" smtClean="0"/>
              <a:t>VÁCLAV HAVEL</a:t>
            </a:r>
          </a:p>
          <a:p>
            <a:r>
              <a:rPr lang="cs-CZ" b="1" dirty="0" smtClean="0"/>
              <a:t>dramatik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5028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3640" y="476672"/>
            <a:ext cx="7024744" cy="1143000"/>
          </a:xfrm>
        </p:spPr>
        <p:txBody>
          <a:bodyPr/>
          <a:lstStyle/>
          <a:p>
            <a:r>
              <a:rPr lang="cs-CZ" b="1" dirty="0" smtClean="0"/>
              <a:t>VÁCLAV HAVEL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3" y="1700808"/>
            <a:ext cx="3960555" cy="4464496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b="1" dirty="0" smtClean="0"/>
              <a:t>(1936 – 2011)</a:t>
            </a:r>
          </a:p>
          <a:p>
            <a:r>
              <a:rPr lang="cs-CZ" dirty="0" smtClean="0"/>
              <a:t>český dramatik, esejista, politik</a:t>
            </a:r>
          </a:p>
          <a:p>
            <a:r>
              <a:rPr lang="cs-CZ" dirty="0" smtClean="0"/>
              <a:t>po povinné školní docházce pracoval jako </a:t>
            </a:r>
            <a:r>
              <a:rPr lang="cs-CZ" dirty="0"/>
              <a:t>chemický laborant </a:t>
            </a:r>
            <a:r>
              <a:rPr lang="cs-CZ" dirty="0" smtClean="0"/>
              <a:t>na Vysoké </a:t>
            </a:r>
            <a:r>
              <a:rPr lang="cs-CZ" dirty="0"/>
              <a:t>škole </a:t>
            </a:r>
            <a:r>
              <a:rPr lang="cs-CZ" dirty="0" smtClean="0"/>
              <a:t>chemicko-technologické a </a:t>
            </a:r>
            <a:r>
              <a:rPr lang="cs-CZ" dirty="0"/>
              <a:t>současně navštěvoval večerní </a:t>
            </a:r>
            <a:r>
              <a:rPr lang="cs-CZ" dirty="0" smtClean="0"/>
              <a:t>gymnázium</a:t>
            </a:r>
            <a:endParaRPr lang="cs-CZ" dirty="0"/>
          </a:p>
        </p:txBody>
      </p:sp>
      <p:pic>
        <p:nvPicPr>
          <p:cNvPr id="1026" name="Picture 2" descr="Václav Havel, 14. listopadu 2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44374"/>
            <a:ext cx="2808312" cy="320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24128" y="5733256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1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99573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1143000"/>
          </a:xfrm>
        </p:spPr>
        <p:txBody>
          <a:bodyPr/>
          <a:lstStyle/>
          <a:p>
            <a:r>
              <a:rPr lang="cs-CZ" dirty="0" smtClean="0"/>
              <a:t>Václav Havel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00809"/>
            <a:ext cx="6777317" cy="1656184"/>
          </a:xfrm>
        </p:spPr>
        <p:txBody>
          <a:bodyPr/>
          <a:lstStyle/>
          <a:p>
            <a:r>
              <a:rPr lang="cs-CZ" dirty="0" smtClean="0"/>
              <a:t>psal kritiku </a:t>
            </a:r>
            <a:r>
              <a:rPr lang="cs-CZ" dirty="0"/>
              <a:t>do časopisu Květen, </a:t>
            </a:r>
            <a:r>
              <a:rPr lang="cs-CZ" dirty="0" smtClean="0"/>
              <a:t>do roku1969 publikoval v </a:t>
            </a:r>
            <a:r>
              <a:rPr lang="cs-CZ" dirty="0"/>
              <a:t>časopisech Divadelní noviny, Divadlo, Host do domu, Listy, Literární listy, Literární </a:t>
            </a:r>
            <a:r>
              <a:rPr lang="cs-CZ" dirty="0" smtClean="0"/>
              <a:t>noviny…</a:t>
            </a:r>
            <a:endParaRPr lang="cs-CZ" dirty="0"/>
          </a:p>
        </p:txBody>
      </p:sp>
      <p:pic>
        <p:nvPicPr>
          <p:cNvPr id="3074" name="Picture 2" descr="Soubor:1992 World Economic Forum - Havel, Schwab, HRH The Prince of Wa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3356372"/>
            <a:ext cx="4392488" cy="313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36296" y="6093296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2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117341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829896"/>
          </a:xfrm>
        </p:spPr>
        <p:txBody>
          <a:bodyPr/>
          <a:lstStyle/>
          <a:p>
            <a:r>
              <a:rPr lang="cs-CZ" dirty="0" smtClean="0"/>
              <a:t>Václav Havel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971600" y="1844824"/>
            <a:ext cx="6777317" cy="4608511"/>
          </a:xfrm>
        </p:spPr>
        <p:txBody>
          <a:bodyPr>
            <a:normAutofit/>
          </a:bodyPr>
          <a:lstStyle/>
          <a:p>
            <a:r>
              <a:rPr lang="cs-CZ" dirty="0" smtClean="0"/>
              <a:t>po několika neúspěšných pokusech </a:t>
            </a:r>
            <a:r>
              <a:rPr lang="cs-CZ" dirty="0"/>
              <a:t>o přijetí na vysokou školu humanitního zaměření studoval na ekonomické fakultě Českého vysokého učení technického v </a:t>
            </a:r>
            <a:r>
              <a:rPr lang="cs-CZ" dirty="0" smtClean="0"/>
              <a:t>Praze</a:t>
            </a:r>
          </a:p>
          <a:p>
            <a:r>
              <a:rPr lang="cs-CZ" dirty="0" smtClean="0"/>
              <a:t>poté se pokusil dostat na filmovou </a:t>
            </a:r>
            <a:r>
              <a:rPr lang="cs-CZ" dirty="0"/>
              <a:t>fakultu Akademie múzických umění (AMU</a:t>
            </a:r>
            <a:r>
              <a:rPr lang="cs-CZ" dirty="0" smtClean="0"/>
              <a:t>), byl však odmítnut </a:t>
            </a:r>
            <a:r>
              <a:rPr lang="cs-CZ" dirty="0"/>
              <a:t>a </a:t>
            </a:r>
            <a:r>
              <a:rPr lang="cs-CZ" dirty="0" smtClean="0"/>
              <a:t>už ani nebyl </a:t>
            </a:r>
            <a:r>
              <a:rPr lang="cs-CZ" dirty="0"/>
              <a:t>přijat zpět na </a:t>
            </a:r>
            <a:r>
              <a:rPr lang="cs-CZ" dirty="0" smtClean="0"/>
              <a:t>ČVUT, ale na přímluvu Jana </a:t>
            </a:r>
            <a:r>
              <a:rPr lang="cs-CZ" dirty="0"/>
              <a:t>Wericha byl přijat jako jevištní technik v pražském Divadle ABC</a:t>
            </a:r>
          </a:p>
        </p:txBody>
      </p:sp>
    </p:spTree>
    <p:extLst>
      <p:ext uri="{BB962C8B-B14F-4D97-AF65-F5344CB8AC3E}">
        <p14:creationId xmlns:p14="http://schemas.microsoft.com/office/powerpoint/2010/main" val="197699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1596" y="980728"/>
            <a:ext cx="7024744" cy="1143000"/>
          </a:xfrm>
        </p:spPr>
        <p:txBody>
          <a:bodyPr/>
          <a:lstStyle/>
          <a:p>
            <a:r>
              <a:rPr lang="cs-CZ" dirty="0" smtClean="0"/>
              <a:t>Václav Havel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23499"/>
            <a:ext cx="3816539" cy="379227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 roce 1959 napsal svou první divadelní hru (Rodinný večer)</a:t>
            </a:r>
          </a:p>
          <a:p>
            <a:r>
              <a:rPr lang="cs-CZ" dirty="0" smtClean="0"/>
              <a:t>1960 – 1968 působil </a:t>
            </a:r>
            <a:r>
              <a:rPr lang="cs-CZ" dirty="0"/>
              <a:t>v Divadle Na </a:t>
            </a:r>
            <a:r>
              <a:rPr lang="cs-CZ" dirty="0" smtClean="0"/>
              <a:t>zábradlí jako </a:t>
            </a:r>
            <a:r>
              <a:rPr lang="cs-CZ" dirty="0"/>
              <a:t>jevištní technik, </a:t>
            </a:r>
            <a:r>
              <a:rPr lang="cs-CZ" dirty="0" smtClean="0"/>
              <a:t>později jako dramaturg</a:t>
            </a:r>
          </a:p>
          <a:p>
            <a:r>
              <a:rPr lang="cs-CZ" dirty="0" smtClean="0"/>
              <a:t>přátelil se se skupinou </a:t>
            </a:r>
            <a:r>
              <a:rPr lang="en-US" dirty="0" smtClean="0"/>
              <a:t>The </a:t>
            </a:r>
            <a:r>
              <a:rPr lang="en-US" dirty="0"/>
              <a:t>Plastic People of the Universe</a:t>
            </a:r>
            <a:endParaRPr lang="cs-CZ" dirty="0"/>
          </a:p>
        </p:txBody>
      </p:sp>
      <p:pic>
        <p:nvPicPr>
          <p:cNvPr id="4098" name="Picture 2" descr="Soubor:Praha, Staré M&amp;ecaron;sto, Na Zábradl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20888"/>
            <a:ext cx="4176464" cy="31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27984" y="5877272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3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216239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024744" cy="1143000"/>
          </a:xfrm>
        </p:spPr>
        <p:txBody>
          <a:bodyPr/>
          <a:lstStyle/>
          <a:p>
            <a:r>
              <a:rPr lang="cs-CZ" dirty="0" smtClean="0"/>
              <a:t>Václav Havel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7" y="1412776"/>
            <a:ext cx="7704856" cy="4824536"/>
          </a:xfrm>
        </p:spPr>
        <p:txBody>
          <a:bodyPr>
            <a:normAutofit/>
          </a:bodyPr>
          <a:lstStyle/>
          <a:p>
            <a:r>
              <a:rPr lang="cs-CZ" dirty="0" smtClean="0"/>
              <a:t>1963 byla v Divadle Na Zábradlí uvedena Havlova celovečerní hra – </a:t>
            </a:r>
            <a:r>
              <a:rPr lang="cs-CZ" b="1" dirty="0" smtClean="0"/>
              <a:t>Zahradní slavnost</a:t>
            </a:r>
          </a:p>
          <a:p>
            <a:r>
              <a:rPr lang="cs-CZ" dirty="0" smtClean="0"/>
              <a:t>1964 </a:t>
            </a:r>
            <a:r>
              <a:rPr lang="cs-CZ" dirty="0"/>
              <a:t>se oženil s </a:t>
            </a:r>
            <a:r>
              <a:rPr lang="cs-CZ" b="1" dirty="0"/>
              <a:t>Olgou </a:t>
            </a:r>
            <a:r>
              <a:rPr lang="cs-CZ" b="1" dirty="0" smtClean="0"/>
              <a:t>Šplíchalovou</a:t>
            </a:r>
          </a:p>
          <a:p>
            <a:r>
              <a:rPr lang="cs-CZ" dirty="0" smtClean="0"/>
              <a:t>1969 – po potlačení Pražského jara měl zákaz publikace</a:t>
            </a:r>
          </a:p>
          <a:p>
            <a:r>
              <a:rPr lang="cs-CZ" dirty="0" smtClean="0"/>
              <a:t>1974 – pracuje jako dělník v pivovaru v Trutnově</a:t>
            </a:r>
          </a:p>
          <a:p>
            <a:r>
              <a:rPr lang="cs-CZ" dirty="0" smtClean="0"/>
              <a:t>1975 – založil samizdatovou edici – </a:t>
            </a:r>
            <a:r>
              <a:rPr lang="cs-CZ" b="1" dirty="0" smtClean="0"/>
              <a:t>Edice Expedice</a:t>
            </a:r>
          </a:p>
          <a:p>
            <a:r>
              <a:rPr lang="cs-CZ" dirty="0" smtClean="0"/>
              <a:t>1977 – mluvčí </a:t>
            </a:r>
            <a:r>
              <a:rPr lang="cs-CZ" b="1" dirty="0" smtClean="0"/>
              <a:t>Charty 77</a:t>
            </a:r>
          </a:p>
          <a:p>
            <a:pPr marL="68580" indent="0">
              <a:buNone/>
            </a:pPr>
            <a:r>
              <a:rPr lang="cs-CZ" b="1" dirty="0" smtClean="0"/>
              <a:t> 			</a:t>
            </a:r>
            <a:r>
              <a:rPr lang="cs-CZ" dirty="0" smtClean="0"/>
              <a:t>leden </a:t>
            </a:r>
            <a:r>
              <a:rPr lang="cs-CZ" dirty="0"/>
              <a:t>až </a:t>
            </a:r>
            <a:r>
              <a:rPr lang="cs-CZ" dirty="0" smtClean="0"/>
              <a:t>květen 1977 </a:t>
            </a:r>
            <a:r>
              <a:rPr lang="cs-CZ" dirty="0"/>
              <a:t>pět </a:t>
            </a:r>
            <a:r>
              <a:rPr lang="cs-CZ" dirty="0" smtClean="0"/>
              <a:t>				měsíců </a:t>
            </a:r>
            <a:r>
              <a:rPr lang="cs-CZ" dirty="0"/>
              <a:t>ve vyšetřovací </a:t>
            </a:r>
            <a:r>
              <a:rPr lang="cs-CZ" dirty="0" smtClean="0"/>
              <a:t>vazbě</a:t>
            </a:r>
            <a:endParaRPr lang="cs-CZ" b="1" dirty="0" smtClean="0"/>
          </a:p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1907704" y="5200162"/>
            <a:ext cx="129614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783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829896"/>
          </a:xfrm>
        </p:spPr>
        <p:txBody>
          <a:bodyPr/>
          <a:lstStyle/>
          <a:p>
            <a:r>
              <a:rPr lang="cs-CZ" dirty="0" smtClean="0"/>
              <a:t>Václav Havel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3" y="1484784"/>
            <a:ext cx="7561852" cy="4824536"/>
          </a:xfrm>
        </p:spPr>
        <p:txBody>
          <a:bodyPr>
            <a:normAutofit/>
          </a:bodyPr>
          <a:lstStyle/>
          <a:p>
            <a:r>
              <a:rPr lang="cs-CZ" dirty="0"/>
              <a:t>1979 </a:t>
            </a:r>
            <a:r>
              <a:rPr lang="cs-CZ" dirty="0" smtClean="0"/>
              <a:t>– 5 měsíců ve vazbě, odkud píše ženě Olze </a:t>
            </a:r>
            <a:r>
              <a:rPr lang="cs-CZ" b="1" dirty="0" smtClean="0"/>
              <a:t>(Dopisy Olze)</a:t>
            </a:r>
            <a:endParaRPr lang="cs-CZ" b="1" dirty="0"/>
          </a:p>
          <a:p>
            <a:r>
              <a:rPr lang="cs-CZ" dirty="0" smtClean="0"/>
              <a:t>1981 </a:t>
            </a:r>
            <a:r>
              <a:rPr lang="cs-CZ" dirty="0"/>
              <a:t>– uvedení hry </a:t>
            </a:r>
            <a:r>
              <a:rPr lang="cs-CZ" b="1" dirty="0"/>
              <a:t>Horský hotel </a:t>
            </a:r>
            <a:endParaRPr lang="cs-CZ" dirty="0" smtClean="0"/>
          </a:p>
          <a:p>
            <a:r>
              <a:rPr lang="cs-CZ" dirty="0" smtClean="0"/>
              <a:t>1989 </a:t>
            </a:r>
            <a:r>
              <a:rPr lang="cs-CZ" dirty="0"/>
              <a:t>– prezident Československé socialistické republiky</a:t>
            </a:r>
          </a:p>
          <a:p>
            <a:r>
              <a:rPr lang="cs-CZ" dirty="0"/>
              <a:t>1993 – prezident </a:t>
            </a:r>
            <a:r>
              <a:rPr lang="cs-CZ" dirty="0" smtClean="0"/>
              <a:t>ČR</a:t>
            </a:r>
          </a:p>
          <a:p>
            <a:r>
              <a:rPr lang="cs-CZ" dirty="0" smtClean="0"/>
              <a:t>1996 – umírá </a:t>
            </a:r>
          </a:p>
          <a:p>
            <a:pPr marL="68580" indent="0">
              <a:buNone/>
            </a:pPr>
            <a:r>
              <a:rPr lang="cs-CZ" dirty="0" smtClean="0"/>
              <a:t>manželka Olga</a:t>
            </a:r>
          </a:p>
          <a:p>
            <a:r>
              <a:rPr lang="cs-CZ" dirty="0" smtClean="0"/>
              <a:t>1997 – sňatek </a:t>
            </a:r>
          </a:p>
          <a:p>
            <a:pPr marL="68580" indent="0">
              <a:buNone/>
            </a:pPr>
            <a:r>
              <a:rPr lang="cs-CZ" dirty="0" smtClean="0"/>
              <a:t>s herečkou </a:t>
            </a:r>
          </a:p>
          <a:p>
            <a:pPr marL="68580" indent="0">
              <a:buNone/>
            </a:pPr>
            <a:r>
              <a:rPr lang="cs-CZ" dirty="0" smtClean="0"/>
              <a:t>Dagmar Veškrnovou</a:t>
            </a:r>
            <a:endParaRPr lang="cs-CZ" dirty="0"/>
          </a:p>
          <a:p>
            <a:endParaRPr lang="cs-CZ" b="1" dirty="0"/>
          </a:p>
        </p:txBody>
      </p:sp>
      <p:pic>
        <p:nvPicPr>
          <p:cNvPr id="5122" name="Picture 2" descr="Soubor:Dagmar-Havlova-Veskrnova-TV-show-Bolkovi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56992"/>
            <a:ext cx="4104456" cy="272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99992" y="6167830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4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85844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1143000"/>
          </a:xfrm>
        </p:spPr>
        <p:txBody>
          <a:bodyPr/>
          <a:lstStyle/>
          <a:p>
            <a:r>
              <a:rPr lang="cs-CZ" dirty="0" smtClean="0"/>
              <a:t>Václav Havel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4048" y="1412776"/>
            <a:ext cx="3744416" cy="5040560"/>
          </a:xfrm>
        </p:spPr>
        <p:txBody>
          <a:bodyPr>
            <a:normAutofit/>
          </a:bodyPr>
          <a:lstStyle/>
          <a:p>
            <a:r>
              <a:rPr lang="cs-CZ" dirty="0"/>
              <a:t>1998 – znovuzvolení prezidentem ČR (2003)</a:t>
            </a:r>
          </a:p>
          <a:p>
            <a:r>
              <a:rPr lang="cs-CZ" dirty="0"/>
              <a:t>2006 – uvedena </a:t>
            </a:r>
            <a:r>
              <a:rPr lang="cs-CZ" dirty="0" smtClean="0"/>
              <a:t>v divadle Archa hra </a:t>
            </a:r>
            <a:r>
              <a:rPr lang="cs-CZ" b="1" dirty="0" smtClean="0"/>
              <a:t>Odcházení</a:t>
            </a:r>
            <a:r>
              <a:rPr lang="cs-CZ" dirty="0" smtClean="0"/>
              <a:t>, která byla v roce 2009 zfilmována</a:t>
            </a:r>
          </a:p>
          <a:p>
            <a:r>
              <a:rPr lang="cs-CZ" dirty="0" smtClean="0"/>
              <a:t>v básních i divadelních hrách se objevoval jeho protest proti politickému systému</a:t>
            </a:r>
            <a:endParaRPr lang="cs-CZ" dirty="0"/>
          </a:p>
          <a:p>
            <a:endParaRPr lang="cs-CZ" dirty="0"/>
          </a:p>
        </p:txBody>
      </p:sp>
      <p:pic>
        <p:nvPicPr>
          <p:cNvPr id="6146" name="Picture 2" descr="Soubor:Václav Havel - Freedom and its adversaries confere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6872"/>
            <a:ext cx="4248472" cy="2835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22552" y="5260558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5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21258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Václav Havel</a:t>
            </a:r>
            <a:br>
              <a:rPr lang="cs-CZ" dirty="0" smtClean="0"/>
            </a:br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Antikódy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(básně)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Dopisy Olze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Zahradní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slavnost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Asanace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Audience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Odcházení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ravá složená závorka 3"/>
          <p:cNvSpPr/>
          <p:nvPr/>
        </p:nvSpPr>
        <p:spPr>
          <a:xfrm>
            <a:off x="4211960" y="3429000"/>
            <a:ext cx="576064" cy="1440160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3907525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divadelní hry</a:t>
            </a:r>
            <a:endParaRPr lang="cs-CZ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25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Václav Havel</a:t>
            </a:r>
            <a:br>
              <a:rPr lang="cs-CZ" dirty="0" smtClean="0"/>
            </a:br>
            <a:r>
              <a:rPr lang="cs-CZ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Audience</a:t>
            </a:r>
            <a:endParaRPr lang="cs-CZ" sz="3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jednoaktová hra o morálce, která se odehrává v kanceláři sládka</a:t>
            </a:r>
          </a:p>
          <a:p>
            <a:pPr>
              <a:buFontTx/>
              <a:buChar char="-"/>
            </a:pPr>
            <a:r>
              <a:rPr lang="cs-CZ" dirty="0" smtClean="0"/>
              <a:t>postavy 	- spisovatel Vaněk (koulí sudy </a:t>
            </a:r>
            <a:r>
              <a:rPr lang="cs-CZ" dirty="0"/>
              <a:t>v </a:t>
            </a:r>
            <a:r>
              <a:rPr lang="cs-CZ" dirty="0" smtClean="0"/>
              <a:t>		pivovaru)</a:t>
            </a:r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smtClean="0"/>
              <a:t>	- opilý sládek – nabízí Vaňkovi 			lepší postavení, když na sebe 			bude donášet</a:t>
            </a:r>
          </a:p>
          <a:p>
            <a:pPr>
              <a:buFontTx/>
              <a:buChar char="-"/>
            </a:pPr>
            <a:r>
              <a:rPr lang="cs-CZ" dirty="0" smtClean="0"/>
              <a:t>autobiografické rysy – práce v pivovaru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91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1143000"/>
          </a:xfrm>
        </p:spPr>
        <p:txBody>
          <a:bodyPr/>
          <a:lstStyle/>
          <a:p>
            <a:r>
              <a:rPr lang="cs-CZ" dirty="0" smtClean="0"/>
              <a:t>Václav Havel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84784"/>
            <a:ext cx="6777317" cy="601292"/>
          </a:xfrm>
        </p:spPr>
        <p:txBody>
          <a:bodyPr/>
          <a:lstStyle/>
          <a:p>
            <a:pPr marL="68580" indent="0">
              <a:buNone/>
            </a:pPr>
            <a:r>
              <a:rPr lang="cs-CZ" dirty="0" smtClean="0"/>
              <a:t>Audience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52320" y="5782099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Vid. 1</a:t>
            </a:r>
            <a:endParaRPr lang="cs-CZ" sz="1400" b="1" dirty="0"/>
          </a:p>
        </p:txBody>
      </p:sp>
      <p:pic>
        <p:nvPicPr>
          <p:cNvPr id="5" name="Václav Havel - Audience - ukázka 1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310515.739"/>
                  <p14:fade in="4000" out="4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95736" y="1931687"/>
            <a:ext cx="4320480" cy="387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1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744" cy="1143000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00808"/>
            <a:ext cx="6777317" cy="460851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1400" b="1" dirty="0" smtClean="0"/>
              <a:t>Obr. 1 </a:t>
            </a:r>
            <a:r>
              <a:rPr lang="cs-CZ" sz="1400" dirty="0"/>
              <a:t>Ondřej </a:t>
            </a:r>
            <a:r>
              <a:rPr lang="cs-CZ" sz="1400" dirty="0" smtClean="0"/>
              <a:t>Sláma </a:t>
            </a:r>
            <a:r>
              <a:rPr lang="en-US" sz="1400" dirty="0" smtClean="0"/>
              <a:t>[2012-0</a:t>
            </a:r>
            <a:r>
              <a:rPr lang="cs-CZ" sz="1400" dirty="0"/>
              <a:t>5</a:t>
            </a:r>
            <a:r>
              <a:rPr lang="en-US" sz="1400" dirty="0"/>
              <a:t>-</a:t>
            </a:r>
            <a:r>
              <a:rPr lang="cs-CZ" sz="1400" dirty="0"/>
              <a:t>14</a:t>
            </a:r>
            <a:r>
              <a:rPr lang="en-US" sz="1400" dirty="0"/>
              <a:t>] </a:t>
            </a:r>
            <a:r>
              <a:rPr lang="en-US" sz="1400" dirty="0" err="1"/>
              <a:t>dostupn</a:t>
            </a:r>
            <a:r>
              <a:rPr lang="cs-CZ" sz="1400" dirty="0"/>
              <a:t>é</a:t>
            </a:r>
            <a:r>
              <a:rPr lang="en-US" sz="1400" dirty="0"/>
              <a:t> 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en-US" sz="1400" dirty="0"/>
              <a:t> http://</a:t>
            </a:r>
            <a:r>
              <a:rPr lang="en-US" sz="1400" dirty="0" smtClean="0"/>
              <a:t>cs.wikipedia.org/wiki/Soubor:V%C3%A1clav_Havel_cut_out.jpg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b="1" dirty="0" smtClean="0"/>
              <a:t>Obr. 2 </a:t>
            </a:r>
            <a:r>
              <a:rPr lang="cs-CZ" sz="1400" dirty="0" err="1" smtClean="0"/>
              <a:t>World</a:t>
            </a:r>
            <a:r>
              <a:rPr lang="cs-CZ" sz="1400" dirty="0" smtClean="0"/>
              <a:t> </a:t>
            </a:r>
            <a:r>
              <a:rPr lang="cs-CZ" sz="1400" dirty="0" err="1" smtClean="0"/>
              <a:t>Economic</a:t>
            </a:r>
            <a:r>
              <a:rPr lang="cs-CZ" sz="1400" dirty="0" smtClean="0"/>
              <a:t> </a:t>
            </a:r>
            <a:r>
              <a:rPr lang="cs-CZ" sz="1400" dirty="0" err="1" smtClean="0"/>
              <a:t>Forum</a:t>
            </a:r>
            <a:r>
              <a:rPr lang="cs-CZ" sz="1400" dirty="0" smtClean="0"/>
              <a:t> </a:t>
            </a:r>
            <a:r>
              <a:rPr lang="en-US" sz="1400" dirty="0"/>
              <a:t>[2012-0</a:t>
            </a:r>
            <a:r>
              <a:rPr lang="cs-CZ" sz="1400" dirty="0"/>
              <a:t>5</a:t>
            </a:r>
            <a:r>
              <a:rPr lang="en-US" sz="1400" dirty="0"/>
              <a:t>-</a:t>
            </a:r>
            <a:r>
              <a:rPr lang="cs-CZ" sz="1400" dirty="0"/>
              <a:t>14</a:t>
            </a:r>
            <a:r>
              <a:rPr lang="en-US" sz="1400" dirty="0"/>
              <a:t>] </a:t>
            </a:r>
            <a:r>
              <a:rPr lang="en-US" sz="1400" dirty="0" err="1"/>
              <a:t>dostupn</a:t>
            </a:r>
            <a:r>
              <a:rPr lang="cs-CZ" sz="1400" dirty="0"/>
              <a:t>é</a:t>
            </a:r>
            <a:r>
              <a:rPr lang="en-US" sz="1400" dirty="0"/>
              <a:t> 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en-US" sz="1400" dirty="0"/>
              <a:t> </a:t>
            </a:r>
            <a:r>
              <a:rPr lang="cs-CZ" sz="1400" dirty="0" smtClean="0"/>
              <a:t>http</a:t>
            </a:r>
            <a:r>
              <a:rPr lang="cs-CZ" sz="1400" dirty="0"/>
              <a:t>://cs.wikipedia.org/wiki/Soubor:1992_World_Economic_Forum_-_Havel,_Schwab,_</a:t>
            </a:r>
            <a:r>
              <a:rPr lang="cs-CZ" sz="1400" dirty="0" smtClean="0"/>
              <a:t>HRH_The_Prince_of_Wales.jpg</a:t>
            </a:r>
          </a:p>
          <a:p>
            <a:pPr marL="68580" indent="0">
              <a:buNone/>
            </a:pPr>
            <a:r>
              <a:rPr lang="cs-CZ" sz="1400" b="1" dirty="0" smtClean="0"/>
              <a:t>Obr. 3 </a:t>
            </a:r>
            <a:r>
              <a:rPr lang="cs-CZ" sz="1400" dirty="0" err="1" smtClean="0"/>
              <a:t>Aktron</a:t>
            </a:r>
            <a:r>
              <a:rPr lang="cs-CZ" sz="1400" dirty="0" smtClean="0"/>
              <a:t> </a:t>
            </a:r>
            <a:r>
              <a:rPr lang="en-US" sz="1400" dirty="0" smtClean="0"/>
              <a:t>[2012-0</a:t>
            </a:r>
            <a:r>
              <a:rPr lang="cs-CZ" sz="1400" dirty="0"/>
              <a:t>5</a:t>
            </a:r>
            <a:r>
              <a:rPr lang="en-US" sz="1400" dirty="0"/>
              <a:t>-</a:t>
            </a:r>
            <a:r>
              <a:rPr lang="cs-CZ" sz="1400" dirty="0"/>
              <a:t>14</a:t>
            </a:r>
            <a:r>
              <a:rPr lang="en-US" sz="1400" dirty="0"/>
              <a:t>] </a:t>
            </a:r>
            <a:r>
              <a:rPr lang="en-US" sz="1400" dirty="0" err="1"/>
              <a:t>dostupn</a:t>
            </a:r>
            <a:r>
              <a:rPr lang="cs-CZ" sz="1400" dirty="0"/>
              <a:t>é</a:t>
            </a:r>
            <a:r>
              <a:rPr lang="en-US" sz="1400" dirty="0"/>
              <a:t> 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en-US" sz="1400" dirty="0"/>
              <a:t> http://cs.wikipedia.org/wiki/Soubor:Praha,_Star%C3%A9_M%C4%9Bsto,_</a:t>
            </a:r>
            <a:r>
              <a:rPr lang="en-US" sz="1400" dirty="0" smtClean="0"/>
              <a:t>Na_Z%C3%A1bradl%C3%AD.JPG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b="1" dirty="0" smtClean="0"/>
              <a:t>Obr</a:t>
            </a:r>
            <a:r>
              <a:rPr lang="cs-CZ" sz="1400" b="1" dirty="0"/>
              <a:t>. </a:t>
            </a:r>
            <a:r>
              <a:rPr lang="cs-CZ" sz="1400" b="1" dirty="0" smtClean="0"/>
              <a:t>4 </a:t>
            </a:r>
            <a:r>
              <a:rPr lang="cs-CZ" sz="1400" dirty="0" smtClean="0"/>
              <a:t>Lukáš </a:t>
            </a:r>
            <a:r>
              <a:rPr lang="cs-CZ" sz="1400" dirty="0" err="1" smtClean="0"/>
              <a:t>Fronk</a:t>
            </a:r>
            <a:r>
              <a:rPr lang="en-US" sz="1400" dirty="0"/>
              <a:t> [2012-0</a:t>
            </a:r>
            <a:r>
              <a:rPr lang="cs-CZ" sz="1400" dirty="0"/>
              <a:t>5</a:t>
            </a:r>
            <a:r>
              <a:rPr lang="en-US" sz="1400" dirty="0"/>
              <a:t>-</a:t>
            </a:r>
            <a:r>
              <a:rPr lang="cs-CZ" sz="1400" dirty="0"/>
              <a:t>14</a:t>
            </a:r>
            <a:r>
              <a:rPr lang="en-US" sz="1400" dirty="0"/>
              <a:t>] </a:t>
            </a:r>
            <a:r>
              <a:rPr lang="en-US" sz="1400" dirty="0" err="1"/>
              <a:t>dostupn</a:t>
            </a:r>
            <a:r>
              <a:rPr lang="cs-CZ" sz="1400" dirty="0"/>
              <a:t>é</a:t>
            </a:r>
            <a:r>
              <a:rPr lang="en-US" sz="1400" dirty="0"/>
              <a:t> 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en-US" sz="1400" dirty="0"/>
              <a:t> http://</a:t>
            </a:r>
            <a:r>
              <a:rPr lang="en-US" sz="1400" dirty="0" smtClean="0"/>
              <a:t>cs.wikipedia.org/wiki/Soubor:Dagmar-Havlova-Veskrnova-TV-show-Bolkoviny.jpg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b="1" dirty="0" smtClean="0"/>
              <a:t>Obr. </a:t>
            </a:r>
            <a:r>
              <a:rPr lang="cs-CZ" sz="1400" b="1" dirty="0"/>
              <a:t>5 </a:t>
            </a:r>
            <a:r>
              <a:rPr lang="cs-CZ" sz="1400" dirty="0" smtClean="0"/>
              <a:t>Ondřej Sláma </a:t>
            </a:r>
            <a:r>
              <a:rPr lang="en-US" sz="1400" dirty="0"/>
              <a:t>[2012-0</a:t>
            </a:r>
            <a:r>
              <a:rPr lang="cs-CZ" sz="1400" dirty="0"/>
              <a:t>5</a:t>
            </a:r>
            <a:r>
              <a:rPr lang="en-US" sz="1400" dirty="0"/>
              <a:t>-</a:t>
            </a:r>
            <a:r>
              <a:rPr lang="cs-CZ" sz="1400" dirty="0"/>
              <a:t>14</a:t>
            </a:r>
            <a:r>
              <a:rPr lang="en-US" sz="1400" dirty="0"/>
              <a:t>] </a:t>
            </a:r>
            <a:r>
              <a:rPr lang="en-US" sz="1400" dirty="0" err="1"/>
              <a:t>dostupn</a:t>
            </a:r>
            <a:r>
              <a:rPr lang="cs-CZ" sz="1400" dirty="0"/>
              <a:t>é</a:t>
            </a:r>
            <a:r>
              <a:rPr lang="en-US" sz="1400" dirty="0"/>
              <a:t> 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en-US" sz="1400" dirty="0"/>
              <a:t> </a:t>
            </a:r>
            <a:r>
              <a:rPr lang="cs-CZ" sz="1400" dirty="0" smtClean="0"/>
              <a:t>http</a:t>
            </a:r>
            <a:r>
              <a:rPr lang="cs-CZ" sz="1400" dirty="0"/>
              <a:t>://cs.wikipedia.org/wiki/Soubor:V%C3%A1clav_Havel_-_Freedom_and_its_adversaries_conference.jpg</a:t>
            </a:r>
          </a:p>
          <a:p>
            <a:pPr marL="68580" indent="0">
              <a:buNone/>
            </a:pPr>
            <a:r>
              <a:rPr lang="cs-CZ" sz="1400" b="1" dirty="0" smtClean="0"/>
              <a:t>Vid</a:t>
            </a:r>
            <a:r>
              <a:rPr lang="cs-CZ" sz="1400" b="1" dirty="0"/>
              <a:t>. 1 </a:t>
            </a:r>
            <a:r>
              <a:rPr lang="cs-CZ" sz="1400" dirty="0"/>
              <a:t>http://</a:t>
            </a:r>
            <a:r>
              <a:rPr lang="cs-CZ" sz="1400" dirty="0" smtClean="0"/>
              <a:t>www.youtube.com/watch?v=EnefoLZ9nsg</a:t>
            </a:r>
          </a:p>
          <a:p>
            <a:pPr marL="68580" indent="0">
              <a:buNone/>
            </a:pPr>
            <a:r>
              <a:rPr lang="cs-CZ" sz="1400" b="1" dirty="0" smtClean="0"/>
              <a:t>Pokud není uvedeno jinak, autorem textu v prezentaci je Mgr. Zuzana Eliášová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137763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716016" y="1556792"/>
            <a:ext cx="3313355" cy="1702160"/>
          </a:xfrm>
        </p:spPr>
        <p:txBody>
          <a:bodyPr/>
          <a:lstStyle/>
          <a:p>
            <a:r>
              <a:rPr lang="cs-CZ" b="1" dirty="0" smtClean="0"/>
              <a:t>KONEC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3260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66</TotalTime>
  <Words>492</Words>
  <Application>Microsoft Office PowerPoint</Application>
  <PresentationFormat>Předvádění na obrazovce (4:3)</PresentationFormat>
  <Paragraphs>68</Paragraphs>
  <Slides>14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Austin</vt:lpstr>
      <vt:lpstr>Prezentace aplikace PowerPoint</vt:lpstr>
      <vt:lpstr>ČESKÉ DRAMA 2. POL. 20. STOLETÍ</vt:lpstr>
      <vt:lpstr>VÁCLAV HAVEL</vt:lpstr>
      <vt:lpstr>Václav Havel</vt:lpstr>
      <vt:lpstr>Václav Havel</vt:lpstr>
      <vt:lpstr>Václav Havel</vt:lpstr>
      <vt:lpstr>Václav Havel</vt:lpstr>
      <vt:lpstr>Václav Havel</vt:lpstr>
      <vt:lpstr>Václav Havel</vt:lpstr>
      <vt:lpstr>Václav Havel dílo:</vt:lpstr>
      <vt:lpstr>Václav Havel Audience</vt:lpstr>
      <vt:lpstr>Václav Havel</vt:lpstr>
      <vt:lpstr>ZDROJE: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PRÓZA 2. POL. 20. STOLETÍ</dc:title>
  <dc:creator>uživatel</dc:creator>
  <cp:lastModifiedBy>uživatel</cp:lastModifiedBy>
  <cp:revision>11</cp:revision>
  <dcterms:created xsi:type="dcterms:W3CDTF">2012-05-14T16:10:58Z</dcterms:created>
  <dcterms:modified xsi:type="dcterms:W3CDTF">2012-05-16T18:48:49Z</dcterms:modified>
</cp:coreProperties>
</file>