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75" r:id="rId3"/>
    <p:sldId id="271" r:id="rId4"/>
    <p:sldId id="257" r:id="rId5"/>
    <p:sldId id="258" r:id="rId6"/>
    <p:sldId id="265" r:id="rId7"/>
    <p:sldId id="259" r:id="rId8"/>
    <p:sldId id="260" r:id="rId9"/>
    <p:sldId id="261" r:id="rId10"/>
    <p:sldId id="266" r:id="rId11"/>
    <p:sldId id="269" r:id="rId12"/>
    <p:sldId id="272" r:id="rId13"/>
    <p:sldId id="263" r:id="rId14"/>
    <p:sldId id="264" r:id="rId15"/>
    <p:sldId id="267" r:id="rId16"/>
    <p:sldId id="274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06C038-C24F-4F50-A564-A29511649CE6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09C221-574C-4A1E-A660-7A45B2045E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C27F35-B2D2-4088-BF6B-07525846C2CD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A1FDD5-7324-44C6-80CF-E3794B8D70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0C3FBB-6675-4C0A-BD8B-FA50F29D05A2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CEEBA6-CB84-4633-93D0-D80810AB80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FB9DDF-F292-4805-878F-362E6A836C03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D68354-A410-4E65-B294-7FCBE29F29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8CA842-E2A6-4543-B91B-22F1DD0779EF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7A8231-06C0-4A35-8586-4CA7622C6C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0C63B5-B313-4B80-A003-80BE98F3B761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44C24F-CD2D-4DFA-B7D1-A8EAB9ABED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D88BF1-EEEC-46B5-A0F0-CCFF579C8312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93E106-C76A-40B5-9627-9DE56AA20F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402913-6A99-4477-AA62-C4622E75BA7B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124BE-8DA2-4FBD-B5E7-0616621AA4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B567BB-40C7-4131-9FCB-914A8652117F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FC7B45-697D-4713-86EC-FDAFAC64AC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024672-4C2C-47C6-8E4E-460546534441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B18D0-132F-4592-98BA-4A2954B289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5444EB-1287-4CD1-A568-43C26903EF0D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965084-D8BA-422E-8024-D8476404DF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E38C33F-6EE6-4628-A2F1-7D0BF7FAE935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0C55131-07B1-4EC5-A1EE-35E0A7BE0A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materialy/material-nahled?id_materialu=204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r>
              <a:rPr lang="cs-CZ" sz="3600" smtClean="0"/>
              <a:t>SČÍTÁNÍ A ODČÍTÁNÍ MNOHOČLENŮ</a:t>
            </a: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Autor: Mgr. Hana Kuříková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Název:  VY_32_INOVACE_01_C_17_Sčítání a odčítání mnohočlenů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Téma:   Matematika 8.ročník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38" y="928688"/>
          <a:ext cx="6477000" cy="36464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12.1.2011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18.1.2011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8.A, 8.B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8.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/>
                        <a:t>Sčítání a odčítání mnohočlenů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Mnohočlen, jednočlen, součet, rozdíl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SČÍTÁNÍ A ODČÍTÁNÍ MNOHOČLENŮ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Mnohočlen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38" y="1643063"/>
            <a:ext cx="8229600" cy="497205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B0F0"/>
                </a:solidFill>
              </a:rPr>
              <a:t>Co je mnohočlen?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5xy			-2x</a:t>
            </a:r>
            <a:r>
              <a:rPr lang="cs-CZ" baseline="30000" dirty="0" smtClean="0"/>
              <a:t>2</a:t>
            </a:r>
            <a:r>
              <a:rPr lang="cs-CZ" dirty="0" smtClean="0"/>
              <a:t>y +6y -7x +9		-9a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6s -3st +2t		4o</a:t>
            </a:r>
            <a:r>
              <a:rPr lang="cs-CZ" baseline="30000" dirty="0" smtClean="0"/>
              <a:t>2</a:t>
            </a:r>
            <a:r>
              <a:rPr lang="cs-CZ" dirty="0" smtClean="0"/>
              <a:t>-3o + 7			2a-3b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Výrazy složené z jednoho členu nebo více členů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Mnohočleny dělíme podle počtu členů: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C000"/>
                </a:solidFill>
              </a:rPr>
              <a:t>jednočleny	</a:t>
            </a:r>
            <a:r>
              <a:rPr lang="cs-CZ" dirty="0" smtClean="0"/>
              <a:t>	 5xy ,	 -9a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C000"/>
                </a:solidFill>
              </a:rPr>
              <a:t>dvojčleny</a:t>
            </a:r>
            <a:r>
              <a:rPr lang="cs-CZ" dirty="0" smtClean="0"/>
              <a:t>		 2a-3b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C000"/>
                </a:solidFill>
              </a:rPr>
              <a:t>trojčleny	</a:t>
            </a:r>
            <a:r>
              <a:rPr lang="cs-CZ" dirty="0" smtClean="0"/>
              <a:t>	 6s -3st +2t, 4o</a:t>
            </a:r>
            <a:r>
              <a:rPr lang="cs-CZ" baseline="30000" dirty="0" smtClean="0"/>
              <a:t>2</a:t>
            </a:r>
            <a:r>
              <a:rPr lang="cs-CZ" dirty="0" smtClean="0"/>
              <a:t>-3o + 7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C000"/>
                </a:solidFill>
              </a:rPr>
              <a:t>čtyřčleny	</a:t>
            </a:r>
            <a:r>
              <a:rPr lang="cs-CZ" dirty="0" smtClean="0"/>
              <a:t>	-2x</a:t>
            </a:r>
            <a:r>
              <a:rPr lang="cs-CZ" baseline="30000" dirty="0" smtClean="0"/>
              <a:t>2</a:t>
            </a:r>
            <a:r>
              <a:rPr lang="cs-CZ" dirty="0" smtClean="0"/>
              <a:t>y +6y -7x +9	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Procvičení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571500" y="1643063"/>
            <a:ext cx="8229600" cy="452596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Napiš členy výrazu a urči typ mnohočlenu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-5xyz + 6x</a:t>
            </a:r>
            <a:r>
              <a:rPr lang="cs-CZ" baseline="30000" smtClean="0"/>
              <a:t>2</a:t>
            </a: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-9ab</a:t>
            </a:r>
          </a:p>
          <a:p>
            <a:pPr>
              <a:buFont typeface="Arial" charset="0"/>
              <a:buNone/>
            </a:pPr>
            <a:r>
              <a:rPr lang="cs-CZ" smtClean="0"/>
              <a:t>-7op + 6p</a:t>
            </a:r>
            <a:r>
              <a:rPr lang="cs-CZ" baseline="30000" smtClean="0"/>
              <a:t>2</a:t>
            </a:r>
            <a:r>
              <a:rPr lang="cs-CZ" smtClean="0"/>
              <a:t> -3</a:t>
            </a:r>
          </a:p>
          <a:p>
            <a:pPr>
              <a:buFont typeface="Arial" charset="0"/>
              <a:buNone/>
            </a:pPr>
            <a:r>
              <a:rPr lang="cs-CZ" smtClean="0"/>
              <a:t>7a +6a</a:t>
            </a:r>
            <a:r>
              <a:rPr lang="cs-CZ" baseline="30000" smtClean="0"/>
              <a:t>3</a:t>
            </a:r>
            <a:r>
              <a:rPr lang="cs-CZ" smtClean="0"/>
              <a:t>-4b +8</a:t>
            </a:r>
          </a:p>
          <a:p>
            <a:pPr>
              <a:buFont typeface="Arial" charset="0"/>
              <a:buNone/>
            </a:pPr>
            <a:r>
              <a:rPr lang="cs-CZ" smtClean="0"/>
              <a:t>-x</a:t>
            </a:r>
            <a:r>
              <a:rPr lang="cs-CZ" baseline="30000" smtClean="0"/>
              <a:t>3</a:t>
            </a:r>
            <a:r>
              <a:rPr lang="cs-CZ" smtClean="0"/>
              <a:t>yz - 8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75"/>
            <a:ext cx="8229600" cy="54117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Řešení:</a:t>
            </a:r>
          </a:p>
          <a:p>
            <a:pPr>
              <a:buFont typeface="Arial" charset="0"/>
              <a:buNone/>
            </a:pPr>
            <a:r>
              <a:rPr lang="cs-CZ" smtClean="0"/>
              <a:t>5xyz + 6x</a:t>
            </a:r>
            <a:r>
              <a:rPr lang="cs-CZ" baseline="30000" smtClean="0"/>
              <a:t>2		</a:t>
            </a:r>
            <a:r>
              <a:rPr lang="cs-CZ" smtClean="0">
                <a:solidFill>
                  <a:srgbClr val="FF0000"/>
                </a:solidFill>
              </a:rPr>
              <a:t>5xyz , 6x</a:t>
            </a:r>
            <a:r>
              <a:rPr lang="cs-CZ" baseline="30000" smtClean="0">
                <a:solidFill>
                  <a:srgbClr val="FF0000"/>
                </a:solidFill>
              </a:rPr>
              <a:t>2		</a:t>
            </a:r>
            <a:r>
              <a:rPr lang="cs-CZ" smtClean="0">
                <a:solidFill>
                  <a:srgbClr val="FF0000"/>
                </a:solidFill>
              </a:rPr>
              <a:t>dvojčlen</a:t>
            </a:r>
          </a:p>
          <a:p>
            <a:pPr>
              <a:buFont typeface="Arial" charset="0"/>
              <a:buNone/>
            </a:pPr>
            <a:r>
              <a:rPr lang="cs-CZ" smtClean="0"/>
              <a:t>-9ab			</a:t>
            </a:r>
            <a:r>
              <a:rPr lang="cs-CZ" smtClean="0">
                <a:solidFill>
                  <a:srgbClr val="FF0000"/>
                </a:solidFill>
              </a:rPr>
              <a:t>-9ab	</a:t>
            </a:r>
            <a:r>
              <a:rPr lang="cs-CZ" smtClean="0"/>
              <a:t>		</a:t>
            </a:r>
            <a:r>
              <a:rPr lang="cs-CZ" smtClean="0">
                <a:solidFill>
                  <a:srgbClr val="FF0000"/>
                </a:solidFill>
              </a:rPr>
              <a:t>jednočlen</a:t>
            </a:r>
          </a:p>
          <a:p>
            <a:pPr>
              <a:buFont typeface="Arial" charset="0"/>
              <a:buNone/>
            </a:pPr>
            <a:r>
              <a:rPr lang="cs-CZ" smtClean="0"/>
              <a:t>-7op + 6p</a:t>
            </a:r>
            <a:r>
              <a:rPr lang="cs-CZ" baseline="30000" smtClean="0"/>
              <a:t>2</a:t>
            </a:r>
            <a:r>
              <a:rPr lang="cs-CZ" smtClean="0"/>
              <a:t> -3	</a:t>
            </a:r>
            <a:r>
              <a:rPr lang="cs-CZ" smtClean="0">
                <a:solidFill>
                  <a:srgbClr val="FF0000"/>
                </a:solidFill>
              </a:rPr>
              <a:t> -7op, 6p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 ,3 	trojčlen</a:t>
            </a:r>
          </a:p>
          <a:p>
            <a:pPr>
              <a:buFont typeface="Arial" charset="0"/>
              <a:buNone/>
            </a:pPr>
            <a:r>
              <a:rPr lang="cs-CZ" smtClean="0"/>
              <a:t>7a +6a</a:t>
            </a:r>
            <a:r>
              <a:rPr lang="cs-CZ" baseline="30000" smtClean="0"/>
              <a:t>3</a:t>
            </a:r>
            <a:r>
              <a:rPr lang="cs-CZ" smtClean="0"/>
              <a:t>-4b +8	</a:t>
            </a:r>
            <a:r>
              <a:rPr lang="cs-CZ" smtClean="0">
                <a:solidFill>
                  <a:srgbClr val="FF0000"/>
                </a:solidFill>
              </a:rPr>
              <a:t> 7a , 6a</a:t>
            </a:r>
            <a:r>
              <a:rPr lang="cs-CZ" baseline="30000" smtClean="0">
                <a:solidFill>
                  <a:srgbClr val="FF0000"/>
                </a:solidFill>
              </a:rPr>
              <a:t>3</a:t>
            </a:r>
            <a:r>
              <a:rPr lang="cs-CZ" smtClean="0">
                <a:solidFill>
                  <a:srgbClr val="FF0000"/>
                </a:solidFill>
              </a:rPr>
              <a:t>,-4b,8	čtyřčlen</a:t>
            </a:r>
          </a:p>
          <a:p>
            <a:pPr>
              <a:buFont typeface="Arial" charset="0"/>
              <a:buNone/>
            </a:pPr>
            <a:r>
              <a:rPr lang="cs-CZ" smtClean="0"/>
              <a:t>-x</a:t>
            </a:r>
            <a:r>
              <a:rPr lang="cs-CZ" baseline="30000" smtClean="0"/>
              <a:t>3</a:t>
            </a:r>
            <a:r>
              <a:rPr lang="cs-CZ" smtClean="0"/>
              <a:t>yz – 8</a:t>
            </a:r>
            <a:r>
              <a:rPr lang="cs-CZ" smtClean="0">
                <a:solidFill>
                  <a:srgbClr val="FF0000"/>
                </a:solidFill>
              </a:rPr>
              <a:t>		 -x</a:t>
            </a:r>
            <a:r>
              <a:rPr lang="cs-CZ" baseline="30000" smtClean="0">
                <a:solidFill>
                  <a:srgbClr val="FF0000"/>
                </a:solidFill>
              </a:rPr>
              <a:t>3</a:t>
            </a:r>
            <a:r>
              <a:rPr lang="cs-CZ" smtClean="0">
                <a:solidFill>
                  <a:srgbClr val="FF0000"/>
                </a:solidFill>
              </a:rPr>
              <a:t>yz, – 8 		dvojčlen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Sčítání mnohočlenů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5 ananasů + 3 ananasy = 8 ananasů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  <a:r>
              <a:rPr lang="cs-CZ" smtClean="0">
                <a:solidFill>
                  <a:srgbClr val="C00000"/>
                </a:solidFill>
              </a:rPr>
              <a:t>5</a:t>
            </a:r>
            <a:r>
              <a:rPr lang="cs-CZ" smtClean="0"/>
              <a:t>a	     +	  </a:t>
            </a:r>
            <a:r>
              <a:rPr lang="cs-CZ" smtClean="0">
                <a:solidFill>
                  <a:srgbClr val="C00000"/>
                </a:solidFill>
              </a:rPr>
              <a:t>3</a:t>
            </a:r>
            <a:r>
              <a:rPr lang="cs-CZ" smtClean="0"/>
              <a:t>a	   =  </a:t>
            </a:r>
            <a:r>
              <a:rPr lang="cs-CZ" smtClean="0">
                <a:solidFill>
                  <a:srgbClr val="C00000"/>
                </a:solidFill>
              </a:rPr>
              <a:t>8</a:t>
            </a:r>
            <a:r>
              <a:rPr lang="cs-CZ" smtClean="0"/>
              <a:t>a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C00000"/>
                </a:solidFill>
              </a:rPr>
              <a:t>-7</a:t>
            </a:r>
            <a:r>
              <a:rPr lang="cs-CZ" smtClean="0"/>
              <a:t>a </a:t>
            </a:r>
            <a:r>
              <a:rPr lang="cs-CZ" smtClean="0">
                <a:solidFill>
                  <a:srgbClr val="C00000"/>
                </a:solidFill>
              </a:rPr>
              <a:t>+ 3</a:t>
            </a:r>
            <a:r>
              <a:rPr lang="cs-CZ" smtClean="0"/>
              <a:t>a </a:t>
            </a:r>
            <a:r>
              <a:rPr lang="cs-CZ" smtClean="0">
                <a:solidFill>
                  <a:srgbClr val="C00000"/>
                </a:solidFill>
              </a:rPr>
              <a:t>+ 4</a:t>
            </a:r>
            <a:r>
              <a:rPr lang="cs-CZ" smtClean="0"/>
              <a:t>a </a:t>
            </a:r>
            <a:r>
              <a:rPr lang="cs-CZ" smtClean="0">
                <a:solidFill>
                  <a:srgbClr val="C00000"/>
                </a:solidFill>
              </a:rPr>
              <a:t>-1</a:t>
            </a:r>
            <a:r>
              <a:rPr lang="cs-CZ" smtClean="0"/>
              <a:t>a = </a:t>
            </a:r>
            <a:r>
              <a:rPr lang="cs-CZ" smtClean="0">
                <a:solidFill>
                  <a:srgbClr val="C00000"/>
                </a:solidFill>
              </a:rPr>
              <a:t>-1</a:t>
            </a:r>
            <a:r>
              <a:rPr lang="cs-CZ" smtClean="0"/>
              <a:t>a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C00000"/>
                </a:solidFill>
              </a:rPr>
              <a:t>4</a:t>
            </a:r>
            <a:r>
              <a:rPr lang="cs-CZ" smtClean="0"/>
              <a:t>x</a:t>
            </a:r>
            <a:r>
              <a:rPr lang="cs-CZ" baseline="30000" smtClean="0"/>
              <a:t>2</a:t>
            </a:r>
            <a:r>
              <a:rPr lang="cs-CZ" smtClean="0"/>
              <a:t>+ </a:t>
            </a:r>
            <a:r>
              <a:rPr lang="cs-CZ" smtClean="0">
                <a:solidFill>
                  <a:srgbClr val="C00000"/>
                </a:solidFill>
              </a:rPr>
              <a:t>3</a:t>
            </a:r>
            <a:r>
              <a:rPr lang="cs-CZ" smtClean="0"/>
              <a:t>x</a:t>
            </a:r>
            <a:r>
              <a:rPr lang="cs-CZ" baseline="30000" smtClean="0"/>
              <a:t>2 </a:t>
            </a:r>
            <a:r>
              <a:rPr lang="cs-CZ" smtClean="0"/>
              <a:t> - </a:t>
            </a:r>
            <a:r>
              <a:rPr lang="cs-CZ" smtClean="0">
                <a:solidFill>
                  <a:srgbClr val="C00000"/>
                </a:solidFill>
              </a:rPr>
              <a:t>2</a:t>
            </a:r>
            <a:r>
              <a:rPr lang="cs-CZ" smtClean="0"/>
              <a:t>x</a:t>
            </a:r>
            <a:r>
              <a:rPr lang="cs-CZ" baseline="30000" smtClean="0"/>
              <a:t>2</a:t>
            </a:r>
            <a:r>
              <a:rPr lang="cs-CZ" smtClean="0"/>
              <a:t> = </a:t>
            </a:r>
            <a:r>
              <a:rPr lang="cs-CZ" smtClean="0">
                <a:solidFill>
                  <a:srgbClr val="C00000"/>
                </a:solidFill>
              </a:rPr>
              <a:t>5</a:t>
            </a:r>
            <a:r>
              <a:rPr lang="cs-CZ" smtClean="0"/>
              <a:t>x</a:t>
            </a:r>
            <a:r>
              <a:rPr lang="cs-CZ" baseline="30000" smtClean="0"/>
              <a:t>2</a:t>
            </a:r>
          </a:p>
          <a:p>
            <a:pPr>
              <a:buFont typeface="Arial" charset="0"/>
              <a:buNone/>
            </a:pPr>
            <a:endParaRPr lang="cs-CZ" baseline="30000" smtClean="0"/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00B0F0"/>
                </a:solidFill>
              </a:rPr>
              <a:t>Sčítáme pouze stejné členy mnohočlenu liší se pouze koeficienty.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357188"/>
            <a:ext cx="8229600" cy="5840412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Sečtěte: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>
                <a:solidFill>
                  <a:srgbClr val="FF0000"/>
                </a:solidFill>
              </a:rPr>
              <a:t>-5a </a:t>
            </a:r>
            <a:r>
              <a:rPr lang="cs-CZ" dirty="0" smtClean="0"/>
              <a:t>+ </a:t>
            </a:r>
            <a:r>
              <a:rPr lang="cs-CZ" u="wavyHeavy" dirty="0" smtClean="0">
                <a:solidFill>
                  <a:srgbClr val="00B0F0"/>
                </a:solidFill>
              </a:rPr>
              <a:t>6ab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-3b </a:t>
            </a:r>
            <a:r>
              <a:rPr lang="cs-CZ" dirty="0" smtClean="0">
                <a:solidFill>
                  <a:srgbClr val="FF0000"/>
                </a:solidFill>
              </a:rPr>
              <a:t>+</a:t>
            </a:r>
            <a:r>
              <a:rPr lang="cs-CZ" u="sng" dirty="0" smtClean="0">
                <a:solidFill>
                  <a:srgbClr val="FF0000"/>
                </a:solidFill>
              </a:rPr>
              <a:t>9a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u="wavyHeavy" dirty="0" smtClean="0">
                <a:solidFill>
                  <a:srgbClr val="00B0F0"/>
                </a:solidFill>
              </a:rPr>
              <a:t>-8ab </a:t>
            </a:r>
            <a:r>
              <a:rPr lang="cs-CZ" dirty="0" smtClean="0">
                <a:solidFill>
                  <a:srgbClr val="FFFF00"/>
                </a:solidFill>
              </a:rPr>
              <a:t>+4b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4a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F0"/>
                </a:solidFill>
              </a:rPr>
              <a:t>– 2ab </a:t>
            </a:r>
            <a:r>
              <a:rPr lang="cs-CZ" dirty="0" smtClean="0">
                <a:solidFill>
                  <a:srgbClr val="FFFF00"/>
                </a:solidFill>
              </a:rPr>
              <a:t>+ 1b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( 3y + 9 ) </a:t>
            </a:r>
            <a:r>
              <a:rPr lang="cs-CZ" dirty="0" smtClean="0">
                <a:solidFill>
                  <a:srgbClr val="FF0000"/>
                </a:solidFill>
              </a:rPr>
              <a:t>+</a:t>
            </a:r>
            <a:r>
              <a:rPr lang="cs-CZ" dirty="0" smtClean="0"/>
              <a:t> ( </a:t>
            </a:r>
            <a:r>
              <a:rPr lang="cs-CZ" dirty="0" smtClean="0">
                <a:solidFill>
                  <a:srgbClr val="FF0000"/>
                </a:solidFill>
              </a:rPr>
              <a:t>+</a:t>
            </a:r>
            <a:r>
              <a:rPr lang="cs-CZ" dirty="0" smtClean="0"/>
              <a:t>2y </a:t>
            </a:r>
            <a:r>
              <a:rPr lang="cs-CZ" dirty="0" smtClean="0">
                <a:solidFill>
                  <a:srgbClr val="FF0000"/>
                </a:solidFill>
              </a:rPr>
              <a:t>–</a:t>
            </a:r>
            <a:r>
              <a:rPr lang="cs-CZ" dirty="0" smtClean="0"/>
              <a:t> 5)= </a:t>
            </a:r>
            <a:r>
              <a:rPr lang="cs-CZ" u="sng" dirty="0" smtClean="0"/>
              <a:t>3y</a:t>
            </a:r>
            <a:r>
              <a:rPr lang="cs-CZ" dirty="0" smtClean="0"/>
              <a:t> + 9 </a:t>
            </a:r>
            <a:r>
              <a:rPr lang="cs-CZ" dirty="0" smtClean="0">
                <a:solidFill>
                  <a:srgbClr val="FF0000"/>
                </a:solidFill>
              </a:rPr>
              <a:t>+</a:t>
            </a:r>
            <a:r>
              <a:rPr lang="cs-CZ" dirty="0" smtClean="0"/>
              <a:t> </a:t>
            </a:r>
            <a:r>
              <a:rPr lang="cs-CZ" u="sng" dirty="0" smtClean="0"/>
              <a:t>2y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–</a:t>
            </a:r>
            <a:r>
              <a:rPr lang="cs-CZ" dirty="0" smtClean="0"/>
              <a:t> 5 =5y + 4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6x</a:t>
            </a:r>
            <a:r>
              <a:rPr lang="cs-CZ" baseline="30000" dirty="0" smtClean="0"/>
              <a:t>2 </a:t>
            </a:r>
            <a:r>
              <a:rPr lang="cs-CZ" dirty="0" smtClean="0"/>
              <a:t>+ (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2x </a:t>
            </a:r>
            <a:r>
              <a:rPr lang="cs-CZ" dirty="0" smtClean="0">
                <a:solidFill>
                  <a:srgbClr val="FF0000"/>
                </a:solidFill>
              </a:rPr>
              <a:t>+</a:t>
            </a:r>
            <a:r>
              <a:rPr lang="cs-CZ" dirty="0" smtClean="0"/>
              <a:t> 3x</a:t>
            </a:r>
            <a:r>
              <a:rPr lang="cs-CZ" baseline="30000" dirty="0" smtClean="0"/>
              <a:t>2</a:t>
            </a:r>
            <a:r>
              <a:rPr lang="cs-CZ" dirty="0" smtClean="0"/>
              <a:t> ) + (</a:t>
            </a:r>
            <a:r>
              <a:rPr lang="cs-CZ" dirty="0" smtClean="0">
                <a:solidFill>
                  <a:srgbClr val="FF0000"/>
                </a:solidFill>
              </a:rPr>
              <a:t>+</a:t>
            </a:r>
            <a:r>
              <a:rPr lang="cs-CZ" dirty="0" smtClean="0"/>
              <a:t> x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–</a:t>
            </a:r>
            <a:r>
              <a:rPr lang="cs-CZ" dirty="0" smtClean="0"/>
              <a:t> 6x ) =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= </a:t>
            </a:r>
            <a:r>
              <a:rPr lang="cs-CZ" u="sng" dirty="0" smtClean="0"/>
              <a:t>6x</a:t>
            </a:r>
            <a:r>
              <a:rPr lang="cs-CZ" u="sng" baseline="30000" dirty="0" smtClean="0"/>
              <a:t>2</a:t>
            </a:r>
            <a:r>
              <a:rPr lang="cs-CZ" baseline="30000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2x </a:t>
            </a:r>
            <a:r>
              <a:rPr lang="cs-CZ" dirty="0" smtClean="0">
                <a:solidFill>
                  <a:srgbClr val="FF0000"/>
                </a:solidFill>
              </a:rPr>
              <a:t>+</a:t>
            </a:r>
            <a:r>
              <a:rPr lang="cs-CZ" dirty="0" smtClean="0"/>
              <a:t> </a:t>
            </a:r>
            <a:r>
              <a:rPr lang="cs-CZ" u="sng" dirty="0" smtClean="0"/>
              <a:t>3x</a:t>
            </a:r>
            <a:r>
              <a:rPr lang="cs-CZ" u="sng" baseline="30000" dirty="0" smtClean="0"/>
              <a:t>2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+</a:t>
            </a:r>
            <a:r>
              <a:rPr lang="cs-CZ" dirty="0" smtClean="0"/>
              <a:t> </a:t>
            </a:r>
            <a:r>
              <a:rPr lang="cs-CZ" u="sng" dirty="0" smtClean="0"/>
              <a:t>x</a:t>
            </a:r>
            <a:r>
              <a:rPr lang="cs-CZ" u="sng" baseline="30000" dirty="0" smtClean="0"/>
              <a:t>2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–</a:t>
            </a:r>
            <a:r>
              <a:rPr lang="cs-CZ" dirty="0" smtClean="0"/>
              <a:t> 6x  =10x</a:t>
            </a:r>
            <a:r>
              <a:rPr lang="cs-CZ" baseline="30000" dirty="0" smtClean="0"/>
              <a:t>2</a:t>
            </a:r>
            <a:r>
              <a:rPr lang="cs-CZ" dirty="0" smtClean="0"/>
              <a:t> – 8x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C00000"/>
                </a:solidFill>
              </a:rPr>
              <a:t>Postup: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rgbClr val="00B050"/>
                </a:solidFill>
              </a:rPr>
              <a:t>1.odstraníme závorky </a:t>
            </a:r>
            <a:r>
              <a:rPr lang="cs-CZ" sz="2800" dirty="0" smtClean="0"/>
              <a:t>– znaménka v závorce se nemění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rgbClr val="00B050"/>
                </a:solidFill>
              </a:rPr>
              <a:t>2.podtrhneme členy</a:t>
            </a:r>
            <a:r>
              <a:rPr lang="cs-CZ" sz="2800" dirty="0" smtClean="0"/>
              <a:t>, ve kterých jsou stejné proměnné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	ve stejných mocninách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rgbClr val="00B050"/>
                </a:solidFill>
              </a:rPr>
              <a:t>3. Tyto členy sečteme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Příklady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4x-2x-y+7y-x-y=</a:t>
            </a:r>
          </a:p>
          <a:p>
            <a:pPr>
              <a:buFont typeface="Arial" charset="0"/>
              <a:buNone/>
            </a:pPr>
            <a:r>
              <a:rPr lang="cs-CZ" smtClean="0"/>
              <a:t>3a-7b-a+5b-4a+b=</a:t>
            </a:r>
          </a:p>
          <a:p>
            <a:pPr>
              <a:buFont typeface="Arial" charset="0"/>
              <a:buNone/>
            </a:pPr>
            <a:r>
              <a:rPr lang="cs-CZ" smtClean="0"/>
              <a:t>-8p-16q+24-20-12p=</a:t>
            </a:r>
          </a:p>
          <a:p>
            <a:pPr>
              <a:buFont typeface="Arial" charset="0"/>
              <a:buNone/>
            </a:pPr>
            <a:r>
              <a:rPr lang="cs-CZ" smtClean="0"/>
              <a:t>(2ab-6a)+(-3a+6ab)=</a:t>
            </a:r>
          </a:p>
          <a:p>
            <a:pPr>
              <a:buFont typeface="Arial" charset="0"/>
              <a:buNone/>
            </a:pPr>
            <a:r>
              <a:rPr lang="cs-CZ" smtClean="0"/>
              <a:t>(-14a</a:t>
            </a:r>
            <a:r>
              <a:rPr lang="cs-CZ" baseline="30000" smtClean="0"/>
              <a:t>2</a:t>
            </a:r>
            <a:r>
              <a:rPr lang="cs-CZ" smtClean="0"/>
              <a:t>-3a+6)+(9a-7+4a</a:t>
            </a:r>
            <a:r>
              <a:rPr lang="cs-CZ" baseline="30000" smtClean="0"/>
              <a:t>2</a:t>
            </a:r>
            <a:r>
              <a:rPr lang="cs-CZ" smtClean="0"/>
              <a:t>)=</a:t>
            </a:r>
          </a:p>
          <a:p>
            <a:pPr>
              <a:buFont typeface="Arial" charset="0"/>
              <a:buNone/>
            </a:pPr>
            <a:r>
              <a:rPr lang="cs-CZ" smtClean="0"/>
              <a:t>(-x+5xy-3y)+(-y-9xy+8x)+(9x-7y)=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4x-2x-y+7y-x-y=</a:t>
            </a:r>
            <a:r>
              <a:rPr lang="cs-CZ" smtClean="0">
                <a:solidFill>
                  <a:srgbClr val="FF0000"/>
                </a:solidFill>
              </a:rPr>
              <a:t>x+5y</a:t>
            </a:r>
          </a:p>
          <a:p>
            <a:pPr>
              <a:buFont typeface="Arial" charset="0"/>
              <a:buNone/>
            </a:pPr>
            <a:r>
              <a:rPr lang="cs-CZ" smtClean="0"/>
              <a:t>3a-7b-a+5b-4a+b=</a:t>
            </a:r>
            <a:r>
              <a:rPr lang="cs-CZ" smtClean="0">
                <a:solidFill>
                  <a:srgbClr val="FF0000"/>
                </a:solidFill>
              </a:rPr>
              <a:t>-2a-b</a:t>
            </a:r>
          </a:p>
          <a:p>
            <a:pPr>
              <a:buFont typeface="Arial" charset="0"/>
              <a:buNone/>
            </a:pPr>
            <a:r>
              <a:rPr lang="cs-CZ" smtClean="0"/>
              <a:t>-8p-16q+24-20-12p=</a:t>
            </a:r>
            <a:r>
              <a:rPr lang="cs-CZ" smtClean="0">
                <a:solidFill>
                  <a:srgbClr val="FF0000"/>
                </a:solidFill>
              </a:rPr>
              <a:t>-20p-28q+4</a:t>
            </a:r>
          </a:p>
          <a:p>
            <a:pPr>
              <a:buFont typeface="Arial" charset="0"/>
              <a:buNone/>
            </a:pPr>
            <a:r>
              <a:rPr lang="cs-CZ" smtClean="0"/>
              <a:t>(2ab-6a)+(-3a+6ab)=</a:t>
            </a:r>
            <a:r>
              <a:rPr lang="cs-CZ" smtClean="0">
                <a:solidFill>
                  <a:srgbClr val="FF0000"/>
                </a:solidFill>
              </a:rPr>
              <a:t>8ab-9a</a:t>
            </a:r>
          </a:p>
          <a:p>
            <a:pPr>
              <a:buFont typeface="Arial" charset="0"/>
              <a:buNone/>
            </a:pPr>
            <a:r>
              <a:rPr lang="cs-CZ" smtClean="0"/>
              <a:t>(-14a</a:t>
            </a:r>
            <a:r>
              <a:rPr lang="cs-CZ" baseline="30000" smtClean="0"/>
              <a:t>2</a:t>
            </a:r>
            <a:r>
              <a:rPr lang="cs-CZ" smtClean="0"/>
              <a:t>-3a+6)+(9a-7+4a</a:t>
            </a:r>
            <a:r>
              <a:rPr lang="cs-CZ" baseline="30000" smtClean="0"/>
              <a:t>2</a:t>
            </a:r>
            <a:r>
              <a:rPr lang="cs-CZ" smtClean="0"/>
              <a:t>)=</a:t>
            </a:r>
            <a:r>
              <a:rPr lang="cs-CZ" smtClean="0">
                <a:solidFill>
                  <a:srgbClr val="FF0000"/>
                </a:solidFill>
              </a:rPr>
              <a:t>-10a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+6a-1</a:t>
            </a:r>
          </a:p>
          <a:p>
            <a:pPr>
              <a:buFont typeface="Arial" charset="0"/>
              <a:buNone/>
            </a:pPr>
            <a:r>
              <a:rPr lang="cs-CZ" smtClean="0"/>
              <a:t>(-x+5xy-3y)+(-y-9xy+8x)+(9x-7y)=</a:t>
            </a:r>
            <a:r>
              <a:rPr lang="cs-CZ" smtClean="0">
                <a:solidFill>
                  <a:srgbClr val="FF0000"/>
                </a:solidFill>
              </a:rPr>
              <a:t>16x-4xy-11y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Opačný mnohočlen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13"/>
          </a:xfrm>
        </p:spPr>
        <p:txBody>
          <a:bodyPr rtlCol="0">
            <a:normAutofit fontScale="2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200" dirty="0" smtClean="0">
                <a:solidFill>
                  <a:srgbClr val="7030A0"/>
                </a:solidFill>
              </a:rPr>
              <a:t>Dva jednočleny, které se liší pouze znaménky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200" dirty="0" smtClean="0">
                <a:solidFill>
                  <a:srgbClr val="FF0000"/>
                </a:solidFill>
              </a:rPr>
              <a:t>+</a:t>
            </a:r>
            <a:r>
              <a:rPr lang="cs-CZ" sz="11200" dirty="0" smtClean="0"/>
              <a:t>5xy		opačný člen </a:t>
            </a:r>
            <a:r>
              <a:rPr lang="cs-CZ" sz="11200" dirty="0" smtClean="0">
                <a:solidFill>
                  <a:srgbClr val="FF0000"/>
                </a:solidFill>
              </a:rPr>
              <a:t>	-</a:t>
            </a:r>
            <a:r>
              <a:rPr lang="cs-CZ" sz="11200" dirty="0" smtClean="0"/>
              <a:t>5xy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200" dirty="0" smtClean="0">
                <a:solidFill>
                  <a:srgbClr val="FF0000"/>
                </a:solidFill>
              </a:rPr>
              <a:t>-</a:t>
            </a:r>
            <a:r>
              <a:rPr lang="cs-CZ" sz="11200" dirty="0" smtClean="0"/>
              <a:t>9a</a:t>
            </a:r>
            <a:r>
              <a:rPr lang="cs-CZ" sz="11200" baseline="30000" dirty="0" smtClean="0"/>
              <a:t>2</a:t>
            </a:r>
            <a:r>
              <a:rPr lang="cs-CZ" sz="11200" dirty="0" smtClean="0"/>
              <a:t>		opačný člen	 </a:t>
            </a:r>
            <a:r>
              <a:rPr lang="cs-CZ" sz="11200" dirty="0" smtClean="0">
                <a:solidFill>
                  <a:srgbClr val="FF0000"/>
                </a:solidFill>
              </a:rPr>
              <a:t>+</a:t>
            </a:r>
            <a:r>
              <a:rPr lang="cs-CZ" sz="11200" dirty="0" smtClean="0"/>
              <a:t>9a</a:t>
            </a:r>
            <a:r>
              <a:rPr lang="cs-CZ" sz="11200" baseline="30000" dirty="0" smtClean="0"/>
              <a:t>2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12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200" dirty="0" smtClean="0">
                <a:solidFill>
                  <a:srgbClr val="FF0000"/>
                </a:solidFill>
              </a:rPr>
              <a:t>-</a:t>
            </a:r>
            <a:r>
              <a:rPr lang="cs-CZ" sz="11200" dirty="0" smtClean="0"/>
              <a:t>2a</a:t>
            </a:r>
            <a:r>
              <a:rPr lang="cs-CZ" sz="11200" dirty="0" smtClean="0">
                <a:solidFill>
                  <a:srgbClr val="FF0000"/>
                </a:solidFill>
              </a:rPr>
              <a:t>+</a:t>
            </a:r>
            <a:r>
              <a:rPr lang="cs-CZ" sz="11200" dirty="0" smtClean="0"/>
              <a:t>3bc</a:t>
            </a:r>
            <a:r>
              <a:rPr lang="cs-CZ" sz="11200" dirty="0" smtClean="0">
                <a:solidFill>
                  <a:srgbClr val="FF0000"/>
                </a:solidFill>
              </a:rPr>
              <a:t>-</a:t>
            </a:r>
            <a:r>
              <a:rPr lang="cs-CZ" sz="11200" dirty="0" smtClean="0"/>
              <a:t>4	   opačný mnohočlen </a:t>
            </a:r>
            <a:r>
              <a:rPr lang="cs-CZ" sz="11200" dirty="0" smtClean="0">
                <a:solidFill>
                  <a:srgbClr val="FF0000"/>
                </a:solidFill>
              </a:rPr>
              <a:t>+</a:t>
            </a:r>
            <a:r>
              <a:rPr lang="cs-CZ" sz="11200" dirty="0" smtClean="0"/>
              <a:t>2a</a:t>
            </a:r>
            <a:r>
              <a:rPr lang="cs-CZ" sz="11200" dirty="0" smtClean="0">
                <a:solidFill>
                  <a:srgbClr val="FF0000"/>
                </a:solidFill>
              </a:rPr>
              <a:t>-</a:t>
            </a:r>
            <a:r>
              <a:rPr lang="cs-CZ" sz="11200" dirty="0" smtClean="0"/>
              <a:t>3bc</a:t>
            </a:r>
            <a:r>
              <a:rPr lang="cs-CZ" sz="11200" dirty="0" smtClean="0">
                <a:solidFill>
                  <a:srgbClr val="FF0000"/>
                </a:solidFill>
              </a:rPr>
              <a:t>+</a:t>
            </a:r>
            <a:r>
              <a:rPr lang="cs-CZ" sz="11200" dirty="0" smtClean="0"/>
              <a:t>4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12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200" dirty="0" smtClean="0"/>
              <a:t>	</a:t>
            </a:r>
            <a:r>
              <a:rPr lang="cs-CZ" sz="11200" dirty="0" smtClean="0">
                <a:solidFill>
                  <a:srgbClr val="FF0000"/>
                </a:solidFill>
              </a:rPr>
              <a:t>Změníme v mnohočlenu znaménka</a:t>
            </a:r>
            <a:endParaRPr lang="cs-CZ" sz="112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200" dirty="0" smtClean="0"/>
              <a:t>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200" dirty="0" smtClean="0"/>
              <a:t>	Součet dvou opačných mnohočlenů se rovná 0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200" dirty="0" smtClean="0"/>
              <a:t>		(-2a+3bc-4)+(2a-3bc+4)=0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Odčítání mnohočlenů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983163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Odečíst mnohočlen znamená přičíst mnohočlen k němu opačný.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+</a:t>
            </a:r>
            <a:r>
              <a:rPr lang="cs-CZ" dirty="0" smtClean="0"/>
              <a:t>( 2x – 3y + 4 ) </a:t>
            </a:r>
            <a:r>
              <a:rPr lang="cs-CZ" dirty="0" smtClean="0">
                <a:solidFill>
                  <a:srgbClr val="FF0000"/>
                </a:solidFill>
              </a:rPr>
              <a:t>–</a:t>
            </a:r>
            <a:r>
              <a:rPr lang="cs-CZ" dirty="0" smtClean="0"/>
              <a:t> ( -4x + 6y – 9 )=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= </a:t>
            </a:r>
            <a:r>
              <a:rPr lang="cs-CZ" u="sng" dirty="0" smtClean="0">
                <a:solidFill>
                  <a:srgbClr val="00B050"/>
                </a:solidFill>
              </a:rPr>
              <a:t>2x</a:t>
            </a:r>
            <a:r>
              <a:rPr lang="cs-CZ" u="sng" dirty="0" smtClean="0"/>
              <a:t> </a:t>
            </a:r>
            <a:r>
              <a:rPr lang="cs-CZ" u="wavyHeavy" dirty="0" smtClean="0">
                <a:solidFill>
                  <a:srgbClr val="FFC000"/>
                </a:solidFill>
              </a:rPr>
              <a:t>– 3y </a:t>
            </a:r>
            <a:r>
              <a:rPr lang="cs-CZ" dirty="0" smtClean="0"/>
              <a:t>+ 4 </a:t>
            </a:r>
            <a:r>
              <a:rPr lang="cs-CZ" dirty="0" smtClean="0">
                <a:solidFill>
                  <a:srgbClr val="00B050"/>
                </a:solidFill>
              </a:rPr>
              <a:t>+ </a:t>
            </a:r>
            <a:r>
              <a:rPr lang="cs-CZ" u="sng" dirty="0" smtClean="0">
                <a:solidFill>
                  <a:srgbClr val="00B050"/>
                </a:solidFill>
              </a:rPr>
              <a:t>4x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u="wavyHeavy" dirty="0" smtClean="0">
                <a:solidFill>
                  <a:srgbClr val="FFC000"/>
                </a:solidFill>
              </a:rPr>
              <a:t>– 6y </a:t>
            </a:r>
            <a:r>
              <a:rPr lang="cs-CZ" dirty="0" smtClean="0"/>
              <a:t>+ 9 = 6x – 9y + 13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C00000"/>
                </a:solidFill>
              </a:rPr>
              <a:t>Postup: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B050"/>
                </a:solidFill>
              </a:rPr>
              <a:t>1.odstraníme závorky </a:t>
            </a:r>
            <a:r>
              <a:rPr lang="cs-CZ" dirty="0" smtClean="0"/>
              <a:t>– znaménka v závorce se změní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B050"/>
                </a:solidFill>
              </a:rPr>
              <a:t>2.podtrhneme členy</a:t>
            </a:r>
            <a:r>
              <a:rPr lang="cs-CZ" dirty="0" smtClean="0"/>
              <a:t>, ve kterých jsou stejné proměnné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ve stejných mocninách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B050"/>
                </a:solidFill>
              </a:rPr>
              <a:t>3. Tyto členy odečteme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75"/>
            <a:ext cx="8229600" cy="571500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+</a:t>
            </a:r>
            <a:r>
              <a:rPr lang="cs-CZ" dirty="0" smtClean="0"/>
              <a:t>( </a:t>
            </a:r>
            <a:r>
              <a:rPr lang="cs-CZ" dirty="0" smtClean="0">
                <a:solidFill>
                  <a:srgbClr val="00B050"/>
                </a:solidFill>
              </a:rPr>
              <a:t>-</a:t>
            </a:r>
            <a:r>
              <a:rPr lang="cs-CZ" dirty="0" smtClean="0"/>
              <a:t>8x</a:t>
            </a:r>
            <a:r>
              <a:rPr lang="cs-CZ" dirty="0" smtClean="0">
                <a:solidFill>
                  <a:srgbClr val="00B050"/>
                </a:solidFill>
              </a:rPr>
              <a:t>+</a:t>
            </a:r>
            <a:r>
              <a:rPr lang="cs-CZ" dirty="0" smtClean="0"/>
              <a:t>9y</a:t>
            </a:r>
            <a:r>
              <a:rPr lang="cs-CZ" dirty="0" smtClean="0">
                <a:solidFill>
                  <a:srgbClr val="00B050"/>
                </a:solidFill>
              </a:rPr>
              <a:t>-</a:t>
            </a:r>
            <a:r>
              <a:rPr lang="cs-CZ" dirty="0" smtClean="0"/>
              <a:t>3z) </a:t>
            </a:r>
            <a:r>
              <a:rPr lang="cs-CZ" dirty="0" smtClean="0">
                <a:solidFill>
                  <a:srgbClr val="FF0000"/>
                </a:solidFill>
              </a:rPr>
              <a:t>+</a:t>
            </a:r>
            <a:r>
              <a:rPr lang="cs-CZ" dirty="0" smtClean="0"/>
              <a:t> (5x</a:t>
            </a:r>
            <a:r>
              <a:rPr lang="cs-CZ" dirty="0" smtClean="0">
                <a:solidFill>
                  <a:srgbClr val="00B050"/>
                </a:solidFill>
              </a:rPr>
              <a:t>-</a:t>
            </a:r>
            <a:r>
              <a:rPr lang="cs-CZ" dirty="0" smtClean="0"/>
              <a:t>9y</a:t>
            </a:r>
            <a:r>
              <a:rPr lang="cs-CZ" dirty="0" smtClean="0">
                <a:solidFill>
                  <a:srgbClr val="00B050"/>
                </a:solidFill>
              </a:rPr>
              <a:t>-</a:t>
            </a:r>
            <a:r>
              <a:rPr lang="cs-CZ" dirty="0" smtClean="0"/>
              <a:t>6z)=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= </a:t>
            </a:r>
            <a:r>
              <a:rPr lang="cs-CZ" dirty="0" smtClean="0">
                <a:solidFill>
                  <a:srgbClr val="00B050"/>
                </a:solidFill>
              </a:rPr>
              <a:t>-</a:t>
            </a:r>
            <a:r>
              <a:rPr lang="cs-CZ" dirty="0" smtClean="0"/>
              <a:t>8x</a:t>
            </a:r>
            <a:r>
              <a:rPr lang="cs-CZ" dirty="0" smtClean="0">
                <a:solidFill>
                  <a:srgbClr val="00B050"/>
                </a:solidFill>
              </a:rPr>
              <a:t>+</a:t>
            </a:r>
            <a:r>
              <a:rPr lang="cs-CZ" dirty="0" smtClean="0"/>
              <a:t>9y</a:t>
            </a:r>
            <a:r>
              <a:rPr lang="cs-CZ" dirty="0" smtClean="0">
                <a:solidFill>
                  <a:srgbClr val="00B050"/>
                </a:solidFill>
              </a:rPr>
              <a:t>-</a:t>
            </a:r>
            <a:r>
              <a:rPr lang="cs-CZ" dirty="0" smtClean="0"/>
              <a:t>3z  +  5x</a:t>
            </a:r>
            <a:r>
              <a:rPr lang="cs-CZ" dirty="0" smtClean="0">
                <a:solidFill>
                  <a:srgbClr val="00B050"/>
                </a:solidFill>
              </a:rPr>
              <a:t>-</a:t>
            </a:r>
            <a:r>
              <a:rPr lang="cs-CZ" dirty="0" smtClean="0"/>
              <a:t>9y</a:t>
            </a:r>
            <a:r>
              <a:rPr lang="cs-CZ" dirty="0" smtClean="0">
                <a:solidFill>
                  <a:srgbClr val="00B050"/>
                </a:solidFill>
              </a:rPr>
              <a:t>-</a:t>
            </a:r>
            <a:r>
              <a:rPr lang="cs-CZ" dirty="0" smtClean="0"/>
              <a:t>6z =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= </a:t>
            </a:r>
            <a:r>
              <a:rPr lang="cs-CZ" u="sng" dirty="0" smtClean="0"/>
              <a:t>-3x-9z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7030A0"/>
                </a:solidFill>
              </a:rPr>
              <a:t> Před závorkou znaménko </a:t>
            </a:r>
            <a:r>
              <a:rPr lang="cs-CZ" dirty="0" smtClean="0">
                <a:solidFill>
                  <a:srgbClr val="FF0000"/>
                </a:solidFill>
              </a:rPr>
              <a:t>+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7030A0"/>
                </a:solidFill>
              </a:rPr>
              <a:t> znaménka v závorce se nemění.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(</a:t>
            </a:r>
            <a:r>
              <a:rPr lang="cs-CZ" dirty="0" smtClean="0">
                <a:solidFill>
                  <a:srgbClr val="00B050"/>
                </a:solidFill>
              </a:rPr>
              <a:t>-</a:t>
            </a:r>
            <a:r>
              <a:rPr lang="cs-CZ" dirty="0" smtClean="0"/>
              <a:t>8x</a:t>
            </a:r>
            <a:r>
              <a:rPr lang="cs-CZ" dirty="0" smtClean="0">
                <a:solidFill>
                  <a:srgbClr val="00B050"/>
                </a:solidFill>
              </a:rPr>
              <a:t>+</a:t>
            </a:r>
            <a:r>
              <a:rPr lang="cs-CZ" dirty="0" smtClean="0"/>
              <a:t>9y</a:t>
            </a:r>
            <a:r>
              <a:rPr lang="cs-CZ" dirty="0" smtClean="0">
                <a:solidFill>
                  <a:srgbClr val="00B050"/>
                </a:solidFill>
              </a:rPr>
              <a:t>-</a:t>
            </a:r>
            <a:r>
              <a:rPr lang="cs-CZ" dirty="0" smtClean="0"/>
              <a:t>3z)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 (5x</a:t>
            </a:r>
            <a:r>
              <a:rPr lang="cs-CZ" dirty="0" smtClean="0">
                <a:solidFill>
                  <a:srgbClr val="00B050"/>
                </a:solidFill>
              </a:rPr>
              <a:t>-</a:t>
            </a:r>
            <a:r>
              <a:rPr lang="cs-CZ" dirty="0" smtClean="0"/>
              <a:t>9y</a:t>
            </a:r>
            <a:r>
              <a:rPr lang="cs-CZ" dirty="0" smtClean="0">
                <a:solidFill>
                  <a:srgbClr val="00B050"/>
                </a:solidFill>
              </a:rPr>
              <a:t>-</a:t>
            </a:r>
            <a:r>
              <a:rPr lang="cs-CZ" dirty="0" smtClean="0"/>
              <a:t>6z)=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=  8x</a:t>
            </a:r>
            <a:r>
              <a:rPr lang="cs-CZ" dirty="0" smtClean="0">
                <a:solidFill>
                  <a:srgbClr val="00B050"/>
                </a:solidFill>
              </a:rPr>
              <a:t>-</a:t>
            </a:r>
            <a:r>
              <a:rPr lang="cs-CZ" dirty="0" smtClean="0"/>
              <a:t>9y</a:t>
            </a:r>
            <a:r>
              <a:rPr lang="cs-CZ" dirty="0" smtClean="0">
                <a:solidFill>
                  <a:srgbClr val="00B050"/>
                </a:solidFill>
              </a:rPr>
              <a:t>+</a:t>
            </a:r>
            <a:r>
              <a:rPr lang="cs-CZ" dirty="0" smtClean="0"/>
              <a:t>3z  </a:t>
            </a:r>
            <a:r>
              <a:rPr lang="cs-CZ" dirty="0" smtClean="0">
                <a:solidFill>
                  <a:srgbClr val="00B050"/>
                </a:solidFill>
              </a:rPr>
              <a:t>-</a:t>
            </a:r>
            <a:r>
              <a:rPr lang="cs-CZ" dirty="0" smtClean="0"/>
              <a:t>  5x</a:t>
            </a:r>
            <a:r>
              <a:rPr lang="cs-CZ" dirty="0" smtClean="0">
                <a:solidFill>
                  <a:srgbClr val="00B050"/>
                </a:solidFill>
              </a:rPr>
              <a:t>+</a:t>
            </a:r>
            <a:r>
              <a:rPr lang="cs-CZ" dirty="0" smtClean="0"/>
              <a:t>9y</a:t>
            </a:r>
            <a:r>
              <a:rPr lang="cs-CZ" dirty="0" smtClean="0">
                <a:solidFill>
                  <a:srgbClr val="00B050"/>
                </a:solidFill>
              </a:rPr>
              <a:t>+</a:t>
            </a:r>
            <a:r>
              <a:rPr lang="cs-CZ" dirty="0" smtClean="0"/>
              <a:t>6z =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=   </a:t>
            </a:r>
            <a:r>
              <a:rPr lang="cs-CZ" u="sng" dirty="0" smtClean="0"/>
              <a:t>3x+9z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7030A0"/>
                </a:solidFill>
              </a:rPr>
              <a:t> Před závorkou znaménko </a:t>
            </a:r>
            <a:r>
              <a:rPr lang="cs-CZ" dirty="0" smtClean="0">
                <a:solidFill>
                  <a:srgbClr val="FF0000"/>
                </a:solidFill>
              </a:rPr>
              <a:t>–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7030A0"/>
                </a:solidFill>
              </a:rPr>
              <a:t> znaménka v závorce se změní na opačná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5500688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Odstraň závorky a upravte: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-( -9xy+6x-6y+9)=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+(-8x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-9x+6)=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(9a+14b-5c)-(4a-7b+c)=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(5x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-2x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+3x)-(6x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-x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-x)=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(2ab+</a:t>
            </a:r>
            <a:r>
              <a:rPr lang="cs-CZ" sz="2800" dirty="0" err="1" smtClean="0"/>
              <a:t>ac</a:t>
            </a:r>
            <a:r>
              <a:rPr lang="cs-CZ" sz="2800" dirty="0" smtClean="0"/>
              <a:t>)-(3bc+10ac)-(-ab-3bc)=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(6x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+3xy-1)-(3x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+2xy-4y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+5)=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-( -9xy+6x-6y+9)=</a:t>
            </a:r>
            <a:r>
              <a:rPr lang="cs-CZ" sz="2800" dirty="0" smtClean="0">
                <a:solidFill>
                  <a:srgbClr val="FF0000"/>
                </a:solidFill>
              </a:rPr>
              <a:t>9xy-6x+6y-9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+(-8x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-9x+6)=</a:t>
            </a:r>
            <a:r>
              <a:rPr lang="cs-CZ" sz="2800" dirty="0" smtClean="0">
                <a:solidFill>
                  <a:srgbClr val="FF0000"/>
                </a:solidFill>
              </a:rPr>
              <a:t>-8x</a:t>
            </a:r>
            <a:r>
              <a:rPr lang="cs-CZ" sz="2800" baseline="30000" dirty="0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-9x+6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(9a+14b-5c)-(4a-7b+c)=</a:t>
            </a:r>
            <a:r>
              <a:rPr lang="cs-CZ" sz="2800" dirty="0" smtClean="0">
                <a:solidFill>
                  <a:srgbClr val="FF0000"/>
                </a:solidFill>
              </a:rPr>
              <a:t>5a+7b-6c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(5x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-2x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+3x)-(6x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-x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-x)=</a:t>
            </a:r>
            <a:r>
              <a:rPr lang="cs-CZ" sz="2800" dirty="0" smtClean="0">
                <a:solidFill>
                  <a:srgbClr val="FF0000"/>
                </a:solidFill>
              </a:rPr>
              <a:t>-x</a:t>
            </a:r>
            <a:r>
              <a:rPr lang="cs-CZ" sz="2800" baseline="30000" dirty="0" smtClean="0">
                <a:solidFill>
                  <a:srgbClr val="FF0000"/>
                </a:solidFill>
              </a:rPr>
              <a:t>3</a:t>
            </a:r>
            <a:r>
              <a:rPr lang="cs-CZ" sz="2800" dirty="0" smtClean="0">
                <a:solidFill>
                  <a:srgbClr val="FF0000"/>
                </a:solidFill>
              </a:rPr>
              <a:t>-x</a:t>
            </a:r>
            <a:r>
              <a:rPr lang="cs-CZ" sz="2800" baseline="30000" dirty="0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+4x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(2ab+</a:t>
            </a:r>
            <a:r>
              <a:rPr lang="cs-CZ" sz="2800" dirty="0" err="1" smtClean="0"/>
              <a:t>ac</a:t>
            </a:r>
            <a:r>
              <a:rPr lang="cs-CZ" sz="2800" dirty="0" smtClean="0"/>
              <a:t>)-(3bc+10ac)-(-ab-3bc)=</a:t>
            </a:r>
            <a:r>
              <a:rPr lang="cs-CZ" sz="2800" dirty="0" smtClean="0">
                <a:solidFill>
                  <a:srgbClr val="FF0000"/>
                </a:solidFill>
              </a:rPr>
              <a:t>3ab-9ac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(6x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+3xy-1)-(3x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+2xy-4y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+5)=</a:t>
            </a:r>
            <a:r>
              <a:rPr lang="cs-CZ" sz="2800" dirty="0" smtClean="0">
                <a:solidFill>
                  <a:srgbClr val="FF0000"/>
                </a:solidFill>
              </a:rPr>
              <a:t>3x</a:t>
            </a:r>
            <a:r>
              <a:rPr lang="cs-CZ" sz="2800" baseline="30000" dirty="0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+</a:t>
            </a:r>
            <a:r>
              <a:rPr lang="cs-CZ" sz="2800" dirty="0" err="1" smtClean="0">
                <a:solidFill>
                  <a:srgbClr val="FF0000"/>
                </a:solidFill>
              </a:rPr>
              <a:t>xy</a:t>
            </a:r>
            <a:r>
              <a:rPr lang="cs-CZ" sz="2800" dirty="0" smtClean="0">
                <a:solidFill>
                  <a:srgbClr val="FF0000"/>
                </a:solidFill>
              </a:rPr>
              <a:t>+4y</a:t>
            </a:r>
            <a:r>
              <a:rPr lang="cs-CZ" sz="2800" baseline="30000" dirty="0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-6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5768975"/>
          </a:xfrm>
        </p:spPr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/>
              <a:t>Anotace:</a:t>
            </a:r>
          </a:p>
          <a:p>
            <a:pPr marL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Tato prezentace slouží k výkladu sčítání a odčítání mnohočlenů. Žáci sčítají stejné mnohočleny a odstraňují závorky. Učivo je podobné se sčítáním a odčítáním mocnin.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Prezentace je doplněna </a:t>
            </a:r>
            <a:r>
              <a:rPr lang="cs-CZ" dirty="0" smtClean="0">
                <a:hlinkClick r:id="rId2"/>
              </a:rPr>
              <a:t>pracovním listem</a:t>
            </a:r>
            <a:r>
              <a:rPr lang="cs-CZ" dirty="0" smtClean="0"/>
              <a:t>.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Každý žák dostane vlastní pracovní list, který doplňuje.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Výpočty provádíme na interaktivní tabuli.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u="sng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u="sng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u="sng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u="sng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/>
              <a:t>Použité zdroje:</a:t>
            </a: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Karel Kindl: Matematika- Přehled učiva základní školy, vydání 3., Praha 1980, Státní pedagogické nakladatelství, počet stran 408 ,SPN 5-43-11/3, 14-388-80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Odvárko Oldřich- Kadleček Jiří:  Matematika pro 8. </a:t>
            </a:r>
            <a:r>
              <a:rPr lang="cs-CZ"/>
              <a:t>Ročník ZŠ  1.díl , 1.vydání 1999,  Prometheus, počet stran 95, ISBN 80-7196-148-5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498</Words>
  <Application>Microsoft Office PowerPoint</Application>
  <PresentationFormat>Předvádění na obrazovce (4:3)</PresentationFormat>
  <Paragraphs>154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Calibri</vt:lpstr>
      <vt:lpstr>Arial</vt:lpstr>
      <vt:lpstr>Motiv sady Office</vt:lpstr>
      <vt:lpstr>SČÍTÁNÍ A ODČÍTÁNÍ MNOHOČLENŮ</vt:lpstr>
      <vt:lpstr>Snímek 2</vt:lpstr>
      <vt:lpstr>SČÍTÁNÍ A ODČÍTÁNÍ MNOHOČLENŮ</vt:lpstr>
      <vt:lpstr>Mnohočlen</vt:lpstr>
      <vt:lpstr>Procvičení</vt:lpstr>
      <vt:lpstr>Snímek 6</vt:lpstr>
      <vt:lpstr>Sčítání mnohočlenů</vt:lpstr>
      <vt:lpstr>Snímek 8</vt:lpstr>
      <vt:lpstr>Příklady</vt:lpstr>
      <vt:lpstr>Řešení</vt:lpstr>
      <vt:lpstr>Opačný mnohočlen</vt:lpstr>
      <vt:lpstr>Odčítání mnohočlenů</vt:lpstr>
      <vt:lpstr>Snímek 13</vt:lpstr>
      <vt:lpstr>Příklady</vt:lpstr>
      <vt:lpstr>Řešení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A ODČÍTÁNÍ MNOHOČLENŮ</dc:title>
  <dc:creator>Vaclav</dc:creator>
  <cp:lastModifiedBy>Maminka</cp:lastModifiedBy>
  <cp:revision>43</cp:revision>
  <dcterms:created xsi:type="dcterms:W3CDTF">2012-01-12T17:14:29Z</dcterms:created>
  <dcterms:modified xsi:type="dcterms:W3CDTF">2012-03-02T10:09:31Z</dcterms:modified>
</cp:coreProperties>
</file>