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8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E7A8E12-E81D-49EC-AC90-B4CCB45DA0F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42E89C1-9D40-4553-B63B-3613C9168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54D81-40EC-454C-93E5-C84EE09B50F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13090-F65E-4858-AA28-20F6F95B7C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77655-4456-4E49-A5F0-E0BBCEBEAB5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79019-7A2B-4254-AB01-197A2D82F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FD258-3807-4C70-A34B-A381FC0B9D8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86228-965D-4551-8A9A-EA545080F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3C386-3ED3-4FF2-B4D5-0A69649FD71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F2952-3287-47A4-886D-139B66B46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7C738-BDC5-4519-886A-1CC6FA9755C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F73EA-3548-4D7E-A269-194638FD9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99571-5BDC-442E-BE1C-87879F4FE7B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00903-C7DC-4175-B7BE-4A482BCCC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58C43-7486-4D54-90EC-1A4D0313E68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81201-C132-489A-8145-D8FC1B825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CF8C8-A716-41C0-9FEE-734CA93F322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A3D05-8EAC-459D-A14D-BCBC3A711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2A3FD-196A-421E-8007-163CFD0854B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7D16D-F5BF-4A04-BE1E-90F0D3DDC7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67CB7-C182-4791-8DA1-049CF8AFFA4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A9253-9648-499C-8022-1A3993337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8DE7E-8BE2-453D-9B36-0BFBC41B7C6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92760-C4D2-47B3-81DD-C89D07B7D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36C824-09BB-4F83-9B82-93B85F8D4F9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EB9A39-84F7-42B9-9C74-62EE08688D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materialy/material-nahled?id_materialu=204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NÁSOBENÍ MNOHOČLENŮ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VY_32_INOVACE_01_C_18_Násobení mnohočlenů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10.1.2011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Násobení mnohočlenů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Jednočlen, mnohočlen,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857250" y="857250"/>
            <a:ext cx="7929563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3200">
              <a:solidFill>
                <a:srgbClr val="FF0000"/>
              </a:solidFill>
              <a:latin typeface="Calibri" pitchFamily="34" charset="0"/>
            </a:endParaRPr>
          </a:p>
          <a:p>
            <a:pPr algn="ctr"/>
            <a:endParaRPr lang="cs-CZ" sz="3200">
              <a:solidFill>
                <a:srgbClr val="FF0000"/>
              </a:solidFill>
              <a:latin typeface="Calibri" pitchFamily="34" charset="0"/>
            </a:endParaRPr>
          </a:p>
          <a:p>
            <a:pPr algn="ctr"/>
            <a:endParaRPr lang="cs-CZ" sz="3200">
              <a:solidFill>
                <a:srgbClr val="FF0000"/>
              </a:solidFill>
              <a:latin typeface="Calibri" pitchFamily="34" charset="0"/>
            </a:endParaRPr>
          </a:p>
          <a:p>
            <a:pPr algn="ctr"/>
            <a:endParaRPr lang="cs-CZ" sz="3200">
              <a:solidFill>
                <a:srgbClr val="FF0000"/>
              </a:solidFill>
              <a:latin typeface="Calibri" pitchFamily="34" charset="0"/>
            </a:endParaRPr>
          </a:p>
          <a:p>
            <a:pPr algn="ctr"/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NÁSOBENÍ MNOHOČLENŮ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Násobení jednočlenů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Používáme pravidla o násobení mocnin</a:t>
            </a:r>
          </a:p>
          <a:p>
            <a:pPr>
              <a:buFont typeface="Arial" charset="0"/>
              <a:buNone/>
            </a:pPr>
            <a:r>
              <a:rPr lang="cs-CZ" sz="4400" smtClean="0">
                <a:solidFill>
                  <a:srgbClr val="00B0F0"/>
                </a:solidFill>
              </a:rPr>
              <a:t>a</a:t>
            </a:r>
            <a:r>
              <a:rPr lang="cs-CZ" sz="4400" baseline="30000" smtClean="0">
                <a:solidFill>
                  <a:srgbClr val="00B0F0"/>
                </a:solidFill>
              </a:rPr>
              <a:t>r</a:t>
            </a:r>
            <a:r>
              <a:rPr lang="cs-CZ" sz="4400" smtClean="0">
                <a:solidFill>
                  <a:srgbClr val="00B0F0"/>
                </a:solidFill>
              </a:rPr>
              <a:t> . a</a:t>
            </a:r>
            <a:r>
              <a:rPr lang="cs-CZ" sz="4400" baseline="30000" smtClean="0">
                <a:solidFill>
                  <a:srgbClr val="00B0F0"/>
                </a:solidFill>
              </a:rPr>
              <a:t>s</a:t>
            </a:r>
            <a:r>
              <a:rPr lang="cs-CZ" sz="4400" smtClean="0">
                <a:solidFill>
                  <a:srgbClr val="00B0F0"/>
                </a:solidFill>
              </a:rPr>
              <a:t> = a</a:t>
            </a:r>
            <a:r>
              <a:rPr lang="cs-CZ" sz="4400" baseline="30000" smtClean="0">
                <a:solidFill>
                  <a:srgbClr val="00B0F0"/>
                </a:solidFill>
              </a:rPr>
              <a:t>r+s</a:t>
            </a:r>
            <a:endParaRPr lang="cs-CZ" sz="4400" smtClean="0">
              <a:solidFill>
                <a:srgbClr val="00B0F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2x</a:t>
            </a:r>
            <a:r>
              <a:rPr lang="cs-CZ" baseline="30000" smtClean="0"/>
              <a:t>2</a:t>
            </a:r>
            <a:r>
              <a:rPr lang="cs-CZ" smtClean="0"/>
              <a:t>.3x</a:t>
            </a:r>
            <a:r>
              <a:rPr lang="cs-CZ" baseline="30000" smtClean="0"/>
              <a:t>3</a:t>
            </a:r>
            <a:r>
              <a:rPr lang="cs-CZ" smtClean="0"/>
              <a:t>=6x</a:t>
            </a:r>
            <a:r>
              <a:rPr lang="cs-CZ" baseline="30000" smtClean="0"/>
              <a:t>5</a:t>
            </a:r>
          </a:p>
          <a:p>
            <a:pPr>
              <a:buFont typeface="Arial" charset="0"/>
              <a:buNone/>
            </a:pPr>
            <a:r>
              <a:rPr lang="cs-CZ" smtClean="0"/>
              <a:t>2xy . 5x = 10x</a:t>
            </a:r>
            <a:r>
              <a:rPr lang="cs-CZ" baseline="30000" smtClean="0"/>
              <a:t>2</a:t>
            </a:r>
            <a:r>
              <a:rPr lang="cs-CZ" smtClean="0"/>
              <a:t>y</a:t>
            </a:r>
          </a:p>
          <a:p>
            <a:pPr>
              <a:buFont typeface="Arial" charset="0"/>
              <a:buNone/>
            </a:pPr>
            <a:r>
              <a:rPr lang="cs-CZ" smtClean="0"/>
              <a:t>5a</a:t>
            </a:r>
            <a:r>
              <a:rPr lang="cs-CZ" baseline="30000" smtClean="0"/>
              <a:t>2</a:t>
            </a:r>
            <a:r>
              <a:rPr lang="cs-CZ" smtClean="0"/>
              <a:t>.( -3 ) = -15a</a:t>
            </a:r>
            <a:r>
              <a:rPr lang="cs-CZ" baseline="30000" smtClean="0"/>
              <a:t>2</a:t>
            </a:r>
          </a:p>
          <a:p>
            <a:pPr>
              <a:buFont typeface="Arial" charset="0"/>
              <a:buNone/>
            </a:pPr>
            <a:r>
              <a:rPr lang="cs-CZ" smtClean="0"/>
              <a:t>5a . ab . 2a</a:t>
            </a:r>
            <a:r>
              <a:rPr lang="cs-CZ" baseline="30000" smtClean="0"/>
              <a:t>2</a:t>
            </a:r>
            <a:r>
              <a:rPr lang="cs-CZ" smtClean="0"/>
              <a:t>b . (-3ab)=-30a</a:t>
            </a:r>
            <a:r>
              <a:rPr lang="cs-CZ" baseline="30000" smtClean="0"/>
              <a:t>5</a:t>
            </a:r>
            <a:r>
              <a:rPr lang="cs-CZ" smtClean="0"/>
              <a:t>b</a:t>
            </a:r>
            <a:r>
              <a:rPr lang="cs-CZ" baseline="30000" smtClean="0"/>
              <a:t>3</a:t>
            </a:r>
            <a:r>
              <a:rPr lang="cs-CZ" smtClean="0"/>
              <a:t> </a:t>
            </a:r>
          </a:p>
          <a:p>
            <a:pPr>
              <a:buFont typeface="Arial" charset="0"/>
              <a:buNone/>
            </a:pPr>
            <a:r>
              <a:rPr lang="cs-CZ" smtClean="0"/>
              <a:t>2uv</a:t>
            </a:r>
            <a:r>
              <a:rPr lang="cs-CZ" baseline="30000" smtClean="0"/>
              <a:t>2 </a:t>
            </a:r>
            <a:r>
              <a:rPr lang="cs-CZ" smtClean="0"/>
              <a:t> . (-uv</a:t>
            </a:r>
            <a:r>
              <a:rPr lang="cs-CZ" baseline="30000" smtClean="0"/>
              <a:t>3</a:t>
            </a:r>
            <a:r>
              <a:rPr lang="cs-CZ" smtClean="0"/>
              <a:t>)= -2u</a:t>
            </a:r>
            <a:r>
              <a:rPr lang="cs-CZ" baseline="30000" smtClean="0"/>
              <a:t>2</a:t>
            </a:r>
            <a:r>
              <a:rPr lang="cs-CZ" smtClean="0"/>
              <a:t>v</a:t>
            </a:r>
            <a:r>
              <a:rPr lang="cs-CZ" baseline="30000" smtClean="0"/>
              <a:t>5</a:t>
            </a: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Násobení jednočlenu mnohočlenem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a . ( 2b + 3 ) = a.2b + a.3 = 2ab + 3a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( x – 3 ) . 2x = x.2x – 3.2x = 2x</a:t>
            </a:r>
            <a:r>
              <a:rPr lang="cs-CZ" baseline="30000" dirty="0" smtClean="0"/>
              <a:t>2</a:t>
            </a:r>
            <a:r>
              <a:rPr lang="cs-CZ" dirty="0" smtClean="0"/>
              <a:t> – 6x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( 2x</a:t>
            </a:r>
            <a:r>
              <a:rPr lang="cs-CZ" baseline="30000" dirty="0" smtClean="0"/>
              <a:t>2</a:t>
            </a:r>
            <a:r>
              <a:rPr lang="cs-CZ" dirty="0" smtClean="0"/>
              <a:t> – 3y – 6 ) . (-3x)= -6x</a:t>
            </a:r>
            <a:r>
              <a:rPr lang="cs-CZ" baseline="30000" dirty="0" smtClean="0"/>
              <a:t>3</a:t>
            </a:r>
            <a:r>
              <a:rPr lang="cs-CZ" dirty="0" smtClean="0"/>
              <a:t> + 9xy + 18x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00B0F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</a:rPr>
              <a:t>	Jednočlenem násobíme každý člen mnohočlenu a výsledné jednočleny sečteme.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1500188" y="1285875"/>
            <a:ext cx="1643062" cy="42862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1581150" y="1438275"/>
            <a:ext cx="704850" cy="27622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flipH="1">
            <a:off x="1643063" y="2428875"/>
            <a:ext cx="1357312" cy="42862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flipH="1">
            <a:off x="2357438" y="2571750"/>
            <a:ext cx="582612" cy="27622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flipH="1">
            <a:off x="1714500" y="3286125"/>
            <a:ext cx="2857500" cy="5715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flipH="1">
            <a:off x="3429000" y="3571875"/>
            <a:ext cx="939800" cy="27622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flipH="1">
            <a:off x="2643188" y="3429000"/>
            <a:ext cx="1797050" cy="4191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1436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( a + b ) . </a:t>
            </a:r>
            <a:r>
              <a:rPr lang="cs-CZ" dirty="0"/>
              <a:t>c</a:t>
            </a:r>
            <a:r>
              <a:rPr lang="cs-CZ" dirty="0" smtClean="0"/>
              <a:t> = </a:t>
            </a:r>
            <a:r>
              <a:rPr lang="cs-CZ" dirty="0" err="1" smtClean="0"/>
              <a:t>ac</a:t>
            </a:r>
            <a:r>
              <a:rPr lang="cs-CZ" dirty="0" smtClean="0"/>
              <a:t> + </a:t>
            </a:r>
            <a:r>
              <a:rPr lang="cs-CZ" dirty="0" err="1" smtClean="0"/>
              <a:t>bc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geometrické znázornění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obsah obdélníka se rovná součtu obsahu obdélníků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71625" y="2357438"/>
            <a:ext cx="3071813" cy="1714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3438" y="2357438"/>
            <a:ext cx="928687" cy="17145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60" name="TextovéPole 7"/>
          <p:cNvSpPr txBox="1">
            <a:spLocks noChangeArrowheads="1"/>
          </p:cNvSpPr>
          <p:nvPr/>
        </p:nvSpPr>
        <p:spPr bwMode="auto">
          <a:xfrm>
            <a:off x="2786063" y="3000375"/>
            <a:ext cx="1357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 . c</a:t>
            </a:r>
          </a:p>
        </p:txBody>
      </p: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>
            <a:off x="4714875" y="3000375"/>
            <a:ext cx="714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 . c 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215231" y="4429919"/>
            <a:ext cx="7127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5215731" y="4428332"/>
            <a:ext cx="71437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4429919" y="4285457"/>
            <a:ext cx="428625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1571625" y="4429125"/>
            <a:ext cx="3071813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1571625" y="4786313"/>
            <a:ext cx="4000500" cy="15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4643438" y="4429125"/>
            <a:ext cx="928687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8" name="TextovéPole 44"/>
          <p:cNvSpPr txBox="1">
            <a:spLocks noChangeArrowheads="1"/>
          </p:cNvSpPr>
          <p:nvPr/>
        </p:nvSpPr>
        <p:spPr bwMode="auto">
          <a:xfrm>
            <a:off x="2928938" y="4000500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9469" name="TextovéPole 45"/>
          <p:cNvSpPr txBox="1">
            <a:spLocks noChangeArrowheads="1"/>
          </p:cNvSpPr>
          <p:nvPr/>
        </p:nvSpPr>
        <p:spPr bwMode="auto">
          <a:xfrm>
            <a:off x="3071813" y="4357688"/>
            <a:ext cx="928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 + b</a:t>
            </a:r>
          </a:p>
        </p:txBody>
      </p:sp>
      <p:sp>
        <p:nvSpPr>
          <p:cNvPr id="19470" name="TextovéPole 46"/>
          <p:cNvSpPr txBox="1">
            <a:spLocks noChangeArrowheads="1"/>
          </p:cNvSpPr>
          <p:nvPr/>
        </p:nvSpPr>
        <p:spPr bwMode="auto">
          <a:xfrm>
            <a:off x="4857750" y="4000500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cxnSp>
        <p:nvCxnSpPr>
          <p:cNvPr id="49" name="Přímá spojovací čára 48"/>
          <p:cNvCxnSpPr/>
          <p:nvPr/>
        </p:nvCxnSpPr>
        <p:spPr>
          <a:xfrm>
            <a:off x="5572125" y="2357438"/>
            <a:ext cx="3571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5572125" y="4071938"/>
            <a:ext cx="3571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rot="5400000">
            <a:off x="5072857" y="3213894"/>
            <a:ext cx="1714500" cy="15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4" name="TextovéPole 52"/>
          <p:cNvSpPr txBox="1">
            <a:spLocks noChangeArrowheads="1"/>
          </p:cNvSpPr>
          <p:nvPr/>
        </p:nvSpPr>
        <p:spPr bwMode="auto">
          <a:xfrm>
            <a:off x="5572125" y="2928938"/>
            <a:ext cx="428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Příklady:</a:t>
            </a:r>
          </a:p>
          <a:p>
            <a:pPr>
              <a:buFont typeface="Arial" charset="0"/>
              <a:buNone/>
            </a:pPr>
            <a:r>
              <a:rPr lang="cs-CZ" smtClean="0"/>
              <a:t>9u.(2u</a:t>
            </a:r>
            <a:r>
              <a:rPr lang="cs-CZ" baseline="30000" smtClean="0"/>
              <a:t>2</a:t>
            </a:r>
            <a:r>
              <a:rPr lang="cs-CZ" smtClean="0"/>
              <a:t>-3u+7)=</a:t>
            </a:r>
          </a:p>
          <a:p>
            <a:pPr>
              <a:buFont typeface="Arial" charset="0"/>
              <a:buNone/>
            </a:pPr>
            <a:r>
              <a:rPr lang="cs-CZ" smtClean="0"/>
              <a:t>-5xy.(-3x</a:t>
            </a:r>
            <a:r>
              <a:rPr lang="cs-CZ" baseline="30000" smtClean="0"/>
              <a:t>3</a:t>
            </a:r>
            <a:r>
              <a:rPr lang="cs-CZ" smtClean="0"/>
              <a:t>y</a:t>
            </a:r>
            <a:r>
              <a:rPr lang="cs-CZ" baseline="30000" smtClean="0"/>
              <a:t>2</a:t>
            </a:r>
            <a:r>
              <a:rPr lang="cs-CZ" smtClean="0"/>
              <a:t>-5xy+7)=</a:t>
            </a:r>
          </a:p>
          <a:p>
            <a:pPr>
              <a:buFont typeface="Arial" charset="0"/>
              <a:buNone/>
            </a:pPr>
            <a:r>
              <a:rPr lang="cs-CZ" smtClean="0"/>
              <a:t>(2k</a:t>
            </a:r>
            <a:r>
              <a:rPr lang="cs-CZ" baseline="30000" smtClean="0"/>
              <a:t>2</a:t>
            </a:r>
            <a:r>
              <a:rPr lang="cs-CZ" smtClean="0"/>
              <a:t>-3k+7).(-7kl)=</a:t>
            </a:r>
          </a:p>
          <a:p>
            <a:pPr>
              <a:buFont typeface="Arial" charset="0"/>
              <a:buNone/>
            </a:pPr>
            <a:r>
              <a:rPr lang="cs-CZ" smtClean="0"/>
              <a:t>2.(a-b)+3.(a+b)=</a:t>
            </a:r>
          </a:p>
          <a:p>
            <a:pPr>
              <a:buFont typeface="Arial" charset="0"/>
              <a:buNone/>
            </a:pPr>
            <a:r>
              <a:rPr lang="cs-CZ" smtClean="0"/>
              <a:t>-3xy.(4x-5)-3x.(2-7y)+(-6x+3)=</a:t>
            </a:r>
          </a:p>
          <a:p>
            <a:pPr>
              <a:buFont typeface="Arial" charset="0"/>
              <a:buNone/>
            </a:pPr>
            <a:r>
              <a:rPr lang="cs-CZ" smtClean="0"/>
              <a:t>6+9.(z-1)-7z=</a:t>
            </a:r>
          </a:p>
          <a:p>
            <a:pPr>
              <a:buFont typeface="Arial" charset="0"/>
              <a:buNone/>
            </a:pPr>
            <a:r>
              <a:rPr lang="cs-CZ" smtClean="0"/>
              <a:t>(c-2d).(-3)+(c+d).4=</a:t>
            </a:r>
          </a:p>
          <a:p>
            <a:pPr>
              <a:buFont typeface="Arial" charset="0"/>
              <a:buNone/>
            </a:pPr>
            <a:r>
              <a:rPr lang="cs-CZ" smtClean="0"/>
              <a:t>3p-4.(-p-2)+14=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54832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mtClean="0"/>
              <a:t>9u.(2u</a:t>
            </a:r>
            <a:r>
              <a:rPr lang="cs-CZ" baseline="30000" smtClean="0"/>
              <a:t>2</a:t>
            </a:r>
            <a:r>
              <a:rPr lang="cs-CZ" smtClean="0"/>
              <a:t>-3u+7)=</a:t>
            </a:r>
            <a:r>
              <a:rPr lang="cs-CZ" smtClean="0">
                <a:solidFill>
                  <a:srgbClr val="FF0000"/>
                </a:solidFill>
              </a:rPr>
              <a:t>18u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-27u+63u</a:t>
            </a:r>
          </a:p>
          <a:p>
            <a:pPr>
              <a:buFont typeface="Arial" charset="0"/>
              <a:buNone/>
            </a:pPr>
            <a:r>
              <a:rPr lang="cs-CZ" smtClean="0"/>
              <a:t>-5xy.(-3x</a:t>
            </a:r>
            <a:r>
              <a:rPr lang="cs-CZ" baseline="30000" smtClean="0"/>
              <a:t>3</a:t>
            </a:r>
            <a:r>
              <a:rPr lang="cs-CZ" smtClean="0"/>
              <a:t>y</a:t>
            </a:r>
            <a:r>
              <a:rPr lang="cs-CZ" baseline="30000" smtClean="0"/>
              <a:t>2</a:t>
            </a:r>
            <a:r>
              <a:rPr lang="cs-CZ" smtClean="0"/>
              <a:t>-5xy+7)=</a:t>
            </a:r>
            <a:r>
              <a:rPr lang="cs-CZ" smtClean="0">
                <a:solidFill>
                  <a:srgbClr val="FF0000"/>
                </a:solidFill>
              </a:rPr>
              <a:t>15x</a:t>
            </a:r>
            <a:r>
              <a:rPr lang="cs-CZ" baseline="30000" smtClean="0">
                <a:solidFill>
                  <a:srgbClr val="FF0000"/>
                </a:solidFill>
              </a:rPr>
              <a:t>4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+25x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baseline="30000" smtClean="0">
                <a:solidFill>
                  <a:srgbClr val="FF0000"/>
                </a:solidFill>
              </a:rPr>
              <a:t>2 </a:t>
            </a:r>
            <a:r>
              <a:rPr lang="cs-CZ" smtClean="0">
                <a:solidFill>
                  <a:srgbClr val="FF0000"/>
                </a:solidFill>
              </a:rPr>
              <a:t>-35xy</a:t>
            </a:r>
          </a:p>
          <a:p>
            <a:pPr>
              <a:buFont typeface="Arial" charset="0"/>
              <a:buNone/>
            </a:pPr>
            <a:r>
              <a:rPr lang="cs-CZ" smtClean="0"/>
              <a:t>(2k</a:t>
            </a:r>
            <a:r>
              <a:rPr lang="cs-CZ" baseline="30000" smtClean="0"/>
              <a:t>2</a:t>
            </a:r>
            <a:r>
              <a:rPr lang="cs-CZ" smtClean="0"/>
              <a:t>-3k+7).(-7kl)=</a:t>
            </a:r>
            <a:r>
              <a:rPr lang="cs-CZ" smtClean="0">
                <a:solidFill>
                  <a:srgbClr val="FF0000"/>
                </a:solidFill>
              </a:rPr>
              <a:t>-14k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l+21k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l-49kl</a:t>
            </a:r>
          </a:p>
          <a:p>
            <a:pPr>
              <a:buFont typeface="Arial" charset="0"/>
              <a:buNone/>
            </a:pPr>
            <a:r>
              <a:rPr lang="cs-CZ" smtClean="0"/>
              <a:t>2.(a-b)+3.(a+b)=</a:t>
            </a:r>
            <a:r>
              <a:rPr lang="cs-CZ" smtClean="0">
                <a:solidFill>
                  <a:srgbClr val="FF0000"/>
                </a:solidFill>
              </a:rPr>
              <a:t>5a+b</a:t>
            </a:r>
          </a:p>
          <a:p>
            <a:pPr>
              <a:buFont typeface="Arial" charset="0"/>
              <a:buNone/>
            </a:pPr>
            <a:r>
              <a:rPr lang="cs-CZ" smtClean="0"/>
              <a:t>-3xy.(4x-5)-3x.(2-7y)+(6x+3)=</a:t>
            </a:r>
            <a:r>
              <a:rPr lang="cs-CZ" smtClean="0">
                <a:solidFill>
                  <a:srgbClr val="FF0000"/>
                </a:solidFill>
              </a:rPr>
              <a:t>-12x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y+36xy+3</a:t>
            </a:r>
          </a:p>
          <a:p>
            <a:pPr>
              <a:buFont typeface="Arial" charset="0"/>
              <a:buNone/>
            </a:pPr>
            <a:r>
              <a:rPr lang="cs-CZ" smtClean="0"/>
              <a:t>6+9.(z-1)-7z=</a:t>
            </a:r>
            <a:r>
              <a:rPr lang="cs-CZ" smtClean="0">
                <a:solidFill>
                  <a:srgbClr val="FF0000"/>
                </a:solidFill>
              </a:rPr>
              <a:t>2z+8</a:t>
            </a:r>
          </a:p>
          <a:p>
            <a:pPr>
              <a:buFont typeface="Arial" charset="0"/>
              <a:buNone/>
            </a:pPr>
            <a:r>
              <a:rPr lang="cs-CZ" smtClean="0"/>
              <a:t>(c-2d).(-3)+(c+d).4=</a:t>
            </a:r>
            <a:r>
              <a:rPr lang="cs-CZ" smtClean="0">
                <a:solidFill>
                  <a:srgbClr val="FF0000"/>
                </a:solidFill>
              </a:rPr>
              <a:t>c+10d</a:t>
            </a:r>
          </a:p>
          <a:p>
            <a:pPr>
              <a:buFont typeface="Arial" charset="0"/>
              <a:buNone/>
            </a:pPr>
            <a:r>
              <a:rPr lang="cs-CZ" smtClean="0"/>
              <a:t>3p-4.(-p-2)+14=</a:t>
            </a:r>
            <a:r>
              <a:rPr lang="cs-CZ" smtClean="0">
                <a:solidFill>
                  <a:srgbClr val="FF0000"/>
                </a:solidFill>
              </a:rPr>
              <a:t>7p+22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Násobení mnohočlenu mnohočlenem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( x + 3 ) . ( x + 5 ) = x.x+</a:t>
            </a:r>
            <a:r>
              <a:rPr lang="cs-CZ" u="sng" smtClean="0"/>
              <a:t>x.5</a:t>
            </a:r>
            <a:r>
              <a:rPr lang="cs-CZ" smtClean="0"/>
              <a:t>+</a:t>
            </a:r>
            <a:r>
              <a:rPr lang="cs-CZ" u="sng" smtClean="0"/>
              <a:t>3.x</a:t>
            </a:r>
            <a:r>
              <a:rPr lang="cs-CZ" smtClean="0"/>
              <a:t>+15=x</a:t>
            </a:r>
            <a:r>
              <a:rPr lang="cs-CZ" baseline="30000" smtClean="0"/>
              <a:t>2</a:t>
            </a:r>
            <a:r>
              <a:rPr lang="cs-CZ" smtClean="0"/>
              <a:t>+8x+15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B0F0"/>
                </a:solidFill>
              </a:rPr>
              <a:t>Každý člen jednoho mnohočlenu násobíme každým členem druhého mnohočlenu.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(3a - 2) . (-5a + 3)=-15a</a:t>
            </a:r>
            <a:r>
              <a:rPr lang="cs-CZ" baseline="30000" smtClean="0"/>
              <a:t>2</a:t>
            </a:r>
            <a:r>
              <a:rPr lang="cs-CZ" smtClean="0"/>
              <a:t>+9a+10a-6=-15a</a:t>
            </a:r>
            <a:r>
              <a:rPr lang="cs-CZ" baseline="30000" smtClean="0"/>
              <a:t>2</a:t>
            </a:r>
            <a:r>
              <a:rPr lang="cs-CZ" smtClean="0"/>
              <a:t>+19a-6</a:t>
            </a:r>
          </a:p>
        </p:txBody>
      </p:sp>
      <p:sp>
        <p:nvSpPr>
          <p:cNvPr id="4" name="Zahnutá šipka dolů 3"/>
          <p:cNvSpPr/>
          <p:nvPr/>
        </p:nvSpPr>
        <p:spPr>
          <a:xfrm>
            <a:off x="785813" y="1285875"/>
            <a:ext cx="2286000" cy="50006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dolů 4"/>
          <p:cNvSpPr/>
          <p:nvPr/>
        </p:nvSpPr>
        <p:spPr>
          <a:xfrm>
            <a:off x="866775" y="1368425"/>
            <a:ext cx="1490663" cy="41751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785813" y="4000500"/>
            <a:ext cx="2500312" cy="5715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lů 6"/>
          <p:cNvSpPr/>
          <p:nvPr/>
        </p:nvSpPr>
        <p:spPr>
          <a:xfrm>
            <a:off x="866775" y="4095750"/>
            <a:ext cx="1562100" cy="47625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 flipV="1">
            <a:off x="1347788" y="5072063"/>
            <a:ext cx="1866900" cy="5715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 flipV="1">
            <a:off x="1428750" y="5072063"/>
            <a:ext cx="1123950" cy="47625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 flipV="1">
            <a:off x="1285875" y="2286000"/>
            <a:ext cx="1785938" cy="5715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 flipV="1">
            <a:off x="1366838" y="2286000"/>
            <a:ext cx="1123950" cy="47625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329613" cy="62150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rgbClr val="00B0F0"/>
                </a:solidFill>
              </a:rPr>
              <a:t>Geometrické znázornění</a:t>
            </a:r>
          </a:p>
          <a:p>
            <a:pPr>
              <a:buFont typeface="Arial" charset="0"/>
              <a:buNone/>
            </a:pPr>
            <a:r>
              <a:rPr lang="cs-CZ" smtClean="0"/>
              <a:t>		(a+b).(x+y)=a.x+a.y+b.x+b.y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Obsah obdélníka s rozměry (a+b)  a (x+y) se rovná součtu čtyř menších obdélníků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71625" y="2357438"/>
            <a:ext cx="3071813" cy="1714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43438" y="2357438"/>
            <a:ext cx="928687" cy="17145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6" name="TextovéPole 5"/>
          <p:cNvSpPr txBox="1">
            <a:spLocks noChangeArrowheads="1"/>
          </p:cNvSpPr>
          <p:nvPr/>
        </p:nvSpPr>
        <p:spPr bwMode="auto">
          <a:xfrm>
            <a:off x="2786063" y="2928938"/>
            <a:ext cx="714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 . x</a:t>
            </a:r>
          </a:p>
        </p:txBody>
      </p:sp>
      <p:sp>
        <p:nvSpPr>
          <p:cNvPr id="23557" name="TextovéPole 6"/>
          <p:cNvSpPr txBox="1">
            <a:spLocks noChangeArrowheads="1"/>
          </p:cNvSpPr>
          <p:nvPr/>
        </p:nvSpPr>
        <p:spPr bwMode="auto">
          <a:xfrm>
            <a:off x="4714875" y="2928938"/>
            <a:ext cx="714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 . x 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215231" y="4429919"/>
            <a:ext cx="7127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4429919" y="4285457"/>
            <a:ext cx="428625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571625" y="4429125"/>
            <a:ext cx="3071813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571625" y="4786313"/>
            <a:ext cx="4000500" cy="15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2" name="TextovéPole 11"/>
          <p:cNvSpPr txBox="1">
            <a:spLocks noChangeArrowheads="1"/>
          </p:cNvSpPr>
          <p:nvPr/>
        </p:nvSpPr>
        <p:spPr bwMode="auto">
          <a:xfrm>
            <a:off x="2928938" y="4000500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23563" name="TextovéPole 12"/>
          <p:cNvSpPr txBox="1">
            <a:spLocks noChangeArrowheads="1"/>
          </p:cNvSpPr>
          <p:nvPr/>
        </p:nvSpPr>
        <p:spPr bwMode="auto">
          <a:xfrm>
            <a:off x="3071813" y="4357688"/>
            <a:ext cx="928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 + b</a:t>
            </a:r>
          </a:p>
        </p:txBody>
      </p:sp>
      <p:sp>
        <p:nvSpPr>
          <p:cNvPr id="23564" name="TextovéPole 13"/>
          <p:cNvSpPr txBox="1">
            <a:spLocks noChangeArrowheads="1"/>
          </p:cNvSpPr>
          <p:nvPr/>
        </p:nvSpPr>
        <p:spPr bwMode="auto">
          <a:xfrm>
            <a:off x="4857750" y="4000500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572125" y="2357438"/>
            <a:ext cx="3571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572125" y="4071938"/>
            <a:ext cx="1000125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5072857" y="3213894"/>
            <a:ext cx="1714500" cy="15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8" name="TextovéPole 17"/>
          <p:cNvSpPr txBox="1">
            <a:spLocks noChangeArrowheads="1"/>
          </p:cNvSpPr>
          <p:nvPr/>
        </p:nvSpPr>
        <p:spPr bwMode="auto">
          <a:xfrm>
            <a:off x="5572125" y="2928938"/>
            <a:ext cx="428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 rot="5400000">
            <a:off x="5215731" y="4429919"/>
            <a:ext cx="71437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4643438" y="4429125"/>
            <a:ext cx="928687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571625" y="1857375"/>
            <a:ext cx="3071813" cy="5000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43438" y="1857375"/>
            <a:ext cx="928687" cy="50006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5572125" y="1857375"/>
            <a:ext cx="100012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5464969" y="2964656"/>
            <a:ext cx="221615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>
            <a:off x="5680075" y="2106613"/>
            <a:ext cx="500063" cy="15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76" name="TextovéPole 34"/>
          <p:cNvSpPr txBox="1">
            <a:spLocks noChangeArrowheads="1"/>
          </p:cNvSpPr>
          <p:nvPr/>
        </p:nvSpPr>
        <p:spPr bwMode="auto">
          <a:xfrm>
            <a:off x="5572125" y="1857375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y</a:t>
            </a:r>
          </a:p>
        </p:txBody>
      </p:sp>
      <p:sp>
        <p:nvSpPr>
          <p:cNvPr id="23577" name="TextovéPole 35"/>
          <p:cNvSpPr txBox="1">
            <a:spLocks noChangeArrowheads="1"/>
          </p:cNvSpPr>
          <p:nvPr/>
        </p:nvSpPr>
        <p:spPr bwMode="auto">
          <a:xfrm>
            <a:off x="2786063" y="1857375"/>
            <a:ext cx="714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 . y</a:t>
            </a:r>
          </a:p>
        </p:txBody>
      </p:sp>
      <p:sp>
        <p:nvSpPr>
          <p:cNvPr id="23578" name="TextovéPole 36"/>
          <p:cNvSpPr txBox="1">
            <a:spLocks noChangeArrowheads="1"/>
          </p:cNvSpPr>
          <p:nvPr/>
        </p:nvSpPr>
        <p:spPr bwMode="auto">
          <a:xfrm>
            <a:off x="4714875" y="1857375"/>
            <a:ext cx="714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 . y</a:t>
            </a:r>
          </a:p>
        </p:txBody>
      </p:sp>
      <p:sp>
        <p:nvSpPr>
          <p:cNvPr id="23579" name="TextovéPole 37"/>
          <p:cNvSpPr txBox="1">
            <a:spLocks noChangeArrowheads="1"/>
          </p:cNvSpPr>
          <p:nvPr/>
        </p:nvSpPr>
        <p:spPr bwMode="auto">
          <a:xfrm rot="-5400000">
            <a:off x="5838825" y="2590801"/>
            <a:ext cx="928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+ 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Příklady:</a:t>
            </a:r>
          </a:p>
          <a:p>
            <a:pPr>
              <a:buFont typeface="Arial" charset="0"/>
              <a:buNone/>
            </a:pPr>
            <a:r>
              <a:rPr lang="cs-CZ" smtClean="0"/>
              <a:t>(4c-7d).(-3c+4d)=</a:t>
            </a:r>
          </a:p>
          <a:p>
            <a:pPr>
              <a:buFont typeface="Arial" charset="0"/>
              <a:buNone/>
            </a:pPr>
            <a:r>
              <a:rPr lang="cs-CZ" smtClean="0"/>
              <a:t>(2a-3).(-a+3b-4)=</a:t>
            </a:r>
          </a:p>
          <a:p>
            <a:pPr>
              <a:buFont typeface="Arial" charset="0"/>
              <a:buNone/>
            </a:pPr>
            <a:r>
              <a:rPr lang="cs-CZ" smtClean="0"/>
              <a:t>(a+2).(b+3)=</a:t>
            </a:r>
          </a:p>
          <a:p>
            <a:pPr>
              <a:buFont typeface="Arial" charset="0"/>
              <a:buNone/>
            </a:pPr>
            <a:r>
              <a:rPr lang="cs-CZ" smtClean="0"/>
              <a:t>(-3x+6).(-2-4x)=</a:t>
            </a:r>
          </a:p>
          <a:p>
            <a:pPr>
              <a:buFont typeface="Arial" charset="0"/>
              <a:buNone/>
            </a:pPr>
            <a:r>
              <a:rPr lang="cs-CZ" smtClean="0"/>
              <a:t>(v+2).(2v-3+v</a:t>
            </a:r>
            <a:r>
              <a:rPr lang="cs-CZ" baseline="30000" smtClean="0"/>
              <a:t>2</a:t>
            </a:r>
            <a:r>
              <a:rPr lang="cs-CZ" smtClean="0"/>
              <a:t>)=</a:t>
            </a:r>
          </a:p>
          <a:p>
            <a:pPr>
              <a:buFont typeface="Arial" charset="0"/>
              <a:buNone/>
            </a:pPr>
            <a:r>
              <a:rPr lang="cs-CZ" smtClean="0"/>
              <a:t>(x+2).(x-1)+(2x-3).(x+4)=</a:t>
            </a:r>
          </a:p>
          <a:p>
            <a:pPr>
              <a:buFont typeface="Arial" charset="0"/>
              <a:buNone/>
            </a:pPr>
            <a:r>
              <a:rPr lang="cs-CZ" smtClean="0"/>
              <a:t>(-u+7v).(-2u-3v)=</a:t>
            </a:r>
          </a:p>
          <a:p>
            <a:pPr>
              <a:buFont typeface="Arial" charset="0"/>
              <a:buNone/>
            </a:pPr>
            <a:r>
              <a:rPr lang="cs-CZ" smtClean="0"/>
              <a:t>(-k-2).(2k+3)-(5k+4).(k-1)=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mtClean="0"/>
              <a:t>(4c-7d).(-3c+4d)=</a:t>
            </a:r>
            <a:r>
              <a:rPr lang="cs-CZ" smtClean="0">
                <a:solidFill>
                  <a:srgbClr val="FF0000"/>
                </a:solidFill>
              </a:rPr>
              <a:t>-12c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-12cd-28d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(2a-3).(-a+3b-4)=</a:t>
            </a:r>
            <a:r>
              <a:rPr lang="cs-CZ" smtClean="0">
                <a:solidFill>
                  <a:srgbClr val="FF0000"/>
                </a:solidFill>
              </a:rPr>
              <a:t>-2a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+6ab-5a-6b+12</a:t>
            </a:r>
          </a:p>
          <a:p>
            <a:pPr>
              <a:buFont typeface="Arial" charset="0"/>
              <a:buNone/>
            </a:pPr>
            <a:r>
              <a:rPr lang="cs-CZ" smtClean="0"/>
              <a:t>(a+2).(b+3)=</a:t>
            </a:r>
            <a:r>
              <a:rPr lang="cs-CZ" smtClean="0">
                <a:solidFill>
                  <a:srgbClr val="FF0000"/>
                </a:solidFill>
              </a:rPr>
              <a:t>ab+3a+2b+6</a:t>
            </a:r>
          </a:p>
          <a:p>
            <a:pPr>
              <a:buFont typeface="Arial" charset="0"/>
              <a:buNone/>
            </a:pPr>
            <a:r>
              <a:rPr lang="cs-CZ" smtClean="0"/>
              <a:t>(-3x+6).(-2-4x)=</a:t>
            </a:r>
            <a:r>
              <a:rPr lang="cs-CZ" smtClean="0">
                <a:solidFill>
                  <a:srgbClr val="FF0000"/>
                </a:solidFill>
              </a:rPr>
              <a:t>6x+12x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-12-24x</a:t>
            </a:r>
          </a:p>
          <a:p>
            <a:pPr>
              <a:buFont typeface="Arial" charset="0"/>
              <a:buNone/>
            </a:pPr>
            <a:r>
              <a:rPr lang="cs-CZ" smtClean="0"/>
              <a:t>(v+2).(2v-3+v</a:t>
            </a:r>
            <a:r>
              <a:rPr lang="cs-CZ" baseline="30000" smtClean="0"/>
              <a:t>2</a:t>
            </a:r>
            <a:r>
              <a:rPr lang="cs-CZ" smtClean="0"/>
              <a:t>)=</a:t>
            </a:r>
            <a:r>
              <a:rPr lang="cs-CZ" smtClean="0">
                <a:solidFill>
                  <a:srgbClr val="FF0000"/>
                </a:solidFill>
              </a:rPr>
              <a:t>6v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-3v+v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r>
              <a:rPr lang="cs-CZ" smtClean="0">
                <a:solidFill>
                  <a:srgbClr val="FF0000"/>
                </a:solidFill>
              </a:rPr>
              <a:t>-6</a:t>
            </a:r>
          </a:p>
          <a:p>
            <a:pPr>
              <a:buFont typeface="Arial" charset="0"/>
              <a:buNone/>
            </a:pPr>
            <a:r>
              <a:rPr lang="cs-CZ" smtClean="0"/>
              <a:t>(x+2).(x-1)+(2x-3).(x+4)=</a:t>
            </a:r>
            <a:r>
              <a:rPr lang="cs-CZ" smtClean="0">
                <a:solidFill>
                  <a:srgbClr val="FF0000"/>
                </a:solidFill>
              </a:rPr>
              <a:t>3x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+6x-14</a:t>
            </a:r>
          </a:p>
          <a:p>
            <a:pPr>
              <a:buFont typeface="Arial" charset="0"/>
              <a:buNone/>
            </a:pPr>
            <a:r>
              <a:rPr lang="cs-CZ" smtClean="0"/>
              <a:t>(-u+7v).(-2u-3v)=</a:t>
            </a:r>
            <a:r>
              <a:rPr lang="cs-CZ" smtClean="0">
                <a:solidFill>
                  <a:srgbClr val="FF0000"/>
                </a:solidFill>
              </a:rPr>
              <a:t>2u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+17uv-21v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/>
              <a:t>(-k-2).(2k+3)-(5k+4).(k-1)=</a:t>
            </a:r>
            <a:r>
              <a:rPr lang="cs-CZ" smtClean="0">
                <a:solidFill>
                  <a:srgbClr val="FF0000"/>
                </a:solidFill>
              </a:rPr>
              <a:t>-7k</a:t>
            </a:r>
            <a:r>
              <a:rPr lang="cs-CZ" baseline="30000" smtClean="0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-6k-2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Anotace:</a:t>
            </a:r>
          </a:p>
          <a:p>
            <a:pPr marL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Tato prezentace slouží jako výklad násobení mnohočlenů. Nejdříve opakujeme násobení jednočlenů, což znají z násobení mocnin. První část prezentace je výklad násobení jednočlenu mnohočlenem, doplněno grafickým znázorněním.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Doporučuji, aby si žáci kreslili přiřazovací obloučky.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Druhá část je zaměřena násobení mnohočlenů. Prezentace je doplněna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hlinkClick r:id="rId2"/>
              </a:rPr>
              <a:t>testem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u="sng" dirty="0" smtClean="0"/>
              <a:t>Použité zdroje: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Odvárko Oldřich- Kadleček Jiří:  Matematika pro 8. Ročník ZŠ  1.díl , 1.vydání 1999,  Prometheus</a:t>
            </a:r>
            <a:r>
              <a:rPr lang="cs-CZ" dirty="0" smtClean="0"/>
              <a:t>, </a:t>
            </a:r>
            <a:r>
              <a:rPr lang="cs-CZ" dirty="0"/>
              <a:t>počet stran 95, ISBN 80-7196-148-5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390</Words>
  <Application>Microsoft Office PowerPoint</Application>
  <PresentationFormat>Předvádění na obrazovce (4:3)</PresentationFormat>
  <Paragraphs>142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Calibri</vt:lpstr>
      <vt:lpstr>Arial</vt:lpstr>
      <vt:lpstr>Motiv sady Office</vt:lpstr>
      <vt:lpstr>NÁSOBENÍ MNOHOČLENŮ</vt:lpstr>
      <vt:lpstr>Snímek 2</vt:lpstr>
      <vt:lpstr>Snímek 3</vt:lpstr>
      <vt:lpstr>Násobení jednočlenů</vt:lpstr>
      <vt:lpstr>Násobení jednočlenu mnohočlenem</vt:lpstr>
      <vt:lpstr>Snímek 6</vt:lpstr>
      <vt:lpstr>Snímek 7</vt:lpstr>
      <vt:lpstr>Snímek 8</vt:lpstr>
      <vt:lpstr>Násobení mnohočlenu mnohočlenem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MNOHOČLENŮ</dc:title>
  <dc:creator>Vaclav</dc:creator>
  <cp:lastModifiedBy>Maminka</cp:lastModifiedBy>
  <cp:revision>34</cp:revision>
  <dcterms:created xsi:type="dcterms:W3CDTF">2012-01-14T15:29:07Z</dcterms:created>
  <dcterms:modified xsi:type="dcterms:W3CDTF">2012-03-02T12:56:58Z</dcterms:modified>
</cp:coreProperties>
</file>