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69" r:id="rId3"/>
    <p:sldId id="271" r:id="rId4"/>
    <p:sldId id="272" r:id="rId5"/>
    <p:sldId id="273" r:id="rId6"/>
    <p:sldId id="274" r:id="rId7"/>
    <p:sldId id="275" r:id="rId8"/>
    <p:sldId id="268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445" autoAdjust="0"/>
    <p:restoredTop sz="94660"/>
  </p:normalViewPr>
  <p:slideViewPr>
    <p:cSldViewPr>
      <p:cViewPr varScale="1">
        <p:scale>
          <a:sx n="68" d="100"/>
          <a:sy n="68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5_2" csCatId="accent5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VY_32_ INOVACE_ 01_ ČESKÝ JAZYK  3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 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VELKÁ  PÍSMENA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ScaleX="19038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9059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92638" custScaleY="73248" custLinFactY="25299" custLinFactNeighborX="7580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E4A8E77F-EF5E-49C7-96E0-A13DA5FE5EC8}" type="presOf" srcId="{4998EED1-9AAF-4045-BAC6-AA54B1A3E015}" destId="{6E27EA9C-C67C-450A-8A3C-DF1F4862AEAB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BBE44C40-3FB0-4034-90E3-8B5463E051E0}" type="presOf" srcId="{D07A5630-6FBA-4728-88CD-6E1E179CB30C}" destId="{908BA98C-A95B-4D99-AB45-D03C9BA08086}" srcOrd="0" destOrd="0" presId="urn:microsoft.com/office/officeart/2005/8/layout/pyramid2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B52B52C5-AA89-4981-8837-4A4E34AADD9D}" type="presOf" srcId="{33733867-CCF3-40F1-A592-7074E0CC194F}" destId="{ED2230FF-1096-48BA-B691-CB70E3195D4E}" srcOrd="0" destOrd="0" presId="urn:microsoft.com/office/officeart/2005/8/layout/pyramid2"/>
    <dgm:cxn modelId="{FE202D01-1B11-4B64-849C-AE09F579EFA8}" type="presOf" srcId="{D14199FD-C0E7-4C1B-9738-0FA9E56F2803}" destId="{E915DD33-C422-48D7-A147-9DF518074CD6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5D8CA1BA-9DE7-44D7-B8A8-94F8F014FEC1}" type="presParOf" srcId="{E915DD33-C422-48D7-A147-9DF518074CD6}" destId="{AA8D1857-C2BD-4E9B-945E-6C696E0FAF33}" srcOrd="0" destOrd="0" presId="urn:microsoft.com/office/officeart/2005/8/layout/pyramid2"/>
    <dgm:cxn modelId="{26E08883-5488-4756-A6E5-069ABC56DF14}" type="presParOf" srcId="{E915DD33-C422-48D7-A147-9DF518074CD6}" destId="{3BAA9B1B-BFD6-4CA9-90A9-730241A0D9F7}" srcOrd="1" destOrd="0" presId="urn:microsoft.com/office/officeart/2005/8/layout/pyramid2"/>
    <dgm:cxn modelId="{27B90F1D-623C-4E31-9529-72E6738D3975}" type="presParOf" srcId="{3BAA9B1B-BFD6-4CA9-90A9-730241A0D9F7}" destId="{908BA98C-A95B-4D99-AB45-D03C9BA08086}" srcOrd="0" destOrd="0" presId="urn:microsoft.com/office/officeart/2005/8/layout/pyramid2"/>
    <dgm:cxn modelId="{6A0CCDF2-828C-4188-BF1A-D6E431F8A704}" type="presParOf" srcId="{3BAA9B1B-BFD6-4CA9-90A9-730241A0D9F7}" destId="{259FFE0E-3104-4C28-90A5-34C9081B2D21}" srcOrd="1" destOrd="0" presId="urn:microsoft.com/office/officeart/2005/8/layout/pyramid2"/>
    <dgm:cxn modelId="{17BA56BB-9D01-4F64-85BA-ACF9AF65993C}" type="presParOf" srcId="{3BAA9B1B-BFD6-4CA9-90A9-730241A0D9F7}" destId="{ED2230FF-1096-48BA-B691-CB70E3195D4E}" srcOrd="2" destOrd="0" presId="urn:microsoft.com/office/officeart/2005/8/layout/pyramid2"/>
    <dgm:cxn modelId="{38B9FFF5-15EC-4D19-B85F-0982646A8E99}" type="presParOf" srcId="{3BAA9B1B-BFD6-4CA9-90A9-730241A0D9F7}" destId="{73724FA6-330F-43B7-BA60-483C4E413C56}" srcOrd="3" destOrd="0" presId="urn:microsoft.com/office/officeart/2005/8/layout/pyramid2"/>
    <dgm:cxn modelId="{74FB51BE-C0D0-4B83-9B26-BE698324E2CB}" type="presParOf" srcId="{3BAA9B1B-BFD6-4CA9-90A9-730241A0D9F7}" destId="{6E27EA9C-C67C-450A-8A3C-DF1F4862AEAB}" srcOrd="4" destOrd="0" presId="urn:microsoft.com/office/officeart/2005/8/layout/pyramid2"/>
    <dgm:cxn modelId="{509D416E-9F84-469F-88B4-D8C3BE7CB76B}" type="presParOf" srcId="{3BAA9B1B-BFD6-4CA9-90A9-730241A0D9F7}" destId="{17B3546A-C897-435D-919C-1F74B4E8CF45}" srcOrd="5" destOrd="0" presId="urn:microsoft.com/office/officeart/2005/8/layout/pyramid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 builtIn="1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 builtIn="1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 builtIn="1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 builtIn="1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 builtIn="1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 builtIn="1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 builtIn="1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 builtIn="1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 builtIn="1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 builtIn="1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 builtIn="1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ndAc>
      <p:stSnd>
        <p:snd r:embed="rId13" name="chimes.wav" builtIn="1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428596" y="1714488"/>
          <a:ext cx="842968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643306" y="4429132"/>
            <a:ext cx="3143272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</a:t>
            </a:r>
            <a:r>
              <a:rPr lang="cs-CZ" dirty="0" err="1" smtClean="0">
                <a:solidFill>
                  <a:sysClr val="windowText" lastClr="000000"/>
                </a:solidFill>
              </a:rPr>
              <a:t>Mgr.Renata</a:t>
            </a:r>
            <a:r>
              <a:rPr lang="cs-CZ" dirty="0" smtClean="0">
                <a:solidFill>
                  <a:sysClr val="windowText" lastClr="000000"/>
                </a:solidFill>
              </a:rPr>
              <a:t> </a:t>
            </a:r>
            <a:r>
              <a:rPr lang="cs-CZ" dirty="0" err="1" smtClean="0">
                <a:solidFill>
                  <a:sysClr val="windowText" lastClr="000000"/>
                </a:solidFill>
              </a:rPr>
              <a:t>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VELKÁ  PÍSMENA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929222"/>
          </a:xfrm>
          <a:solidFill>
            <a:schemeClr val="accent5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OVĚŘENÍ VE VÝUCE:     </a:t>
            </a:r>
            <a:r>
              <a:rPr lang="cs-CZ" dirty="0" smtClean="0"/>
              <a:t>7.9.2011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PŘEDMĚT:</a:t>
            </a:r>
            <a:r>
              <a:rPr lang="cs-CZ" dirty="0" smtClean="0"/>
              <a:t> Český jazyk       </a:t>
            </a:r>
          </a:p>
          <a:p>
            <a:r>
              <a:rPr lang="cs-CZ" b="1" dirty="0" smtClean="0"/>
              <a:t>ROČNÍK: </a:t>
            </a:r>
            <a:r>
              <a:rPr lang="cs-CZ" dirty="0" smtClean="0"/>
              <a:t>3.</a:t>
            </a:r>
          </a:p>
          <a:p>
            <a:r>
              <a:rPr lang="cs-CZ" b="1" dirty="0" smtClean="0"/>
              <a:t>KLÍČOVÁ SLOVA: </a:t>
            </a:r>
            <a:r>
              <a:rPr lang="cs-CZ" dirty="0" smtClean="0"/>
              <a:t>jméno a příjmení, začátek věty, znaménka na konci věty</a:t>
            </a:r>
          </a:p>
          <a:p>
            <a:r>
              <a:rPr lang="cs-CZ" b="1" dirty="0" smtClean="0"/>
              <a:t>ANOTACE: </a:t>
            </a:r>
            <a:r>
              <a:rPr lang="cs-CZ" dirty="0" smtClean="0"/>
              <a:t>DUM opakuje poznatky žáků ze 2.ročníku. Procvičuje psaní velkých písmen.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Vodorovný svitek 5"/>
          <p:cNvSpPr/>
          <p:nvPr/>
        </p:nvSpPr>
        <p:spPr>
          <a:xfrm>
            <a:off x="714348" y="214290"/>
            <a:ext cx="7786742" cy="6143668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AHOJ  DETI</a:t>
            </a:r>
          </a:p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VSECHNY  VAS  ZDRAVIM</a:t>
            </a:r>
          </a:p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URCITE  JSTE PROZILY  KRASNE  PRAZDNINY  STEJNE  JAKO  JA TESIM SE  ZE  SE  SPOLU NAUCIME  HODNE  NOVEHO </a:t>
            </a:r>
          </a:p>
          <a:p>
            <a:pPr algn="ctr"/>
            <a:endParaRPr lang="cs-CZ" sz="3600" b="1" dirty="0" smtClean="0">
              <a:solidFill>
                <a:schemeClr val="tx1"/>
              </a:solidFill>
            </a:endParaRPr>
          </a:p>
          <a:p>
            <a:r>
              <a:rPr lang="cs-CZ" sz="3600" b="1" dirty="0" err="1" smtClean="0">
                <a:solidFill>
                  <a:schemeClr val="tx1"/>
                </a:solidFill>
              </a:rPr>
              <a:t>Vase</a:t>
            </a:r>
            <a:r>
              <a:rPr lang="cs-CZ" sz="3600" b="1" dirty="0" smtClean="0">
                <a:solidFill>
                  <a:schemeClr val="tx1"/>
                </a:solidFill>
              </a:rPr>
              <a:t> </a:t>
            </a:r>
            <a:r>
              <a:rPr lang="cs-CZ" sz="3600" b="1" dirty="0" err="1" smtClean="0">
                <a:solidFill>
                  <a:schemeClr val="tx1"/>
                </a:solidFill>
              </a:rPr>
              <a:t>liska</a:t>
            </a:r>
            <a:r>
              <a:rPr lang="cs-CZ" sz="3600" b="1" dirty="0" smtClean="0">
                <a:solidFill>
                  <a:schemeClr val="tx1"/>
                </a:solidFill>
              </a:rPr>
              <a:t> </a:t>
            </a:r>
            <a:r>
              <a:rPr lang="cs-CZ" sz="3600" b="1" dirty="0" err="1" smtClean="0">
                <a:solidFill>
                  <a:schemeClr val="tx1"/>
                </a:solidFill>
              </a:rPr>
              <a:t>bystrouska</a:t>
            </a:r>
            <a:endParaRPr lang="cs-CZ" sz="3600" b="1" dirty="0" smtClean="0">
              <a:solidFill>
                <a:schemeClr val="tx1"/>
              </a:solidFill>
            </a:endParaRPr>
          </a:p>
        </p:txBody>
      </p:sp>
      <p:pic>
        <p:nvPicPr>
          <p:cNvPr id="15" name="Obrázek 14" descr="MC90019220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0826" y="3429000"/>
            <a:ext cx="2225254" cy="2875724"/>
          </a:xfrm>
          <a:prstGeom prst="rect">
            <a:avLst/>
          </a:prstGeom>
        </p:spPr>
      </p:pic>
      <p:sp>
        <p:nvSpPr>
          <p:cNvPr id="17" name="Zaoblený obdélník 16"/>
          <p:cNvSpPr/>
          <p:nvPr/>
        </p:nvSpPr>
        <p:spPr>
          <a:xfrm>
            <a:off x="1142976" y="357166"/>
            <a:ext cx="6429420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Víš, co v tomto dopise chybí? Doplň.</a:t>
            </a:r>
            <a:endParaRPr lang="cs-CZ" sz="2800" b="1" dirty="0"/>
          </a:p>
        </p:txBody>
      </p:sp>
    </p:spTree>
  </p:cSld>
  <p:clrMapOvr>
    <a:masterClrMapping/>
  </p:clrMapOvr>
  <p:transition spd="slow"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MC900192205.WMF"/>
          <p:cNvPicPr>
            <a:picLocks noGrp="1" noChangeAspect="1"/>
          </p:cNvPicPr>
          <p:nvPr>
            <p:ph idx="4294967295"/>
          </p:nvPr>
        </p:nvPicPr>
        <p:blipFill>
          <a:blip r:embed="rId3"/>
          <a:stretch>
            <a:fillRect/>
          </a:stretch>
        </p:blipFill>
        <p:spPr>
          <a:xfrm>
            <a:off x="6929454" y="3786190"/>
            <a:ext cx="1746250" cy="2257425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3786182" y="1000108"/>
            <a:ext cx="3857652" cy="1500198"/>
          </a:xfrm>
          <a:prstGeom prst="cloudCallout">
            <a:avLst>
              <a:gd name="adj1" fmla="val 31933"/>
              <a:gd name="adj2" fmla="val 188326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Zapiš správně jména mých kamarádů.</a:t>
            </a:r>
            <a:endParaRPr lang="cs-CZ" sz="2400" b="1" dirty="0">
              <a:solidFill>
                <a:schemeClr val="tx1"/>
              </a:solidFill>
            </a:endParaRP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571472" y="2357430"/>
            <a:ext cx="3643338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642910" y="3429000"/>
            <a:ext cx="3643338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642910" y="4500570"/>
            <a:ext cx="3643338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642910" y="5572140"/>
            <a:ext cx="3786214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Zaoblený obdélník 24"/>
          <p:cNvSpPr/>
          <p:nvPr/>
        </p:nvSpPr>
        <p:spPr>
          <a:xfrm>
            <a:off x="785786" y="1214422"/>
            <a:ext cx="2928958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medvěd  </a:t>
            </a:r>
            <a:r>
              <a:rPr lang="cs-CZ" sz="2400" b="1" dirty="0" err="1" smtClean="0">
                <a:solidFill>
                  <a:schemeClr val="tx1"/>
                </a:solidFill>
              </a:rPr>
              <a:t>huňáč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785786" y="2500306"/>
            <a:ext cx="3000396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jezevec  </a:t>
            </a:r>
            <a:r>
              <a:rPr lang="cs-CZ" sz="2400" b="1" dirty="0" err="1" smtClean="0">
                <a:solidFill>
                  <a:schemeClr val="tx1"/>
                </a:solidFill>
              </a:rPr>
              <a:t>libor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857224" y="3571876"/>
            <a:ext cx="300039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sojka  </a:t>
            </a:r>
            <a:r>
              <a:rPr lang="cs-CZ" sz="2400" b="1" dirty="0" err="1" smtClean="0">
                <a:solidFill>
                  <a:schemeClr val="tx1"/>
                </a:solidFill>
              </a:rPr>
              <a:t>alenka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857224" y="4643446"/>
            <a:ext cx="300039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datel  čepička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25" grpId="0" animBg="1"/>
      <p:bldP spid="26" grpId="0" animBg="1"/>
      <p:bldP spid="27" grpId="0" animBg="1"/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MC90019220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16" y="3786190"/>
            <a:ext cx="1746813" cy="2257428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4357686" y="642918"/>
            <a:ext cx="3857652" cy="1500198"/>
          </a:xfrm>
          <a:prstGeom prst="cloudCallout">
            <a:avLst>
              <a:gd name="adj1" fmla="val 31933"/>
              <a:gd name="adj2" fmla="val 188326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Zapiš správně jména svých spolužáků.</a:t>
            </a:r>
            <a:endParaRPr lang="cs-CZ" sz="2400" b="1" dirty="0">
              <a:solidFill>
                <a:schemeClr val="tx1"/>
              </a:solidFill>
            </a:endParaRP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4000496" y="3500438"/>
            <a:ext cx="2428892" cy="1588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1071538" y="1285860"/>
            <a:ext cx="2500330" cy="1588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1071538" y="1785926"/>
            <a:ext cx="2571768" cy="1588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1071538" y="2214554"/>
            <a:ext cx="2571768" cy="1588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1071538" y="2714620"/>
            <a:ext cx="2571768" cy="1588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1071538" y="3214686"/>
            <a:ext cx="2571768" cy="1588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1071538" y="3714752"/>
            <a:ext cx="2571768" cy="1588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1071538" y="4214818"/>
            <a:ext cx="2571768" cy="1588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1142976" y="4714884"/>
            <a:ext cx="2500330" cy="1588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1142976" y="5214950"/>
            <a:ext cx="2500330" cy="1588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1142976" y="5786454"/>
            <a:ext cx="2500330" cy="1588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3929058" y="3000372"/>
            <a:ext cx="2500330" cy="1588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4000496" y="4000504"/>
            <a:ext cx="2428892" cy="1588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>
            <a:off x="4000496" y="4500570"/>
            <a:ext cx="2428892" cy="1588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/>
          <p:nvPr/>
        </p:nvCxnSpPr>
        <p:spPr>
          <a:xfrm>
            <a:off x="4000496" y="5000636"/>
            <a:ext cx="2500330" cy="1588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/>
          <p:nvPr/>
        </p:nvCxnSpPr>
        <p:spPr>
          <a:xfrm>
            <a:off x="4000496" y="5429264"/>
            <a:ext cx="2500330" cy="1588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čára 39"/>
          <p:cNvCxnSpPr/>
          <p:nvPr/>
        </p:nvCxnSpPr>
        <p:spPr>
          <a:xfrm>
            <a:off x="4000496" y="5929330"/>
            <a:ext cx="2500330" cy="1588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ástupný symbol pro obsah 3" descr="MC90019220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16" y="3786190"/>
            <a:ext cx="1746813" cy="2257428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3786182" y="1000108"/>
            <a:ext cx="3857652" cy="1500198"/>
          </a:xfrm>
          <a:prstGeom prst="cloudCallout">
            <a:avLst>
              <a:gd name="adj1" fmla="val 31933"/>
              <a:gd name="adj2" fmla="val 188326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Pokus se složit co nejvíce jmen z těchto slabik.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" name="Krychle 3"/>
          <p:cNvSpPr/>
          <p:nvPr/>
        </p:nvSpPr>
        <p:spPr>
          <a:xfrm>
            <a:off x="928662" y="1428736"/>
            <a:ext cx="1071570" cy="785818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SÁ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Krychle 4"/>
          <p:cNvSpPr/>
          <p:nvPr/>
        </p:nvSpPr>
        <p:spPr>
          <a:xfrm>
            <a:off x="857224" y="2571744"/>
            <a:ext cx="1071570" cy="785818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RO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Krychle 5"/>
          <p:cNvSpPr/>
          <p:nvPr/>
        </p:nvSpPr>
        <p:spPr>
          <a:xfrm>
            <a:off x="2357422" y="2000240"/>
            <a:ext cx="1071570" cy="785818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NA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Krychle 6"/>
          <p:cNvSpPr/>
          <p:nvPr/>
        </p:nvSpPr>
        <p:spPr>
          <a:xfrm>
            <a:off x="2571736" y="857232"/>
            <a:ext cx="1071570" cy="785818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BÁ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Krychle 7"/>
          <p:cNvSpPr/>
          <p:nvPr/>
        </p:nvSpPr>
        <p:spPr>
          <a:xfrm>
            <a:off x="3571868" y="2571744"/>
            <a:ext cx="1071570" cy="785818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DA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Krychle 8"/>
          <p:cNvSpPr/>
          <p:nvPr/>
        </p:nvSpPr>
        <p:spPr>
          <a:xfrm>
            <a:off x="2285984" y="3214686"/>
            <a:ext cx="1071570" cy="785818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Krychle 9"/>
          <p:cNvSpPr/>
          <p:nvPr/>
        </p:nvSpPr>
        <p:spPr>
          <a:xfrm>
            <a:off x="857224" y="3786190"/>
            <a:ext cx="1071570" cy="785818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LA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Krychle 10"/>
          <p:cNvSpPr/>
          <p:nvPr/>
        </p:nvSpPr>
        <p:spPr>
          <a:xfrm>
            <a:off x="3643306" y="3714752"/>
            <a:ext cx="1071570" cy="785818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NE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Krychle 11"/>
          <p:cNvSpPr/>
          <p:nvPr/>
        </p:nvSpPr>
        <p:spPr>
          <a:xfrm>
            <a:off x="4929190" y="3000372"/>
            <a:ext cx="1071570" cy="785818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KLÁ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Krychle 12"/>
          <p:cNvSpPr/>
          <p:nvPr/>
        </p:nvSpPr>
        <p:spPr>
          <a:xfrm>
            <a:off x="7500958" y="2143116"/>
            <a:ext cx="1071570" cy="785818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JO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Krychle 13"/>
          <p:cNvSpPr/>
          <p:nvPr/>
        </p:nvSpPr>
        <p:spPr>
          <a:xfrm>
            <a:off x="6858016" y="3143248"/>
            <a:ext cx="1071570" cy="785818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O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Krychle 14"/>
          <p:cNvSpPr/>
          <p:nvPr/>
        </p:nvSpPr>
        <p:spPr>
          <a:xfrm>
            <a:off x="5429256" y="3929066"/>
            <a:ext cx="1071570" cy="785818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6" name="Krychle 15"/>
          <p:cNvSpPr/>
          <p:nvPr/>
        </p:nvSpPr>
        <p:spPr>
          <a:xfrm>
            <a:off x="1285852" y="500042"/>
            <a:ext cx="1071570" cy="785818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RA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7" name="Krychle 16"/>
          <p:cNvSpPr/>
          <p:nvPr/>
        </p:nvSpPr>
        <p:spPr>
          <a:xfrm>
            <a:off x="2285984" y="4143380"/>
            <a:ext cx="1071570" cy="785818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VI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8" name="Krychle 17"/>
          <p:cNvSpPr/>
          <p:nvPr/>
        </p:nvSpPr>
        <p:spPr>
          <a:xfrm>
            <a:off x="785786" y="4929198"/>
            <a:ext cx="1071570" cy="785818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9" name="Krychle 18"/>
          <p:cNvSpPr/>
          <p:nvPr/>
        </p:nvSpPr>
        <p:spPr>
          <a:xfrm>
            <a:off x="4143372" y="4786322"/>
            <a:ext cx="1071570" cy="785818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LA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0" name="Krychle 19"/>
          <p:cNvSpPr/>
          <p:nvPr/>
        </p:nvSpPr>
        <p:spPr>
          <a:xfrm>
            <a:off x="5429256" y="4929198"/>
            <a:ext cx="1071570" cy="785818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JA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MC900192205.WMF"/>
          <p:cNvPicPr>
            <a:picLocks noGrp="1" noChangeAspect="1"/>
          </p:cNvPicPr>
          <p:nvPr>
            <p:ph idx="4294967295"/>
          </p:nvPr>
        </p:nvPicPr>
        <p:blipFill>
          <a:blip r:embed="rId3"/>
          <a:stretch>
            <a:fillRect/>
          </a:stretch>
        </p:blipFill>
        <p:spPr>
          <a:xfrm>
            <a:off x="6715140" y="571480"/>
            <a:ext cx="1887537" cy="2071687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1571604" y="571480"/>
            <a:ext cx="3357586" cy="1071570"/>
          </a:xfrm>
          <a:prstGeom prst="cloudCallout">
            <a:avLst>
              <a:gd name="adj1" fmla="val 101091"/>
              <a:gd name="adj2" fmla="val 2049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Vyber správné dokončení  vět.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71472" y="2285992"/>
            <a:ext cx="4143404" cy="85725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Velké písmeno píšeme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71472" y="4500570"/>
            <a:ext cx="4071966" cy="85725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Konec věty označujeme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71472" y="3429000"/>
            <a:ext cx="1643074" cy="71438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na konci věty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428860" y="3429000"/>
            <a:ext cx="1428760" cy="71438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na začátku věty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071934" y="3429000"/>
            <a:ext cx="1428760" cy="71438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uprostřed věty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5643570" y="3429000"/>
            <a:ext cx="1428760" cy="9286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na konci jména a příjmení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7143768" y="3429000"/>
            <a:ext cx="1500198" cy="9286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na začátku jména a příjmení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214282" y="5643578"/>
            <a:ext cx="1500198" cy="71438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velkým písmenem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000628" y="5643578"/>
            <a:ext cx="1500198" cy="71438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dopravní značkou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1785918" y="5643578"/>
            <a:ext cx="1571636" cy="71438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vykřičníkem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3428992" y="5643578"/>
            <a:ext cx="1428760" cy="71438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otazníkem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6715140" y="5643578"/>
            <a:ext cx="1143008" cy="71438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háčkem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7929586" y="5643578"/>
            <a:ext cx="1000132" cy="71438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tečkou</a:t>
            </a:r>
            <a:endParaRPr lang="cs-CZ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6" grpId="0" build="allAtOnce" animBg="1"/>
      <p:bldP spid="7" grpId="0" build="allAtOnce" animBg="1"/>
      <p:bldP spid="8" grpId="0" build="allAtOnce" animBg="1"/>
      <p:bldP spid="9" grpId="0" build="allAtOnce" animBg="1"/>
      <p:bldP spid="10" grpId="0" build="allAtOnce" animBg="1"/>
      <p:bldP spid="11" grpId="0" build="allAtOnce" animBg="1"/>
      <p:bldP spid="12" grpId="0" build="allAtOnce" animBg="1"/>
      <p:bldP spid="13" grpId="0" build="allAtOnce" animBg="1"/>
      <p:bldP spid="14" grpId="0" build="allAtOnce" animBg="1"/>
      <p:bldP spid="15" grpId="0" build="allAtOnce" animBg="1"/>
      <p:bldP spid="16" grpId="0" build="allAtOnce" animBg="1"/>
      <p:bldP spid="17" grpId="0" build="allAtOnce" animBg="1"/>
      <p:bldP spid="18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VELKÁ  PÍSMENA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endParaRPr lang="cs-CZ" b="1" dirty="0" smtClean="0"/>
          </a:p>
          <a:p>
            <a:r>
              <a:rPr lang="cs-CZ" b="1" dirty="0" smtClean="0"/>
              <a:t>Velká písmena píšeme na začátku jména a příjmení.</a:t>
            </a:r>
          </a:p>
          <a:p>
            <a:pPr>
              <a:buNone/>
            </a:pPr>
            <a:endParaRPr lang="cs-CZ" b="1" dirty="0" smtClean="0"/>
          </a:p>
          <a:p>
            <a:r>
              <a:rPr lang="cs-CZ" b="1" dirty="0" smtClean="0"/>
              <a:t>Velká písmena píšeme na začátku věty.</a:t>
            </a:r>
          </a:p>
          <a:p>
            <a:pPr>
              <a:buNone/>
            </a:pPr>
            <a:endParaRPr lang="cs-CZ" b="1" dirty="0" smtClean="0"/>
          </a:p>
          <a:p>
            <a:r>
              <a:rPr lang="cs-CZ" b="1" dirty="0" smtClean="0"/>
              <a:t>Na konci věty píšeme tečku</a:t>
            </a:r>
            <a:r>
              <a:rPr lang="cs-CZ" b="1" smtClean="0"/>
              <a:t>, otazník, nebo vykřičník</a:t>
            </a:r>
            <a:r>
              <a:rPr lang="cs-CZ" b="1" dirty="0" smtClean="0"/>
              <a:t>. </a:t>
            </a:r>
          </a:p>
        </p:txBody>
      </p:sp>
    </p:spTree>
  </p:cSld>
  <p:clrMapOvr>
    <a:masterClrMapping/>
  </p:clrMapOvr>
  <p:transition spd="slow"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Použité 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Obrazový materiál čerpaný  z otevřené galerie na www -  </a:t>
            </a: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/>
              <a:t>  (Liška </a:t>
            </a:r>
            <a:r>
              <a:rPr lang="cs-CZ" smtClean="0"/>
              <a:t>– MC900192205.WMF)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ransition spd="slow"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607</TotalTime>
  <Words>237</Words>
  <Application>Microsoft Office PowerPoint</Application>
  <PresentationFormat>Předvádění na obrazovce (4:3)</PresentationFormat>
  <Paragraphs>65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VELKÁ  PÍSMENA</vt:lpstr>
      <vt:lpstr>Snímek 3</vt:lpstr>
      <vt:lpstr>Snímek 4</vt:lpstr>
      <vt:lpstr>Snímek 5</vt:lpstr>
      <vt:lpstr>Snímek 6</vt:lpstr>
      <vt:lpstr>Snímek 7</vt:lpstr>
      <vt:lpstr>VELKÁ  PÍSMENA</vt:lpstr>
      <vt:lpstr>Použité zdroje: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admin</cp:lastModifiedBy>
  <cp:revision>29</cp:revision>
  <dcterms:created xsi:type="dcterms:W3CDTF">2011-07-24T08:19:55Z</dcterms:created>
  <dcterms:modified xsi:type="dcterms:W3CDTF">2012-01-25T20:15:50Z</dcterms:modified>
</cp:coreProperties>
</file>