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7" r:id="rId3"/>
    <p:sldId id="257" r:id="rId4"/>
    <p:sldId id="258" r:id="rId5"/>
    <p:sldId id="261" r:id="rId6"/>
    <p:sldId id="262" r:id="rId7"/>
    <p:sldId id="263" r:id="rId8"/>
    <p:sldId id="264" r:id="rId9"/>
    <p:sldId id="265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064B0"/>
    <a:srgbClr val="6BFA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19F7F0-A517-41EA-AC18-347D40510B1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2544B6-B299-4126-A4E7-E41D6DE53C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4743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E79DD-7BC3-43B4-9EE8-9F2B2097931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F4A-0F29-4400-8391-A27F2158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461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E79DD-7BC3-43B4-9EE8-9F2B2097931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F4A-0F29-4400-8391-A27F2158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708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E79DD-7BC3-43B4-9EE8-9F2B2097931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F4A-0F29-4400-8391-A27F2158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124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E79DD-7BC3-43B4-9EE8-9F2B2097931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F4A-0F29-4400-8391-A27F2158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102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E79DD-7BC3-43B4-9EE8-9F2B2097931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F4A-0F29-4400-8391-A27F2158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869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E79DD-7BC3-43B4-9EE8-9F2B2097931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F4A-0F29-4400-8391-A27F2158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5983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E79DD-7BC3-43B4-9EE8-9F2B2097931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F4A-0F29-4400-8391-A27F2158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917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E79DD-7BC3-43B4-9EE8-9F2B2097931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F4A-0F29-4400-8391-A27F2158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623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E79DD-7BC3-43B4-9EE8-9F2B2097931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F4A-0F29-4400-8391-A27F2158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505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E79DD-7BC3-43B4-9EE8-9F2B2097931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F4A-0F29-4400-8391-A27F2158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581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E79DD-7BC3-43B4-9EE8-9F2B2097931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05F4A-0F29-4400-8391-A27F2158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212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BFA60"/>
            </a:gs>
            <a:gs pos="53000">
              <a:srgbClr val="B064B0"/>
            </a:gs>
            <a:gs pos="100000">
              <a:srgbClr val="00B05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4E79DD-7BC3-43B4-9EE8-9F2B2097931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F05F4A-0F29-4400-8391-A27F2158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477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3568" y="692696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Vylučovací soustava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187624" y="2636912"/>
            <a:ext cx="6584776" cy="1944216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 </a:t>
            </a:r>
          </a:p>
          <a:p>
            <a:r>
              <a:rPr lang="cs-CZ" dirty="0" smtClean="0"/>
              <a:t> </a:t>
            </a:r>
          </a:p>
          <a:p>
            <a:pPr algn="l"/>
            <a:r>
              <a:rPr lang="cs-CZ" sz="72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7200" dirty="0" smtClean="0">
                <a:solidFill>
                  <a:schemeClr val="tx1"/>
                </a:solidFill>
              </a:rPr>
              <a:t>Autor:  Mgr. Simona Stránská</a:t>
            </a:r>
          </a:p>
          <a:p>
            <a:pPr algn="l"/>
            <a:r>
              <a:rPr lang="cs-CZ" sz="7200" dirty="0" smtClean="0">
                <a:solidFill>
                  <a:schemeClr val="tx1"/>
                </a:solidFill>
              </a:rPr>
              <a:t>Název:  VY_32_INOVACE_09_B_2_Vylučovací soustava</a:t>
            </a:r>
          </a:p>
          <a:p>
            <a:pPr algn="l"/>
            <a:r>
              <a:rPr lang="cs-CZ" sz="7200" dirty="0" smtClean="0">
                <a:solidFill>
                  <a:schemeClr val="tx1"/>
                </a:solidFill>
              </a:rPr>
              <a:t>Téma:   Přírodověda </a:t>
            </a:r>
            <a:r>
              <a:rPr lang="cs-CZ" sz="7200" smtClean="0">
                <a:solidFill>
                  <a:schemeClr val="tx1"/>
                </a:solidFill>
              </a:rPr>
              <a:t>- Člověk</a:t>
            </a:r>
            <a:endParaRPr lang="cs-CZ" sz="7200" dirty="0" smtClean="0">
              <a:solidFill>
                <a:schemeClr val="tx1"/>
              </a:solidFill>
            </a:endParaRPr>
          </a:p>
          <a:p>
            <a:pPr algn="l"/>
            <a:r>
              <a:rPr lang="cs-CZ" sz="72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r>
              <a:rPr lang="cs-CZ" sz="7200" dirty="0" smtClean="0">
                <a:solidFill>
                  <a:schemeClr val="tx1"/>
                </a:solidFill>
              </a:rPr>
              <a:t> 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  <p:pic>
        <p:nvPicPr>
          <p:cNvPr id="6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941168"/>
            <a:ext cx="5760720" cy="1118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05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9505923"/>
              </p:ext>
            </p:extLst>
          </p:nvPr>
        </p:nvGraphicFramePr>
        <p:xfrm>
          <a:off x="1187624" y="191683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15.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17.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Vylučovací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soustava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ledviny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močovody,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močový měchýř, močová trubice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1192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Funkce vylučovací soustavy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čistí krev</a:t>
            </a:r>
          </a:p>
          <a:p>
            <a:r>
              <a:rPr lang="cs-CZ" dirty="0" smtClean="0"/>
              <a:t>odvádí přebytečné tekutiny z těla ven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Denně člověk vyloučí 1 – 1,5 l moči.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722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Vylučovací soustavu tvoří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AutoNum type="arabicParenR"/>
            </a:pPr>
            <a:r>
              <a:rPr lang="cs-CZ" b="1" dirty="0" smtClean="0"/>
              <a:t>ledviny</a:t>
            </a:r>
            <a:r>
              <a:rPr lang="cs-CZ" dirty="0" smtClean="0"/>
              <a:t> - </a:t>
            </a:r>
            <a:r>
              <a:rPr lang="cs-CZ" sz="2800" dirty="0" smtClean="0"/>
              <a:t>tvar fazole</a:t>
            </a:r>
          </a:p>
          <a:p>
            <a:pPr marL="800100" lvl="2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- párový orgán</a:t>
            </a:r>
          </a:p>
          <a:p>
            <a:pPr marL="800100" lvl="2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- zbavují krev odpadních látek</a:t>
            </a:r>
          </a:p>
          <a:p>
            <a:pPr marL="800100" lvl="2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- vznik moči</a:t>
            </a:r>
          </a:p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2) močovody </a:t>
            </a:r>
            <a:r>
              <a:rPr lang="cs-CZ" dirty="0">
                <a:solidFill>
                  <a:prstClr val="black"/>
                </a:solidFill>
              </a:rPr>
              <a:t>- prochází jimi moč z ledvin</a:t>
            </a: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3) močový měchýř </a:t>
            </a:r>
            <a:r>
              <a:rPr lang="cs-CZ" dirty="0">
                <a:solidFill>
                  <a:prstClr val="black"/>
                </a:solidFill>
              </a:rPr>
              <a:t>- zde se hromadí moč</a:t>
            </a: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4) močová trubice </a:t>
            </a:r>
            <a:r>
              <a:rPr lang="cs-CZ" dirty="0">
                <a:solidFill>
                  <a:prstClr val="black"/>
                </a:solidFill>
              </a:rPr>
              <a:t>- moč odchází z těla ven</a:t>
            </a:r>
          </a:p>
          <a:p>
            <a:pPr marL="800100" lvl="2" indent="0">
              <a:buNone/>
            </a:pPr>
            <a:endParaRPr lang="cs-CZ" sz="2800" dirty="0"/>
          </a:p>
          <a:p>
            <a:pPr marL="800100" lvl="2" indent="0">
              <a:buNone/>
            </a:pP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04864"/>
            <a:ext cx="2244182" cy="2244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108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75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25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25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25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9250"/>
                            </p:stCondLst>
                            <p:childTnLst>
                              <p:par>
                                <p:cTn id="33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Vylučovací soustava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8450" y="1735931"/>
            <a:ext cx="6007100" cy="4254500"/>
          </a:xfrm>
        </p:spPr>
      </p:pic>
    </p:spTree>
    <p:extLst>
      <p:ext uri="{BB962C8B-B14F-4D97-AF65-F5344CB8AC3E}">
        <p14:creationId xmlns:p14="http://schemas.microsoft.com/office/powerpoint/2010/main" val="947100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Nemoci vylučovací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zánět ledvin</a:t>
            </a:r>
          </a:p>
          <a:p>
            <a:pPr marL="0" indent="0">
              <a:buNone/>
            </a:pPr>
            <a:r>
              <a:rPr lang="cs-CZ" dirty="0" smtClean="0"/>
              <a:t>B) zánět močového měchýře</a:t>
            </a:r>
          </a:p>
          <a:p>
            <a:pPr marL="0" indent="0">
              <a:buNone/>
            </a:pPr>
            <a:r>
              <a:rPr lang="cs-CZ" dirty="0" smtClean="0"/>
              <a:t>C) močové kameny</a:t>
            </a:r>
          </a:p>
          <a:p>
            <a:pPr marL="0" indent="0">
              <a:buNone/>
            </a:pPr>
            <a:r>
              <a:rPr lang="cs-CZ" dirty="0" smtClean="0"/>
              <a:t>D) nádory ledvin</a:t>
            </a:r>
          </a:p>
          <a:p>
            <a:pPr marL="0" indent="0">
              <a:buNone/>
            </a:pPr>
            <a:r>
              <a:rPr lang="cs-CZ" dirty="0" smtClean="0"/>
              <a:t>E) rakovina ledvin</a:t>
            </a:r>
          </a:p>
          <a:p>
            <a:pPr marL="0" indent="0">
              <a:buNone/>
            </a:pPr>
            <a:r>
              <a:rPr lang="cs-CZ" dirty="0" smtClean="0"/>
              <a:t>F) zúžení močové trubice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7288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3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3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3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5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3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3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75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3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Správná funkce ledvin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- dodržování pitného režimu</a:t>
            </a:r>
          </a:p>
          <a:p>
            <a:pPr marL="0" indent="0">
              <a:buNone/>
            </a:pPr>
            <a:r>
              <a:rPr lang="cs-CZ" dirty="0" smtClean="0"/>
              <a:t>- nejíst příliš slaná a kořeněná jídla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Selhání ledvin </a:t>
            </a:r>
            <a:r>
              <a:rPr lang="cs-CZ" dirty="0" smtClean="0"/>
              <a:t>= smrt člověka během několika dnů na otravu jedovatými </a:t>
            </a:r>
            <a:r>
              <a:rPr lang="cs-CZ" dirty="0" smtClean="0"/>
              <a:t>látkami.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 jednou ledvinou může člověk </a:t>
            </a:r>
            <a:r>
              <a:rPr lang="cs-CZ" dirty="0" smtClean="0"/>
              <a:t>žít.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2266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75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Přiřaď správně čísla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000" y="3270221"/>
            <a:ext cx="28654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2) močový měchýř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000" y="4077072"/>
            <a:ext cx="18722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3) ledviny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000" y="2420888"/>
            <a:ext cx="30243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1) močová trubice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" y="5158079"/>
            <a:ext cx="19881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4)močovody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70" r="32871"/>
          <a:stretch/>
        </p:blipFill>
        <p:spPr bwMode="auto">
          <a:xfrm>
            <a:off x="5004048" y="2256206"/>
            <a:ext cx="2913992" cy="3418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28384" y="2834366"/>
            <a:ext cx="576064" cy="258532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3</a:t>
            </a:r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4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2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3968" y="6309320"/>
            <a:ext cx="21770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Kontrola - kliknutí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617663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odpověz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 Co je potřebné pro správnou funkci ledvin?</a:t>
            </a:r>
          </a:p>
          <a:p>
            <a:pPr marL="0" indent="0">
              <a:buNone/>
            </a:pPr>
            <a:r>
              <a:rPr lang="cs-CZ" dirty="0" smtClean="0"/>
              <a:t>2) Které nemoci vylučovací soustavy znáš?</a:t>
            </a:r>
          </a:p>
          <a:p>
            <a:pPr marL="0" indent="0">
              <a:buNone/>
            </a:pPr>
            <a:r>
              <a:rPr lang="cs-CZ" dirty="0" smtClean="0"/>
              <a:t>3) Jaký je význam vylučovací soustavy?</a:t>
            </a:r>
          </a:p>
          <a:p>
            <a:pPr marL="0" indent="0">
              <a:buNone/>
            </a:pPr>
            <a:r>
              <a:rPr lang="cs-CZ" dirty="0" smtClean="0"/>
              <a:t>4) Co se stane při selhání ledvin?</a:t>
            </a:r>
          </a:p>
          <a:p>
            <a:pPr marL="0" indent="0">
              <a:buNone/>
            </a:pPr>
            <a:r>
              <a:rPr lang="cs-CZ" dirty="0" smtClean="0"/>
              <a:t>5) Co se děje v ledvinách?</a:t>
            </a:r>
          </a:p>
          <a:p>
            <a:pPr marL="0" indent="0">
              <a:buNone/>
            </a:pPr>
            <a:r>
              <a:rPr lang="cs-CZ" dirty="0" smtClean="0"/>
              <a:t>6) Kde se hromadí moč?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8036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13" presetID="21" presetClass="entr" presetSubtype="1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6000"/>
                            </p:stCondLst>
                            <p:childTnLst>
                              <p:par>
                                <p:cTn id="17" presetID="21" presetClass="entr" presetSubtype="1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8000"/>
                            </p:stCondLst>
                            <p:childTnLst>
                              <p:par>
                                <p:cTn id="21" presetID="21" presetClass="entr" presetSubtype="1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30000"/>
                            </p:stCondLst>
                            <p:childTnLst>
                              <p:par>
                                <p:cTn id="25" presetID="21" presetClass="entr" presetSubtype="1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9493958"/>
              </p:ext>
            </p:extLst>
          </p:nvPr>
        </p:nvGraphicFramePr>
        <p:xfrm>
          <a:off x="827584" y="332656"/>
          <a:ext cx="7358114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vylučovacími orgány a jejich funkcemi.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učebnicím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Člověk a jeho zdraví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Mgr. Michaela Jančová, Mgr. Marta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Grigárková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s.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978-80-7230-229-1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pro 5. ročník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Život na Zemi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Napsala prom. </a:t>
                      </a:r>
                      <a:r>
                        <a:rPr lang="cs-CZ" u="none" baseline="0" dirty="0" err="1" smtClean="0">
                          <a:solidFill>
                            <a:schemeClr val="tx1"/>
                          </a:solidFill>
                        </a:rPr>
                        <a:t>biol</a:t>
                      </a: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. Helena Kholová, CSc. a kol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Vydalo nakladatelství ALTER, s. r. o., Všeň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Vydání první, rok 1997, kód 092784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ISBN 80-85775-61-1 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0445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0568714"/>
              </p:ext>
            </p:extLst>
          </p:nvPr>
        </p:nvGraphicFramePr>
        <p:xfrm>
          <a:off x="755576" y="836712"/>
          <a:ext cx="7358114" cy="21496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http://office.microsoft.com/cs-cz/images/similar.aspx#ai:MC900426164|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http://cs.wikipedia.org/wiki/Soubor:Illu_urinary_system.jpg</a:t>
                      </a:r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Prezentace</a:t>
                      </a:r>
                      <a:r>
                        <a:rPr lang="cs-CZ" sz="1800" baseline="0" dirty="0" smtClean="0"/>
                        <a:t> obsahuje animace.</a:t>
                      </a:r>
                      <a:endParaRPr lang="cs-CZ" sz="1800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1107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345</Words>
  <Application>Microsoft Office PowerPoint</Application>
  <PresentationFormat>Předvádění na obrazovce (4:3)</PresentationFormat>
  <Paragraphs>108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Funkce vylučovací soustavy </vt:lpstr>
      <vt:lpstr>Vylučovací soustavu tvoří </vt:lpstr>
      <vt:lpstr>Vylučovací soustava </vt:lpstr>
      <vt:lpstr>Nemoci vylučovací soustavy</vt:lpstr>
      <vt:lpstr>Správná funkce ledvin </vt:lpstr>
      <vt:lpstr>Přiřaď správně čísla</vt:lpstr>
      <vt:lpstr>Správně odpověz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Učitel</cp:lastModifiedBy>
  <cp:revision>54</cp:revision>
  <dcterms:created xsi:type="dcterms:W3CDTF">2012-01-15T12:01:31Z</dcterms:created>
  <dcterms:modified xsi:type="dcterms:W3CDTF">2012-03-02T11:05:15Z</dcterms:modified>
</cp:coreProperties>
</file>