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61" r:id="rId4"/>
    <p:sldId id="262" r:id="rId5"/>
    <p:sldId id="263" r:id="rId6"/>
    <p:sldId id="264" r:id="rId7"/>
    <p:sldId id="265" r:id="rId8"/>
    <p:sldId id="273" r:id="rId9"/>
    <p:sldId id="268" r:id="rId10"/>
    <p:sldId id="266" r:id="rId11"/>
    <p:sldId id="271" r:id="rId12"/>
    <p:sldId id="272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17" autoAdjust="0"/>
    <p:restoredTop sz="94660"/>
  </p:normalViewPr>
  <p:slideViewPr>
    <p:cSldViewPr>
      <p:cViewPr varScale="1">
        <p:scale>
          <a:sx n="111" d="100"/>
          <a:sy n="111" d="100"/>
        </p:scale>
        <p:origin x="-166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b/FluoriteValzergueFillonjaune.jpg/200px-FluoriteValzergueFillonjaune.jpg" TargetMode="External"/><Relationship Id="rId3" Type="http://schemas.openxmlformats.org/officeDocument/2006/relationships/hyperlink" Target="http://upload.wikimedia.org/wikipedia/commons/thumb/9/98/2007.10.09_Merkers_sodium_chloride_crystals.jpg/250px-2007.10.09_Merkers_sodium_chloride_crystals.jpg" TargetMode="External"/><Relationship Id="rId7" Type="http://schemas.openxmlformats.org/officeDocument/2006/relationships/hyperlink" Target="http://upload.wikimedia.org/wikipedia/commons/thumb/4/46/Salammoniac-4jg11a.jpg/248px-Salammoniac-4jg11a.jpg" TargetMode="External"/><Relationship Id="rId2" Type="http://schemas.openxmlformats.org/officeDocument/2006/relationships/hyperlink" Target="http://upload.wikimedia.org/wikipedia/commons/thumb/1/10/Halite_crystal.jpg/250px-Halite_crysta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9/94/Chlorid_amonn%C3%BD.PNG/260px-Chlorid_amonn%C3%BD.PNG" TargetMode="External"/><Relationship Id="rId5" Type="http://schemas.openxmlformats.org/officeDocument/2006/relationships/hyperlink" Target="http://upload.wikimedia.org/wikipedia/commons/thumb/0/0b/Bromargyrit_mit_gediegen_Silber_-_San_Onofre,_Mexiko.jpg/248px-Bromargyrit_mit_gediegen_Silber_-_San_Onofre,_Mexiko.jpg" TargetMode="External"/><Relationship Id="rId4" Type="http://schemas.openxmlformats.org/officeDocument/2006/relationships/hyperlink" Target="http://upload.wikimedia.org/wikipedia/commons/thumb/1/1b/Bromid_st%C5%99%C3%ADbrn%C3%BD.PNG/260px-Bromid_st%C5%99%C3%ADbrn%C3%BD.PNG" TargetMode="External"/><Relationship Id="rId9" Type="http://schemas.openxmlformats.org/officeDocument/2006/relationships/hyperlink" Target="http://cs.wikipedia.org/wiki/Soubor:Fluorid_v%C3%A1penat%C3%BD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rgbClr val="00B050"/>
                </a:solidFill>
              </a:rPr>
              <a:t>Halogenidy 2</a:t>
            </a:r>
            <a:endParaRPr lang="cs-CZ" sz="7200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Kokory</a:t>
            </a:r>
          </a:p>
          <a:p>
            <a:r>
              <a:rPr lang="cs-CZ" dirty="0"/>
              <a:t>Číslo projektu: </a:t>
            </a:r>
            <a:r>
              <a:rPr lang="cs-CZ" b="1" dirty="0" smtClean="0"/>
              <a:t>CZ.1.07/14.00/21.2149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Vystavělová</a:t>
            </a:r>
          </a:p>
          <a:p>
            <a:r>
              <a:rPr lang="cs-CZ" dirty="0" smtClean="0"/>
              <a:t>Datum: </a:t>
            </a:r>
            <a:r>
              <a:rPr lang="cs-CZ" b="1" dirty="0" smtClean="0"/>
              <a:t>1. 2. 2012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b="1" smtClean="0"/>
              <a:t>: </a:t>
            </a:r>
            <a:r>
              <a:rPr lang="cs-CZ" b="1" smtClean="0"/>
              <a:t>VY_32_INOVACE_07_CH_Halogenidy 2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Halogenidy</a:t>
            </a:r>
            <a:endParaRPr lang="cs-CZ" dirty="0" smtClean="0"/>
          </a:p>
          <a:p>
            <a:r>
              <a:rPr lang="cs-CZ" dirty="0" smtClean="0"/>
              <a:t>Anotace</a:t>
            </a:r>
            <a:r>
              <a:rPr lang="cs-CZ" b="1" dirty="0" smtClean="0"/>
              <a:t>: Prezentace do chemie určená ke shrnutí  vlastností a užití vybraných halogenidů. Kombinuje poznávací dovednosti s rozvojem logického myšlení. </a:t>
            </a:r>
            <a:endParaRPr lang="cs-CZ" dirty="0" smtClean="0"/>
          </a:p>
          <a:p>
            <a:r>
              <a:rPr lang="cs-CZ" dirty="0" smtClean="0"/>
              <a:t>Věková skupina: </a:t>
            </a:r>
            <a:r>
              <a:rPr lang="cs-CZ" b="1" dirty="0" smtClean="0"/>
              <a:t>8.ročník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Člověk a příroda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materiálů, řešení</a:t>
            </a: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Chlorid sodný 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NaCl</a:t>
            </a:r>
            <a:endParaRPr lang="cs-CZ" dirty="0" smtClean="0"/>
          </a:p>
          <a:p>
            <a:r>
              <a:rPr lang="cs-CZ" dirty="0" smtClean="0"/>
              <a:t>sůl kamenná, minerál halit</a:t>
            </a:r>
          </a:p>
          <a:p>
            <a:r>
              <a:rPr lang="cs-CZ" dirty="0" smtClean="0"/>
              <a:t>Obr.1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Ondra\Desktop\bez názv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780928"/>
            <a:ext cx="2381250" cy="2476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+mn-lt"/>
              </a:rPr>
              <a:t>CHLORID SODNÝ</a:t>
            </a:r>
            <a:endParaRPr lang="cs-CZ" b="1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Bílá, krystalická látka</a:t>
            </a:r>
          </a:p>
          <a:p>
            <a:r>
              <a:rPr lang="cs-CZ" dirty="0" smtClean="0"/>
              <a:t>Rozpustná ve vodě</a:t>
            </a:r>
          </a:p>
          <a:p>
            <a:r>
              <a:rPr lang="cs-CZ" dirty="0" smtClean="0"/>
              <a:t>Nezbytná složka potravy</a:t>
            </a:r>
          </a:p>
          <a:p>
            <a:r>
              <a:rPr lang="cs-CZ" dirty="0" smtClean="0"/>
              <a:t>Získáváme ji: hornickou těžbou, odpařováním mořské vody</a:t>
            </a:r>
          </a:p>
          <a:p>
            <a:r>
              <a:rPr lang="cs-CZ" dirty="0" smtClean="0"/>
              <a:t>Užití: konzervace masa solením</a:t>
            </a:r>
          </a:p>
          <a:p>
            <a:pPr>
              <a:buNone/>
            </a:pPr>
            <a:r>
              <a:rPr lang="cs-CZ" dirty="0" smtClean="0"/>
              <a:t>		  údržba komunikací v zimě – solení vozovek</a:t>
            </a:r>
          </a:p>
          <a:p>
            <a:pPr>
              <a:buNone/>
            </a:pPr>
            <a:r>
              <a:rPr lang="cs-CZ" dirty="0" smtClean="0"/>
              <a:t>		  důležitá surovina v chemickém průmyslu (výroba chloru, výroba hydroxidu sodného, …)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Tip na výlet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643192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Solné doly: </a:t>
            </a:r>
            <a:r>
              <a:rPr lang="cs-CZ" dirty="0" err="1" smtClean="0"/>
              <a:t>Wieliczka</a:t>
            </a:r>
            <a:r>
              <a:rPr lang="cs-CZ" dirty="0" smtClean="0"/>
              <a:t> nedaleko </a:t>
            </a:r>
            <a:r>
              <a:rPr lang="cs-CZ" dirty="0" err="1" smtClean="0"/>
              <a:t>Krakowa</a:t>
            </a:r>
            <a:r>
              <a:rPr lang="cs-CZ" dirty="0" smtClean="0"/>
              <a:t> (Polsko)</a:t>
            </a:r>
          </a:p>
          <a:p>
            <a:pPr>
              <a:buNone/>
            </a:pPr>
            <a:r>
              <a:rPr lang="cs-CZ" dirty="0" smtClean="0"/>
              <a:t>		          </a:t>
            </a:r>
            <a:r>
              <a:rPr lang="cs-CZ" dirty="0" err="1" smtClean="0"/>
              <a:t>Salzkammergut</a:t>
            </a:r>
            <a:r>
              <a:rPr lang="cs-CZ" dirty="0" smtClean="0"/>
              <a:t> - </a:t>
            </a:r>
            <a:r>
              <a:rPr lang="cs-CZ" dirty="0" err="1" smtClean="0"/>
              <a:t>Hallstadt</a:t>
            </a:r>
            <a:r>
              <a:rPr lang="cs-CZ" dirty="0" smtClean="0"/>
              <a:t> (Rakousko)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Obr.2</a:t>
            </a:r>
            <a:endParaRPr lang="cs-CZ" u="sng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3645024"/>
            <a:ext cx="36583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Jako v pohádce Sůl nad zlato</a:t>
            </a:r>
          </a:p>
          <a:p>
            <a:r>
              <a:rPr lang="cs-CZ" dirty="0" smtClean="0"/>
              <a:t>a ve filmu Byl jednou jeden král </a:t>
            </a:r>
            <a:endParaRPr lang="cs-CZ" dirty="0"/>
          </a:p>
        </p:txBody>
      </p:sp>
      <p:pic>
        <p:nvPicPr>
          <p:cNvPr id="2050" name="Picture 2" descr="C:\Users\Ondra\Desktop\bez názvu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293096"/>
            <a:ext cx="2381250" cy="1790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Bromid stříbrný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AgBr</a:t>
            </a:r>
            <a:r>
              <a:rPr lang="cs-CZ" dirty="0" smtClean="0"/>
              <a:t> </a:t>
            </a:r>
          </a:p>
          <a:p>
            <a:r>
              <a:rPr lang="cs-CZ" dirty="0" smtClean="0"/>
              <a:t>Nažloutlá pevná látka</a:t>
            </a:r>
          </a:p>
          <a:p>
            <a:r>
              <a:rPr lang="cs-CZ" dirty="0" smtClean="0"/>
              <a:t>Využití citlivosti na světlo – filmy a papíry pro černobílou fotografii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 3				Obr.4</a:t>
            </a:r>
          </a:p>
          <a:p>
            <a:pPr>
              <a:buNone/>
            </a:pPr>
            <a:r>
              <a:rPr lang="cs-CZ" sz="1800" dirty="0" smtClean="0"/>
              <a:t>      </a:t>
            </a:r>
          </a:p>
          <a:p>
            <a:pPr>
              <a:buNone/>
            </a:pPr>
            <a:r>
              <a:rPr lang="cs-CZ" sz="1800" dirty="0" smtClean="0"/>
              <a:t>                                         		</a:t>
            </a:r>
          </a:p>
        </p:txBody>
      </p:sp>
      <p:pic>
        <p:nvPicPr>
          <p:cNvPr id="3074" name="Picture 2" descr="C:\Users\Ondra\Desktop\260PX-~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221088"/>
            <a:ext cx="2476500" cy="971550"/>
          </a:xfrm>
          <a:prstGeom prst="rect">
            <a:avLst/>
          </a:prstGeom>
          <a:noFill/>
        </p:spPr>
      </p:pic>
      <p:pic>
        <p:nvPicPr>
          <p:cNvPr id="3075" name="Picture 3" descr="C:\Users\Ondra\Desktop\248px-Bromargyrit_mit_gediegen_Silber_-_San_Onofre,_Mexik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708920"/>
            <a:ext cx="3149600" cy="2552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Chlorid amonný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NH</a:t>
            </a:r>
            <a:r>
              <a:rPr lang="cs-CZ" baseline="-25000" dirty="0" smtClean="0"/>
              <a:t>4</a:t>
            </a:r>
            <a:r>
              <a:rPr lang="cs-CZ" dirty="0" smtClean="0"/>
              <a:t>Cl</a:t>
            </a:r>
          </a:p>
          <a:p>
            <a:r>
              <a:rPr lang="cs-CZ" dirty="0" smtClean="0"/>
              <a:t>Salmiak                                       </a:t>
            </a:r>
          </a:p>
          <a:p>
            <a:r>
              <a:rPr lang="cs-CZ" dirty="0" smtClean="0"/>
              <a:t>Součást suchých článků (baterií)</a:t>
            </a:r>
          </a:p>
          <a:p>
            <a:r>
              <a:rPr lang="cs-CZ" dirty="0" smtClean="0"/>
              <a:t>Ustalovač – fotografie</a:t>
            </a:r>
          </a:p>
          <a:p>
            <a:r>
              <a:rPr lang="cs-CZ" dirty="0" smtClean="0"/>
              <a:t>Dýmovnice                                                     Obr. 6</a:t>
            </a:r>
          </a:p>
          <a:p>
            <a:r>
              <a:rPr lang="cs-CZ" dirty="0" smtClean="0"/>
              <a:t>Zpevnění a zrychlení tratí (běh na lyžích)</a:t>
            </a:r>
          </a:p>
          <a:p>
            <a:r>
              <a:rPr lang="cs-CZ" dirty="0" smtClean="0"/>
              <a:t>E 510 přídatná látka do pečiva (ostře slaná chuť)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Obr. 5</a:t>
            </a:r>
            <a:endParaRPr lang="cs-CZ" dirty="0"/>
          </a:p>
        </p:txBody>
      </p:sp>
      <p:pic>
        <p:nvPicPr>
          <p:cNvPr id="4098" name="Picture 2" descr="C:\Users\Ondra\Desktop\260PX-~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725144"/>
            <a:ext cx="2476500" cy="933450"/>
          </a:xfrm>
          <a:prstGeom prst="rect">
            <a:avLst/>
          </a:prstGeom>
          <a:noFill/>
        </p:spPr>
      </p:pic>
      <p:pic>
        <p:nvPicPr>
          <p:cNvPr id="4099" name="Picture 3" descr="C:\Users\Ondra\Desktop\248px-Salammoniac-4jg11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88640"/>
            <a:ext cx="1612704" cy="30173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Fluorid vápenatý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Obr.7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 8</a:t>
            </a:r>
            <a:endParaRPr lang="cs-CZ" dirty="0"/>
          </a:p>
        </p:txBody>
      </p:sp>
      <p:pic>
        <p:nvPicPr>
          <p:cNvPr id="5122" name="Picture 2" descr="C:\Users\Ondra\Desktop\200px-FluoriteValzergueFillonjau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628800"/>
            <a:ext cx="1572830" cy="1133748"/>
          </a:xfrm>
          <a:prstGeom prst="rect">
            <a:avLst/>
          </a:prstGeom>
          <a:noFill/>
        </p:spPr>
      </p:pic>
      <p:pic>
        <p:nvPicPr>
          <p:cNvPr id="5123" name="Picture 3" descr="C:\Users\Ondra\Desktop\Fluorid_vápenatý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356992"/>
            <a:ext cx="5981700" cy="15906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Kazivec, fluorit, Fluorid vápenatý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CaF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Tvrdost 4 (ve stupnici tvrdosti minerálů 1 -10)</a:t>
            </a:r>
          </a:p>
          <a:p>
            <a:r>
              <a:rPr lang="cs-CZ" dirty="0" smtClean="0"/>
              <a:t>Výroba fluorovodíku</a:t>
            </a:r>
          </a:p>
          <a:p>
            <a:r>
              <a:rPr lang="cs-CZ" dirty="0" smtClean="0"/>
              <a:t>Materiál pro optické účely</a:t>
            </a:r>
          </a:p>
          <a:p>
            <a:pPr>
              <a:buNone/>
            </a:pPr>
            <a:endParaRPr lang="cs-CZ" baseline="-25000" dirty="0" smtClean="0"/>
          </a:p>
          <a:p>
            <a:endParaRPr lang="cs-CZ" baseline="-25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Srážecí reakce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Zjištění chloridových , </a:t>
            </a:r>
            <a:r>
              <a:rPr lang="cs-CZ" dirty="0" err="1" smtClean="0"/>
              <a:t>bromidových</a:t>
            </a:r>
            <a:r>
              <a:rPr lang="cs-CZ" dirty="0" smtClean="0"/>
              <a:t> a jodidových aniontů v roztoku</a:t>
            </a:r>
          </a:p>
          <a:p>
            <a:r>
              <a:rPr lang="cs-CZ" dirty="0" smtClean="0"/>
              <a:t>Pomocí roztoku dusičnanu stříbrného AgNO</a:t>
            </a:r>
            <a:r>
              <a:rPr lang="cs-CZ" baseline="-25000" dirty="0" smtClean="0"/>
              <a:t>3</a:t>
            </a:r>
          </a:p>
          <a:p>
            <a:endParaRPr lang="cs-CZ" baseline="-25000" dirty="0" smtClean="0"/>
          </a:p>
          <a:p>
            <a:r>
              <a:rPr lang="cs-CZ" dirty="0" err="1" smtClean="0"/>
              <a:t>Ag</a:t>
            </a:r>
            <a:r>
              <a:rPr lang="cs-CZ" baseline="30000" dirty="0" smtClean="0"/>
              <a:t>+</a:t>
            </a:r>
            <a:r>
              <a:rPr lang="cs-CZ" dirty="0" smtClean="0"/>
              <a:t>  +  Cl</a:t>
            </a:r>
            <a:r>
              <a:rPr lang="cs-CZ" baseline="50000" dirty="0" smtClean="0"/>
              <a:t>-</a:t>
            </a:r>
            <a:r>
              <a:rPr lang="cs-CZ" dirty="0" smtClean="0"/>
              <a:t>             </a:t>
            </a:r>
            <a:r>
              <a:rPr lang="cs-CZ" dirty="0" err="1" smtClean="0"/>
              <a:t>AgCl</a:t>
            </a:r>
            <a:r>
              <a:rPr lang="cs-CZ" dirty="0" smtClean="0"/>
              <a:t>    bílá sraženina</a:t>
            </a:r>
          </a:p>
          <a:p>
            <a:r>
              <a:rPr lang="cs-CZ" dirty="0" err="1" smtClean="0"/>
              <a:t>Ag</a:t>
            </a:r>
            <a:r>
              <a:rPr lang="cs-CZ" baseline="30000" dirty="0" smtClean="0"/>
              <a:t>+</a:t>
            </a:r>
            <a:r>
              <a:rPr lang="cs-CZ" dirty="0" smtClean="0"/>
              <a:t>  +  Br</a:t>
            </a:r>
            <a:r>
              <a:rPr lang="cs-CZ" baseline="50000" dirty="0" smtClean="0"/>
              <a:t>-</a:t>
            </a:r>
            <a:r>
              <a:rPr lang="cs-CZ" dirty="0" smtClean="0"/>
              <a:t>             </a:t>
            </a:r>
            <a:r>
              <a:rPr lang="cs-CZ" dirty="0" err="1" smtClean="0"/>
              <a:t>AgBr</a:t>
            </a:r>
            <a:r>
              <a:rPr lang="cs-CZ" dirty="0" smtClean="0"/>
              <a:t>   nažloutlá sraženina</a:t>
            </a:r>
          </a:p>
          <a:p>
            <a:r>
              <a:rPr lang="cs-CZ" dirty="0" err="1" smtClean="0"/>
              <a:t>Ag</a:t>
            </a:r>
            <a:r>
              <a:rPr lang="cs-CZ" baseline="30000" dirty="0" smtClean="0"/>
              <a:t>+</a:t>
            </a:r>
            <a:r>
              <a:rPr lang="cs-CZ" dirty="0" smtClean="0"/>
              <a:t>  +    I</a:t>
            </a:r>
            <a:r>
              <a:rPr lang="cs-CZ" baseline="50000" dirty="0" smtClean="0"/>
              <a:t>-</a:t>
            </a:r>
            <a:r>
              <a:rPr lang="cs-CZ" dirty="0" smtClean="0"/>
              <a:t>              </a:t>
            </a:r>
            <a:r>
              <a:rPr lang="cs-CZ" dirty="0" err="1" smtClean="0"/>
              <a:t>AgI</a:t>
            </a:r>
            <a:r>
              <a:rPr lang="cs-CZ" dirty="0" smtClean="0"/>
              <a:t>      žlutá sraženina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627784" y="3429000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627784" y="3717032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2627784" y="4221088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Úkol: </a:t>
            </a:r>
            <a:r>
              <a:rPr lang="cs-CZ" sz="2700" dirty="0" smtClean="0">
                <a:solidFill>
                  <a:schemeClr val="accent2">
                    <a:lumMod val="75000"/>
                  </a:schemeClr>
                </a:solidFill>
              </a:rPr>
              <a:t>Ve větách jsou ukryty názvy halogenidů, najdi je a napiš jejich chemický vzorec</a:t>
            </a:r>
            <a:endParaRPr lang="cs-CZ" sz="27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1. Psal mi, a když nedostal odpověď, už se neozval.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</a:t>
            </a:r>
          </a:p>
          <a:p>
            <a:pPr>
              <a:buNone/>
            </a:pPr>
            <a:r>
              <a:rPr lang="cs-CZ" dirty="0" smtClean="0"/>
              <a:t> 2. Halino, náladu si nekaz i ve chmurném večeru.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3. Každý den pravidelně Kryštof běhal i trénoval  střelbu na koš.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smtClean="0"/>
              <a:t>salmiak NH</a:t>
            </a:r>
            <a:r>
              <a:rPr lang="cs-CZ" baseline="-25000" smtClean="0"/>
              <a:t>4</a:t>
            </a:r>
            <a:r>
              <a:rPr lang="cs-CZ" smtClean="0"/>
              <a:t>Cl</a:t>
            </a:r>
            <a:endParaRPr lang="cs-CZ" dirty="0" smtClean="0"/>
          </a:p>
          <a:p>
            <a:r>
              <a:rPr lang="cs-CZ" dirty="0" smtClean="0"/>
              <a:t>2. kazivec CaF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3. halit </a:t>
            </a:r>
            <a:r>
              <a:rPr lang="cs-CZ" dirty="0" err="1" smtClean="0"/>
              <a:t>NaCl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Obr.1 </a:t>
            </a:r>
            <a:r>
              <a:rPr lang="cs-CZ" sz="1200" u="sng" dirty="0" smtClean="0">
                <a:hlinkClick r:id="rId2"/>
              </a:rPr>
              <a:t>http://upload.wikimedia.org/wikipedia/commons/thumb/1/10/Halite_crystal.jpg/250px-Halite_crystal.jpg</a:t>
            </a:r>
            <a:endParaRPr lang="cs-CZ" sz="1200" dirty="0" smtClean="0"/>
          </a:p>
          <a:p>
            <a:r>
              <a:rPr lang="cs-CZ" sz="1200" dirty="0" smtClean="0"/>
              <a:t>Obr.2 .</a:t>
            </a:r>
            <a:r>
              <a:rPr lang="cs-CZ" sz="1200" u="sng" dirty="0" smtClean="0">
                <a:hlinkClick r:id="rId3"/>
              </a:rPr>
              <a:t>http://upload.wikimedia.org/wikipedia/commons/thumb/9/98/2007.10.09_Merkers_sodium_chloride_crystals.jpg/250px-2007.10.09_Merkers_sodium_chloride_crystals.jpg</a:t>
            </a:r>
            <a:endParaRPr lang="cs-CZ" sz="1200" dirty="0" smtClean="0"/>
          </a:p>
          <a:p>
            <a:r>
              <a:rPr lang="cs-CZ" sz="1200" dirty="0" smtClean="0"/>
              <a:t>Obr. 3 </a:t>
            </a:r>
            <a:r>
              <a:rPr lang="cs-CZ" sz="1200" u="sng" dirty="0" smtClean="0">
                <a:hlinkClick r:id="rId4"/>
              </a:rPr>
              <a:t>http://upload.wikimedia.org/wikipedia/commons/thumb/1/1b/Bromid_st%C5%99%C3%ADbrn%C3%BD.PNG/260px-Bromid_st%C5%99%C3%ADbrn%C3%BD.PNG</a:t>
            </a:r>
            <a:endParaRPr lang="cs-CZ" sz="1200" dirty="0" smtClean="0"/>
          </a:p>
          <a:p>
            <a:r>
              <a:rPr lang="cs-CZ" sz="1200" dirty="0" smtClean="0"/>
              <a:t>Obr.4 </a:t>
            </a:r>
            <a:r>
              <a:rPr lang="cs-CZ" sz="1200" u="sng" dirty="0" smtClean="0">
                <a:hlinkClick r:id="rId5"/>
              </a:rPr>
              <a:t>http://upload.wikimedia.org/wikipedia/commons/thumb/0/0b/Bromargyrit_mit_gediegen_Silber_-_San_Onofre%2C_Mexiko.jpg/248px-Bromargyrit_mit_gediegen_Silber_-_San_Onofre%2C_Mexiko.jpg</a:t>
            </a:r>
            <a:endParaRPr lang="cs-CZ" sz="1200" dirty="0" smtClean="0"/>
          </a:p>
          <a:p>
            <a:r>
              <a:rPr lang="cs-CZ" sz="1200" dirty="0" smtClean="0"/>
              <a:t>Obr.5 </a:t>
            </a:r>
            <a:r>
              <a:rPr lang="cs-CZ" sz="1200" u="sng" dirty="0" smtClean="0">
                <a:hlinkClick r:id="rId6"/>
              </a:rPr>
              <a:t>http://upload.wikimedia.org/wikipedia/commons/thumb/9/94/Chlorid_amonn%C3%BD.PNG/260px-Chlorid_amonn%C3%BD.PNG</a:t>
            </a:r>
            <a:endParaRPr lang="cs-CZ" sz="1200" dirty="0" smtClean="0"/>
          </a:p>
          <a:p>
            <a:r>
              <a:rPr lang="cs-CZ" sz="1200" dirty="0" smtClean="0"/>
              <a:t>Obr.6 </a:t>
            </a:r>
            <a:r>
              <a:rPr lang="cs-CZ" sz="1200" u="sng" dirty="0" smtClean="0">
                <a:hlinkClick r:id="rId7"/>
              </a:rPr>
              <a:t>http://upload.wikimedia.org/wikipedia/commons/thumb/4/46/Salammoniac-4jg11a.jpg/248px-Salammoniac-4jg11a.jpg</a:t>
            </a:r>
            <a:endParaRPr lang="cs-CZ" sz="1200" dirty="0" smtClean="0"/>
          </a:p>
          <a:p>
            <a:r>
              <a:rPr lang="cs-CZ" sz="1200" dirty="0" smtClean="0"/>
              <a:t>Obr.7 </a:t>
            </a:r>
            <a:r>
              <a:rPr lang="cs-CZ" sz="1200" dirty="0" smtClean="0">
                <a:hlinkClick r:id="rId8"/>
              </a:rPr>
              <a:t>http://upload.wikimedia.org/wikipedia/commons/thumb/9/9b/FluoriteValzergueFillonjaune.jpg/200px-FluoriteValzergueFillonjaune.jpg</a:t>
            </a:r>
            <a:endParaRPr lang="cs-CZ" sz="1200" dirty="0" smtClean="0"/>
          </a:p>
          <a:p>
            <a:r>
              <a:rPr lang="cs-CZ" sz="1200" dirty="0" smtClean="0"/>
              <a:t>Obr. 8 </a:t>
            </a:r>
            <a:r>
              <a:rPr lang="cs-CZ" sz="1200" dirty="0" smtClean="0">
                <a:hlinkClick r:id="rId9"/>
              </a:rPr>
              <a:t>http://cs.wikipedia.org/wiki/Soubor:Fluorid_v%C3%A1penat%C3%BD.PNG</a:t>
            </a:r>
            <a:endParaRPr lang="cs-CZ" sz="1200" dirty="0" smtClean="0"/>
          </a:p>
          <a:p>
            <a:r>
              <a:rPr lang="cs-CZ" sz="1200" dirty="0" smtClean="0"/>
              <a:t>Texty: vlastní práce autora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383</TotalTime>
  <Words>357</Words>
  <Application>Microsoft Office PowerPoint</Application>
  <PresentationFormat>Předvádění na obrazovce (4:3)</PresentationFormat>
  <Paragraphs>114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Halogenidy 2</vt:lpstr>
      <vt:lpstr>Prezentace aplikace PowerPoint</vt:lpstr>
      <vt:lpstr>Chlorid sodný  </vt:lpstr>
      <vt:lpstr>CHLORID SODNÝ</vt:lpstr>
      <vt:lpstr>Tip na výlet </vt:lpstr>
      <vt:lpstr>Bromid stříbrný</vt:lpstr>
      <vt:lpstr>Chlorid amonný</vt:lpstr>
      <vt:lpstr>Fluorid vápenatý</vt:lpstr>
      <vt:lpstr>Kazivec, fluorit, Fluorid vápenatý</vt:lpstr>
      <vt:lpstr>Srážecí reakce</vt:lpstr>
      <vt:lpstr>Úkol: Ve větách jsou ukryty názvy halogenidů, najdi je a napiš jejich chemický vzorec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Halogenidy</dc:title>
  <dc:creator>Jitka Vystavělová</dc:creator>
  <cp:lastModifiedBy>Miroslava Pospíšilová, Mgr.</cp:lastModifiedBy>
  <cp:revision>53</cp:revision>
  <dcterms:created xsi:type="dcterms:W3CDTF">2012-01-29T19:32:30Z</dcterms:created>
  <dcterms:modified xsi:type="dcterms:W3CDTF">2012-05-16T11:18:30Z</dcterms:modified>
</cp:coreProperties>
</file>