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CD7A920-83B7-4645-A6A2-A1C3C9F0042E}" type="datetimeFigureOut">
              <a:rPr lang="cs-CZ" smtClean="0"/>
              <a:pPr/>
              <a:t>16.5.2012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2723E92-28AD-487E-BC70-FC6909BFB1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Estery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Základní škola a Mateřská škola Kokory</a:t>
            </a:r>
          </a:p>
          <a:p>
            <a:r>
              <a:rPr lang="cs-CZ" dirty="0" smtClean="0"/>
              <a:t>Číslo projektu: </a:t>
            </a:r>
            <a:r>
              <a:rPr lang="cs-CZ" b="1" dirty="0" smtClean="0"/>
              <a:t>CZ.1.07/14.00/21.2149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Jitka </a:t>
            </a:r>
            <a:r>
              <a:rPr lang="cs-CZ" b="1" dirty="0" err="1" smtClean="0"/>
              <a:t>Vystavělová</a:t>
            </a:r>
            <a:endParaRPr lang="cs-CZ" b="1" dirty="0" smtClean="0"/>
          </a:p>
          <a:p>
            <a:r>
              <a:rPr lang="cs-CZ" dirty="0" smtClean="0"/>
              <a:t>Datum: </a:t>
            </a:r>
            <a:r>
              <a:rPr lang="cs-CZ" b="1" dirty="0" smtClean="0"/>
              <a:t>3.4. 2012</a:t>
            </a:r>
          </a:p>
          <a:p>
            <a:r>
              <a:rPr lang="cs-CZ" dirty="0" smtClean="0"/>
              <a:t>Název</a:t>
            </a:r>
            <a:r>
              <a:rPr lang="cs-CZ" b="1" dirty="0" smtClean="0"/>
              <a:t>: VY_32_INOVACE_09_CH_Estery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Estery</a:t>
            </a:r>
            <a:endParaRPr lang="cs-CZ" dirty="0" smtClean="0"/>
          </a:p>
          <a:p>
            <a:r>
              <a:rPr lang="cs-CZ" dirty="0" smtClean="0"/>
              <a:t>Anotace</a:t>
            </a:r>
            <a:r>
              <a:rPr lang="cs-CZ" b="1" dirty="0" smtClean="0"/>
              <a:t>: Prezentace do </a:t>
            </a:r>
            <a:r>
              <a:rPr lang="cs-CZ" b="1" dirty="0" smtClean="0"/>
              <a:t>chemie </a:t>
            </a:r>
            <a:r>
              <a:rPr lang="cs-CZ" b="1" dirty="0" smtClean="0"/>
              <a:t>zaměřená na osvojení základních pojmů z tematického okruhu estery. V prezentaci je zařazeno cvičení, které rozvíjí žákovu schopnost vyhledávat informace na internetu třídit je a uvádět je do souvislostí. Materiál podporuje žákovu schopnost </a:t>
            </a:r>
            <a:r>
              <a:rPr lang="cs-CZ" b="1" dirty="0" smtClean="0"/>
              <a:t> správně se </a:t>
            </a:r>
            <a:r>
              <a:rPr lang="cs-CZ" b="1" dirty="0" smtClean="0"/>
              <a:t>vyjadřovat.</a:t>
            </a:r>
          </a:p>
          <a:p>
            <a:r>
              <a:rPr lang="cs-CZ" dirty="0" smtClean="0"/>
              <a:t>Věková skupina: </a:t>
            </a:r>
            <a:r>
              <a:rPr lang="cs-CZ" b="1" dirty="0" smtClean="0"/>
              <a:t>8.ročník</a:t>
            </a:r>
            <a:endParaRPr lang="cs-CZ" dirty="0" smtClean="0"/>
          </a:p>
          <a:p>
            <a:r>
              <a:rPr lang="cs-CZ" dirty="0" smtClean="0"/>
              <a:t>Vzdělávací oblast: </a:t>
            </a:r>
            <a:r>
              <a:rPr lang="cs-CZ" b="1" dirty="0" smtClean="0"/>
              <a:t>Člověk a příroda</a:t>
            </a:r>
          </a:p>
          <a:p>
            <a:r>
              <a:rPr lang="cs-CZ" dirty="0" smtClean="0"/>
              <a:t>Vzdělávací obor: </a:t>
            </a:r>
            <a:r>
              <a:rPr lang="cs-CZ" b="1" dirty="0" smtClean="0"/>
              <a:t>Chemie</a:t>
            </a:r>
            <a:endParaRPr lang="cs-CZ" dirty="0" smtClean="0"/>
          </a:p>
          <a:p>
            <a:r>
              <a:rPr lang="cs-CZ" dirty="0" smtClean="0"/>
              <a:t>Přílohy: </a:t>
            </a:r>
            <a:r>
              <a:rPr lang="cs-CZ" b="1" dirty="0" smtClean="0"/>
              <a:t>zdroje materiálů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0648"/>
            <a:ext cx="6984776" cy="11521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Vznik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chemická reakce, při které vzniká ester se nazývá </a:t>
            </a:r>
            <a:r>
              <a:rPr lang="cs-CZ" dirty="0" smtClean="0">
                <a:solidFill>
                  <a:srgbClr val="00B050"/>
                </a:solidFill>
              </a:rPr>
              <a:t>esterifikace</a:t>
            </a:r>
          </a:p>
          <a:p>
            <a:r>
              <a:rPr lang="cs-CZ" dirty="0" smtClean="0"/>
              <a:t>reakce alkoholu s kyselinou nebo jejím derivátem, vzniká při ní ester a voda</a:t>
            </a:r>
          </a:p>
          <a:p>
            <a:r>
              <a:rPr lang="cs-CZ" dirty="0" smtClean="0"/>
              <a:t>reakci karboxylových kyselin s alkoholem urychluje kyselé prostředí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r>
              <a:rPr lang="cs-CZ" dirty="0" smtClean="0"/>
              <a:t>, odnímá vodu</a:t>
            </a:r>
            <a:endParaRPr lang="cs-CZ" baseline="-25000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například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2000" dirty="0" smtClean="0"/>
              <a:t>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O</a:t>
            </a:r>
            <a:r>
              <a:rPr lang="cs-CZ" sz="2000" dirty="0" smtClean="0">
                <a:solidFill>
                  <a:srgbClr val="FF0000"/>
                </a:solidFill>
              </a:rPr>
              <a:t>H</a:t>
            </a:r>
            <a:r>
              <a:rPr lang="cs-CZ" sz="2000" dirty="0" smtClean="0"/>
              <a:t> + 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CO</a:t>
            </a:r>
            <a:r>
              <a:rPr lang="cs-CZ" sz="2000" dirty="0" smtClean="0">
                <a:solidFill>
                  <a:srgbClr val="FF0000"/>
                </a:solidFill>
              </a:rPr>
              <a:t>OH</a:t>
            </a:r>
            <a:r>
              <a:rPr lang="cs-CZ" sz="2000" dirty="0" smtClean="0"/>
              <a:t> →  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COOCH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CH</a:t>
            </a:r>
            <a:r>
              <a:rPr lang="cs-CZ" sz="2000" baseline="-25000" dirty="0" smtClean="0"/>
              <a:t>3</a:t>
            </a:r>
            <a:r>
              <a:rPr lang="cs-CZ" sz="2000" dirty="0" smtClean="0"/>
              <a:t> +   H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O</a:t>
            </a:r>
          </a:p>
          <a:p>
            <a:pPr>
              <a:buNone/>
            </a:pPr>
            <a:r>
              <a:rPr lang="cs-CZ" sz="2000" dirty="0" smtClean="0"/>
              <a:t>                                                     (složka odlakovače na nehty)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8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9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8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2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3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8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Názvosloví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00B050"/>
                </a:solidFill>
              </a:rPr>
              <a:t>CH</a:t>
            </a:r>
            <a:r>
              <a:rPr lang="cs-CZ" baseline="-25000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COOCH</a:t>
            </a:r>
            <a:r>
              <a:rPr lang="cs-CZ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CH</a:t>
            </a:r>
            <a:r>
              <a:rPr lang="cs-CZ" baseline="-25000" dirty="0" smtClean="0">
                <a:solidFill>
                  <a:srgbClr val="00B050"/>
                </a:solidFill>
              </a:rPr>
              <a:t>3  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cs-CZ" dirty="0" smtClean="0"/>
              <a:t>   ester, který vznikne reakcí </a:t>
            </a:r>
            <a:r>
              <a:rPr lang="cs-CZ" dirty="0" err="1" smtClean="0"/>
              <a:t>ethanolu</a:t>
            </a:r>
            <a:r>
              <a:rPr lang="cs-CZ" dirty="0" smtClean="0"/>
              <a:t> a kyseliny octové můžeme pojmenovat: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ethyl</a:t>
            </a:r>
            <a:r>
              <a:rPr lang="cs-CZ" dirty="0" smtClean="0">
                <a:solidFill>
                  <a:srgbClr val="0070C0"/>
                </a:solidFill>
              </a:rPr>
              <a:t> – </a:t>
            </a:r>
            <a:r>
              <a:rPr lang="cs-CZ" dirty="0" err="1" smtClean="0">
                <a:solidFill>
                  <a:srgbClr val="0070C0"/>
                </a:solidFill>
              </a:rPr>
              <a:t>ethanoát</a:t>
            </a:r>
            <a:r>
              <a:rPr lang="cs-CZ" dirty="0" smtClean="0">
                <a:solidFill>
                  <a:srgbClr val="0070C0"/>
                </a:solidFill>
              </a:rPr>
              <a:t>  </a:t>
            </a:r>
            <a:r>
              <a:rPr lang="cs-CZ" u="sng" dirty="0" smtClean="0">
                <a:solidFill>
                  <a:srgbClr val="0070C0"/>
                </a:solidFill>
              </a:rPr>
              <a:t>systematický název</a:t>
            </a:r>
            <a:r>
              <a:rPr lang="cs-CZ" dirty="0" smtClean="0">
                <a:solidFill>
                  <a:srgbClr val="0070C0"/>
                </a:solidFill>
              </a:rPr>
              <a:t> (podle systematického názvu kyseliny)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ethyl</a:t>
            </a:r>
            <a:r>
              <a:rPr lang="cs-CZ" dirty="0" smtClean="0">
                <a:solidFill>
                  <a:srgbClr val="0070C0"/>
                </a:solidFill>
              </a:rPr>
              <a:t> – acetát (podle triviálního názvu kyseliny (z latiny)  - </a:t>
            </a:r>
            <a:r>
              <a:rPr lang="cs-CZ" dirty="0" err="1" smtClean="0">
                <a:solidFill>
                  <a:srgbClr val="0070C0"/>
                </a:solidFill>
              </a:rPr>
              <a:t>át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octan ethylnatý (podle triviálního názvu kyseliny (česky)  - </a:t>
            </a:r>
            <a:r>
              <a:rPr lang="cs-CZ" dirty="0" err="1" smtClean="0">
                <a:solidFill>
                  <a:srgbClr val="0070C0"/>
                </a:solidFill>
              </a:rPr>
              <a:t>an</a:t>
            </a:r>
            <a:r>
              <a:rPr lang="cs-CZ" dirty="0" smtClean="0">
                <a:solidFill>
                  <a:srgbClr val="0070C0"/>
                </a:solidFill>
              </a:rPr>
              <a:t>)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ethylester</a:t>
            </a:r>
            <a:r>
              <a:rPr lang="cs-CZ" dirty="0" smtClean="0">
                <a:solidFill>
                  <a:srgbClr val="0070C0"/>
                </a:solidFill>
              </a:rPr>
              <a:t> kyseliny octové (opisem)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Vlastnosti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kratší uhlíkatý řetězec</a:t>
            </a:r>
          </a:p>
          <a:p>
            <a:r>
              <a:rPr lang="cs-CZ" dirty="0" smtClean="0"/>
              <a:t>kapaliny</a:t>
            </a:r>
          </a:p>
          <a:p>
            <a:r>
              <a:rPr lang="cs-CZ" dirty="0" smtClean="0"/>
              <a:t>nerozpustné ve vodě</a:t>
            </a:r>
          </a:p>
          <a:p>
            <a:r>
              <a:rPr lang="cs-CZ" dirty="0" smtClean="0"/>
              <a:t>vůně, esence, tresti</a:t>
            </a:r>
          </a:p>
          <a:p>
            <a:r>
              <a:rPr lang="cs-CZ" dirty="0" smtClean="0"/>
              <a:t>rozpouštědla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Vosky</a:t>
            </a:r>
          </a:p>
          <a:p>
            <a:r>
              <a:rPr lang="cs-CZ" dirty="0" smtClean="0"/>
              <a:t>Tuky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Estery nižších karboxylových kyselin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Estery vyšších karboxylových kyselin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Zjisti informace na webu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Bionafta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Ftaláty</a:t>
            </a:r>
            <a:r>
              <a:rPr lang="cs-CZ" dirty="0" smtClean="0"/>
              <a:t> (estery kyseliny ftalové)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Plexisklo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2852936"/>
            <a:ext cx="1828800" cy="1685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Úkol:Zapiš chemickou rovnici vzniku esteru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12776"/>
            <a:ext cx="7859216" cy="48737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Nápověda:</a:t>
            </a:r>
          </a:p>
          <a:p>
            <a:r>
              <a:rPr lang="cs-CZ" dirty="0" smtClean="0"/>
              <a:t>Vůně hrušky</a:t>
            </a:r>
          </a:p>
          <a:p>
            <a:r>
              <a:rPr lang="cs-CZ" dirty="0" smtClean="0"/>
              <a:t>Butanol a kyselina octová</a:t>
            </a:r>
          </a:p>
          <a:p>
            <a:r>
              <a:rPr lang="cs-CZ" dirty="0" smtClean="0"/>
              <a:t>Butyl – acetát, butyl - </a:t>
            </a:r>
            <a:r>
              <a:rPr lang="cs-CZ" dirty="0" err="1" smtClean="0"/>
              <a:t>ethaonát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(</a:t>
            </a:r>
            <a:r>
              <a:rPr lang="cs-CZ" dirty="0" err="1" smtClean="0"/>
              <a:t>butylester</a:t>
            </a:r>
            <a:r>
              <a:rPr lang="cs-CZ" dirty="0" smtClean="0"/>
              <a:t> kyseliny octové)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CH</a:t>
            </a:r>
            <a:r>
              <a:rPr lang="cs-CZ" sz="2000" baseline="-25000" dirty="0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CH</a:t>
            </a:r>
            <a:r>
              <a:rPr lang="cs-CZ" sz="2000" baseline="-25000" dirty="0" smtClean="0">
                <a:solidFill>
                  <a:srgbClr val="00B050"/>
                </a:solidFill>
              </a:rPr>
              <a:t>2</a:t>
            </a:r>
            <a:r>
              <a:rPr lang="cs-CZ" sz="2000" dirty="0" smtClean="0">
                <a:solidFill>
                  <a:srgbClr val="00B050"/>
                </a:solidFill>
              </a:rPr>
              <a:t>CH</a:t>
            </a:r>
            <a:r>
              <a:rPr lang="cs-CZ" sz="2000" baseline="-25000" dirty="0" smtClean="0">
                <a:solidFill>
                  <a:srgbClr val="00B050"/>
                </a:solidFill>
              </a:rPr>
              <a:t>2</a:t>
            </a:r>
            <a:r>
              <a:rPr lang="cs-CZ" sz="2000" dirty="0" smtClean="0">
                <a:solidFill>
                  <a:srgbClr val="00B050"/>
                </a:solidFill>
              </a:rPr>
              <a:t>CH</a:t>
            </a:r>
            <a:r>
              <a:rPr lang="cs-CZ" sz="2000" baseline="-25000" dirty="0" smtClean="0">
                <a:solidFill>
                  <a:srgbClr val="00B050"/>
                </a:solidFill>
              </a:rPr>
              <a:t>2</a:t>
            </a:r>
            <a:r>
              <a:rPr lang="cs-CZ" sz="2000" dirty="0" smtClean="0">
                <a:solidFill>
                  <a:srgbClr val="00B050"/>
                </a:solidFill>
              </a:rPr>
              <a:t>OH + CH</a:t>
            </a:r>
            <a:r>
              <a:rPr lang="cs-CZ" sz="2000" baseline="-25000" dirty="0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COOH → CH</a:t>
            </a:r>
            <a:r>
              <a:rPr lang="cs-CZ" sz="2000" baseline="-25000" dirty="0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COO(CH</a:t>
            </a:r>
            <a:r>
              <a:rPr lang="cs-CZ" sz="2000" baseline="-25000" dirty="0" smtClean="0">
                <a:solidFill>
                  <a:srgbClr val="00B050"/>
                </a:solidFill>
              </a:rPr>
              <a:t>2</a:t>
            </a:r>
            <a:r>
              <a:rPr lang="cs-CZ" sz="2000" dirty="0" smtClean="0">
                <a:solidFill>
                  <a:srgbClr val="00B050"/>
                </a:solidFill>
              </a:rPr>
              <a:t>)</a:t>
            </a:r>
            <a:r>
              <a:rPr lang="cs-CZ" sz="2000" baseline="-25000" dirty="0" smtClean="0">
                <a:solidFill>
                  <a:srgbClr val="00B050"/>
                </a:solidFill>
              </a:rPr>
              <a:t>3</a:t>
            </a:r>
            <a:r>
              <a:rPr lang="cs-CZ" sz="2000" dirty="0" smtClean="0">
                <a:solidFill>
                  <a:srgbClr val="00B050"/>
                </a:solidFill>
              </a:rPr>
              <a:t>OH + H</a:t>
            </a:r>
            <a:r>
              <a:rPr lang="cs-CZ" sz="2000" baseline="-25000" dirty="0" smtClean="0">
                <a:solidFill>
                  <a:srgbClr val="00B050"/>
                </a:solidFill>
              </a:rPr>
              <a:t>2</a:t>
            </a:r>
            <a:r>
              <a:rPr lang="cs-CZ" sz="2000" dirty="0" smtClean="0">
                <a:solidFill>
                  <a:srgbClr val="00B050"/>
                </a:solidFill>
              </a:rPr>
              <a:t>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Jitka\AppData\Local\Microsoft\Windows\Temporary Internet Files\Content.IE5\T7VDIGMA\MC9001916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836712"/>
            <a:ext cx="2932375" cy="26703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Úkol:Zapiš chemickou rovnici vzniku esteru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Nápověda</a:t>
            </a:r>
          </a:p>
          <a:p>
            <a:r>
              <a:rPr lang="cs-CZ" dirty="0" smtClean="0"/>
              <a:t>Vůně rumu</a:t>
            </a:r>
          </a:p>
          <a:p>
            <a:r>
              <a:rPr lang="cs-CZ" dirty="0" err="1" smtClean="0"/>
              <a:t>Ethanol</a:t>
            </a:r>
            <a:r>
              <a:rPr lang="cs-CZ" dirty="0" smtClean="0"/>
              <a:t> a kyselina mravenčí</a:t>
            </a:r>
          </a:p>
          <a:p>
            <a:r>
              <a:rPr lang="cs-CZ" dirty="0" err="1" smtClean="0"/>
              <a:t>Ethyl</a:t>
            </a:r>
            <a:r>
              <a:rPr lang="cs-CZ" dirty="0" smtClean="0"/>
              <a:t> – </a:t>
            </a:r>
            <a:r>
              <a:rPr lang="cs-CZ" dirty="0" err="1" smtClean="0"/>
              <a:t>methaonát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(</a:t>
            </a:r>
            <a:r>
              <a:rPr lang="cs-CZ" dirty="0" err="1" smtClean="0"/>
              <a:t>ethylester</a:t>
            </a:r>
            <a:r>
              <a:rPr lang="cs-CZ" dirty="0" smtClean="0"/>
              <a:t> kyseliny mravenčí)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rgbClr val="00B050"/>
                </a:solidFill>
              </a:rPr>
              <a:t>CH</a:t>
            </a:r>
            <a:r>
              <a:rPr lang="cs-CZ" baseline="-25000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CH</a:t>
            </a:r>
            <a:r>
              <a:rPr lang="cs-CZ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OH + HCOOH → HCOOCH</a:t>
            </a:r>
            <a:r>
              <a:rPr lang="cs-CZ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CH</a:t>
            </a:r>
            <a:r>
              <a:rPr lang="cs-CZ" baseline="-25000" dirty="0" smtClean="0">
                <a:solidFill>
                  <a:srgbClr val="00B05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 + H</a:t>
            </a:r>
            <a:r>
              <a:rPr lang="cs-CZ" baseline="-25000" dirty="0" smtClean="0">
                <a:solidFill>
                  <a:srgbClr val="00B050"/>
                </a:solidFill>
              </a:rPr>
              <a:t>2</a:t>
            </a:r>
            <a:r>
              <a:rPr lang="cs-CZ" dirty="0" smtClean="0">
                <a:solidFill>
                  <a:srgbClr val="00B050"/>
                </a:solidFill>
              </a:rPr>
              <a:t>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7200" y="1600200"/>
            <a:ext cx="7467600" cy="4873625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pic>
        <p:nvPicPr>
          <p:cNvPr id="3079" name="Picture 7" descr="C:\Users\Jitka\AppData\Local\Microsoft\Windows\Temporary Internet Files\Content.IE5\3N88PFAP\MC900208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196752"/>
            <a:ext cx="1277714" cy="245450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Vyhledej na webu další příklady ovocných vůní  - zapiš </a:t>
            </a:r>
            <a:r>
              <a:rPr lang="cs-CZ" smtClean="0">
                <a:solidFill>
                  <a:srgbClr val="00B050"/>
                </a:solidFill>
              </a:rPr>
              <a:t>do sešitu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225972" y="2231157"/>
            <a:ext cx="5848918" cy="322495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Jitka\AppData\Local\Microsoft\Windows\Temporary Internet Files\Content.IE5\4C7MZPS7\MP9004028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916832"/>
            <a:ext cx="4297164" cy="39005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u="sng" dirty="0" smtClean="0">
                <a:hlinkClick r:id="rId2"/>
              </a:rPr>
              <a:t>www.office.microsoft.com</a:t>
            </a:r>
            <a:endParaRPr lang="cs-CZ" u="sng" dirty="0" smtClean="0"/>
          </a:p>
          <a:p>
            <a:r>
              <a:rPr lang="cs-CZ" dirty="0" smtClean="0"/>
              <a:t>Texty: </a:t>
            </a:r>
            <a:r>
              <a:rPr lang="cs-CZ" smtClean="0"/>
              <a:t>vlastní práce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192</TotalTime>
  <Words>287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Estery</vt:lpstr>
      <vt:lpstr>Prezentace aplikace PowerPoint</vt:lpstr>
      <vt:lpstr>Vznik</vt:lpstr>
      <vt:lpstr>Názvosloví</vt:lpstr>
      <vt:lpstr>Vlastnosti</vt:lpstr>
      <vt:lpstr>Zjisti informace na webu</vt:lpstr>
      <vt:lpstr>Úkol:Zapiš chemickou rovnici vzniku esteru</vt:lpstr>
      <vt:lpstr>Úkol:Zapiš chemickou rovnici vzniku esteru </vt:lpstr>
      <vt:lpstr>Vyhledej na webu další příklady ovocných vůní  - zapiš do sešitu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Estery</dc:title>
  <dc:creator>Jitka Vystavělová</dc:creator>
  <cp:lastModifiedBy>Miroslava Pospíšilová, Mgr.</cp:lastModifiedBy>
  <cp:revision>29</cp:revision>
  <dcterms:created xsi:type="dcterms:W3CDTF">2012-04-03T18:19:59Z</dcterms:created>
  <dcterms:modified xsi:type="dcterms:W3CDTF">2012-05-16T09:47:30Z</dcterms:modified>
</cp:coreProperties>
</file>