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3" r:id="rId3"/>
    <p:sldId id="31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5" r:id="rId15"/>
    <p:sldId id="268" r:id="rId16"/>
    <p:sldId id="276" r:id="rId17"/>
    <p:sldId id="269" r:id="rId18"/>
    <p:sldId id="277" r:id="rId19"/>
    <p:sldId id="270" r:id="rId20"/>
    <p:sldId id="278" r:id="rId21"/>
    <p:sldId id="271" r:id="rId22"/>
    <p:sldId id="279" r:id="rId23"/>
    <p:sldId id="272" r:id="rId24"/>
    <p:sldId id="280" r:id="rId25"/>
    <p:sldId id="273" r:id="rId26"/>
    <p:sldId id="281" r:id="rId27"/>
    <p:sldId id="274" r:id="rId28"/>
    <p:sldId id="282" r:id="rId29"/>
    <p:sldId id="298" r:id="rId30"/>
    <p:sldId id="283" r:id="rId31"/>
    <p:sldId id="301" r:id="rId32"/>
    <p:sldId id="285" r:id="rId33"/>
    <p:sldId id="302" r:id="rId34"/>
    <p:sldId id="286" r:id="rId35"/>
    <p:sldId id="303" r:id="rId36"/>
    <p:sldId id="288" r:id="rId37"/>
    <p:sldId id="304" r:id="rId38"/>
    <p:sldId id="289" r:id="rId39"/>
    <p:sldId id="305" r:id="rId40"/>
    <p:sldId id="290" r:id="rId41"/>
    <p:sldId id="306" r:id="rId42"/>
    <p:sldId id="291" r:id="rId43"/>
    <p:sldId id="308" r:id="rId44"/>
    <p:sldId id="292" r:id="rId45"/>
    <p:sldId id="309" r:id="rId46"/>
    <p:sldId id="294" r:id="rId47"/>
    <p:sldId id="310" r:id="rId48"/>
    <p:sldId id="295" r:id="rId49"/>
    <p:sldId id="311" r:id="rId50"/>
    <p:sldId id="296" r:id="rId51"/>
    <p:sldId id="312" r:id="rId52"/>
    <p:sldId id="297" r:id="rId53"/>
    <p:sldId id="315" r:id="rId54"/>
    <p:sldId id="316" r:id="rId55"/>
    <p:sldId id="317" r:id="rId56"/>
  </p:sldIdLst>
  <p:sldSz cx="9144000" cy="6858000" type="screen4x3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FD6FBE-71B2-477D-A16D-186391480AFB}" type="datetimeFigureOut">
              <a:rPr lang="cs-CZ" smtClean="0"/>
              <a:pPr/>
              <a:t>20.4.2012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91F28-341E-44B3-B8E5-125D7A2606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13" Type="http://schemas.openxmlformats.org/officeDocument/2006/relationships/slide" Target="slide19.xml"/><Relationship Id="rId18" Type="http://schemas.openxmlformats.org/officeDocument/2006/relationships/slide" Target="slide21.xml"/><Relationship Id="rId26" Type="http://schemas.openxmlformats.org/officeDocument/2006/relationships/slide" Target="slide53.xml"/><Relationship Id="rId3" Type="http://schemas.openxmlformats.org/officeDocument/2006/relationships/slide" Target="slide15.xml"/><Relationship Id="rId21" Type="http://schemas.openxmlformats.org/officeDocument/2006/relationships/slide" Target="slide51.xml"/><Relationship Id="rId7" Type="http://schemas.openxmlformats.org/officeDocument/2006/relationships/slide" Target="slide7.xml"/><Relationship Id="rId12" Type="http://schemas.openxmlformats.org/officeDocument/2006/relationships/slide" Target="slide9.xml"/><Relationship Id="rId17" Type="http://schemas.openxmlformats.org/officeDocument/2006/relationships/slide" Target="slide11.xml"/><Relationship Id="rId25" Type="http://schemas.openxmlformats.org/officeDocument/2006/relationships/slide" Target="slide43.xml"/><Relationship Id="rId2" Type="http://schemas.openxmlformats.org/officeDocument/2006/relationships/slide" Target="slide5.xml"/><Relationship Id="rId16" Type="http://schemas.openxmlformats.org/officeDocument/2006/relationships/slide" Target="slide49.xml"/><Relationship Id="rId20" Type="http://schemas.openxmlformats.org/officeDocument/2006/relationships/slide" Target="slide4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45.xml"/><Relationship Id="rId11" Type="http://schemas.openxmlformats.org/officeDocument/2006/relationships/slide" Target="slide47.xml"/><Relationship Id="rId24" Type="http://schemas.openxmlformats.org/officeDocument/2006/relationships/slide" Target="slide33.xml"/><Relationship Id="rId5" Type="http://schemas.openxmlformats.org/officeDocument/2006/relationships/slide" Target="slide35.xml"/><Relationship Id="rId15" Type="http://schemas.openxmlformats.org/officeDocument/2006/relationships/slide" Target="slide39.xml"/><Relationship Id="rId23" Type="http://schemas.openxmlformats.org/officeDocument/2006/relationships/slide" Target="slide23.xml"/><Relationship Id="rId10" Type="http://schemas.openxmlformats.org/officeDocument/2006/relationships/slide" Target="slide37.xml"/><Relationship Id="rId19" Type="http://schemas.openxmlformats.org/officeDocument/2006/relationships/slide" Target="slide31.xml"/><Relationship Id="rId4" Type="http://schemas.openxmlformats.org/officeDocument/2006/relationships/slide" Target="slide25.xml"/><Relationship Id="rId9" Type="http://schemas.openxmlformats.org/officeDocument/2006/relationships/slide" Target="slide27.xml"/><Relationship Id="rId14" Type="http://schemas.openxmlformats.org/officeDocument/2006/relationships/slide" Target="slide29.xml"/><Relationship Id="rId22" Type="http://schemas.openxmlformats.org/officeDocument/2006/relationships/slide" Target="slide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2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3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3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36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38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40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4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" Target="slide44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" Target="slide46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slide" Target="slide48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slide" Target="slide50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slide" Target="slide52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slide" Target="slide54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 Rounded MT Bold" pitchFamily="34" charset="0"/>
              </a:rPr>
              <a:t>RISKUJ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Arial Rounded MT Bold" pitchFamily="34" charset="0"/>
              </a:rPr>
              <a:t>Z ANORGANICKÉ CHEMIE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</a:t>
            </a:r>
            <a:r>
              <a:rPr lang="cs-CZ" b="1" dirty="0" err="1" smtClean="0"/>
              <a:t>Kokory</a:t>
            </a:r>
            <a:endParaRPr lang="cs-CZ" b="1" dirty="0" smtClean="0"/>
          </a:p>
          <a:p>
            <a:r>
              <a:rPr lang="cs-CZ" dirty="0" smtClean="0"/>
              <a:t>Číslo projektu: </a:t>
            </a:r>
            <a:r>
              <a:rPr lang="cs-CZ" b="1" dirty="0" smtClean="0"/>
              <a:t>CZ.1.07/14.00/21.2149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17. 4. 2012</a:t>
            </a:r>
            <a:endParaRPr lang="cs-CZ" dirty="0" smtClean="0"/>
          </a:p>
          <a:p>
            <a:r>
              <a:rPr lang="cs-CZ" dirty="0" smtClean="0"/>
              <a:t>Název</a:t>
            </a:r>
            <a:r>
              <a:rPr lang="cs-CZ" b="1" smtClean="0"/>
              <a:t>: </a:t>
            </a:r>
            <a:r>
              <a:rPr lang="cs-CZ" b="1" smtClean="0"/>
              <a:t>VY_32_INOVACE_10_CH_Riskuj </a:t>
            </a:r>
            <a:r>
              <a:rPr lang="cs-CZ" b="1" dirty="0" smtClean="0"/>
              <a:t>z anorganické chemie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Anorganická chemie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Hra na motivy TV soutěže Riskuj, slouží k procvičení znalostí o halogenidech, oxidech, sulfidech, kyselinách a hydroxidech, podporuje týmovou spolupráci </a:t>
            </a:r>
            <a:endParaRPr lang="cs-CZ" dirty="0" smtClean="0"/>
          </a:p>
          <a:p>
            <a:r>
              <a:rPr lang="cs-CZ" dirty="0" smtClean="0"/>
              <a:t>Věková skupina: </a:t>
            </a:r>
            <a:r>
              <a:rPr lang="cs-CZ" b="1" dirty="0" smtClean="0"/>
              <a:t>8.ročník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Člověk a příroda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 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8640"/>
            <a:ext cx="608647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Žáci se rozdělí do skupin</a:t>
            </a:r>
          </a:p>
          <a:p>
            <a:r>
              <a:rPr lang="cs-CZ" dirty="0" smtClean="0"/>
              <a:t>Vylosují si pořadí, ve kterém si budou vybírat otázky</a:t>
            </a:r>
          </a:p>
          <a:p>
            <a:r>
              <a:rPr lang="cs-CZ" dirty="0" smtClean="0"/>
              <a:t>Za správnou odpověď získávají uvedené body</a:t>
            </a:r>
          </a:p>
          <a:p>
            <a:r>
              <a:rPr lang="cs-CZ" dirty="0" smtClean="0"/>
              <a:t>Body zapisujeme na tabuli</a:t>
            </a:r>
          </a:p>
          <a:p>
            <a:r>
              <a:rPr lang="cs-CZ" dirty="0" smtClean="0"/>
              <a:t>Možno zařadit bonusové body (např. za vysvětlení pojmu, zdůvodnění odpovědi</a:t>
            </a:r>
          </a:p>
          <a:p>
            <a:r>
              <a:rPr lang="cs-CZ" dirty="0" smtClean="0"/>
              <a:t>Do sešitů si žáci zapíší odpovědi otázek, ve kterých chybovali.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225040"/>
        </p:xfrm>
        <a:graphic>
          <a:graphicData uri="http://schemas.openxmlformats.org/drawingml/2006/table">
            <a:tbl>
              <a:tblPr firstRow="1" bandRow="1">
                <a:tableStyleId>{3C2FFA5D-87B4-456A-9821-1D502468CF0F}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Halogenidy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Oxidy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Sulfidy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Kyseliny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Zásady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3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4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5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6" action="ppaction://hlinksldjump"/>
                        </a:rPr>
                        <a:t>100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7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8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9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0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1" action="ppaction://hlinksldjump"/>
                        </a:rPr>
                        <a:t>200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2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3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4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5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6" action="ppaction://hlinksldjump"/>
                        </a:rPr>
                        <a:t>300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7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8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19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0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1" action="ppaction://hlinksldjump"/>
                        </a:rPr>
                        <a:t>400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2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3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4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5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hlinkClick r:id="rId26" action="ppaction://hlinksldjump"/>
                        </a:rPr>
                        <a:t>500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c) - 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d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VII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a) 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b) - II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jakém oxidačním čísle je halogen v halogenidu?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 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- 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VII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- II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FeCl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má chemický název …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b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chlorid železitý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c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chlorid železnatý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a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chlorid železný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d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chlorid železový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chlorid železitý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chlorid železový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chlorid železnatý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chlorid železný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Kuchyňská sůl má chemický vzorec …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b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NaBr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CuCl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KCl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d)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NaCl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NaBr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c) </a:t>
            </a:r>
            <a:r>
              <a:rPr lang="cs-CZ" sz="2800" dirty="0" err="1" smtClean="0">
                <a:solidFill>
                  <a:schemeClr val="bg1"/>
                </a:solidFill>
              </a:rPr>
              <a:t>CuCl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 </a:t>
            </a:r>
            <a:r>
              <a:rPr lang="cs-CZ" sz="2800" dirty="0" err="1" smtClean="0">
                <a:solidFill>
                  <a:schemeClr val="bg1"/>
                </a:solidFill>
              </a:rPr>
              <a:t>KCl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</a:t>
            </a:r>
            <a:r>
              <a:rPr lang="cs-CZ" sz="2800" dirty="0" err="1" smtClean="0">
                <a:solidFill>
                  <a:schemeClr val="bg1"/>
                </a:solidFill>
              </a:rPr>
              <a:t>NaCl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bromid stříbrný je …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rozpustný ve vodě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doplněk stravy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citlivý na světlo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třaskavé stříbro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rozpustný ve vodě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doplněk stravy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citlivý na světlo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třaskavé stříbro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Kazivec je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CuCl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CuF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CaF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CaCl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CuCl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CuF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CaCl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CaF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Kyslík má v oxidech oxidační číslo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b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- I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d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- II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a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II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hlinkClick r:id="rId2" action="ppaction://hlinksldjump"/>
              </a:rPr>
              <a:t>c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) VI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- 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- II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VI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II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 voda oxidem?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ano , oxid vodíkový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ne, nemá vzorec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ne, není to sloučenina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ano, oxid vodný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ano , oxid vodíkový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ne, nemá vzorec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ano, oxid vodný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) ne, není to sloučenina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Základní surovinou při výrobě skla je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SiO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CaO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FeO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SiO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SO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FeO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CaO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Jaká látka se váže na krevní barvivo hemoglobin, která zabraňuje přenášení kyslíku v organismu?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Fe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3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NO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Fe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O</a:t>
            </a:r>
            <a:r>
              <a:rPr lang="cs-CZ" sz="2800" baseline="-25000" dirty="0" smtClean="0">
                <a:solidFill>
                  <a:schemeClr val="bg1"/>
                </a:solidFill>
              </a:rPr>
              <a:t>3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pPr algn="ctr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CO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NO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CO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 přírodě se vyskytuje jako safír, rubín …..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oxid hlinitý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oxid vápenatý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oxid křemičitý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oxid fosforitý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oxid hlinitý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oxid vápenatý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oxid fosforitý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oxid křemičitý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Cinabarit (rumělka) -  jasně červený sulfid rtuťnatý má chemický vzorec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HgS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a)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HgS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Hg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</a:t>
            </a:r>
            <a:r>
              <a:rPr lang="cs-CZ" sz="2800" dirty="0" err="1" smtClean="0">
                <a:solidFill>
                  <a:schemeClr val="bg1"/>
                </a:solidFill>
              </a:rPr>
              <a:t>HgS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H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S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Hg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HgS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Molekula sulfidu železitého obsahuje…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2 atomy síry, 3 atomy železa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1 atom síry,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3 atomy železa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2 atomy síry, 2 atomy železa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3 atomy síry, 2 atomy železa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2 atomy síry, 3 atomy železa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1 atom síry,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3 atomy železa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3 atomy síry, 2 atomy železa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2 atomy síry, 2 atomy železa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Kočičí zlato je triviální název pro…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halit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sulfan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pyrit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galenit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halit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</a:t>
            </a:r>
            <a:r>
              <a:rPr lang="cs-CZ" sz="2800" dirty="0" err="1" smtClean="0">
                <a:solidFill>
                  <a:schemeClr val="bg1"/>
                </a:solidFill>
              </a:rPr>
              <a:t>sulfan</a:t>
            </a:r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galenit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pyrit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Surovinou pro výrobu olova je sulfid olovnatý, v přírodě ho nacházíme jako nerost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galenit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pyrit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kazivec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sfalerit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galenit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pyrit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sfalerit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kazivec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Sfalerit má chemický vzorec …..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PbS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ZnS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FeS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HgS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</a:t>
            </a:r>
            <a:r>
              <a:rPr lang="cs-CZ" sz="2800" dirty="0" err="1" smtClean="0">
                <a:solidFill>
                  <a:schemeClr val="bg1"/>
                </a:solidFill>
              </a:rPr>
              <a:t>PbS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</a:t>
            </a:r>
            <a:r>
              <a:rPr lang="cs-CZ" sz="2800" dirty="0" err="1" smtClean="0">
                <a:solidFill>
                  <a:schemeClr val="bg1"/>
                </a:solidFill>
              </a:rPr>
              <a:t>ZnS</a:t>
            </a:r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HgS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FeS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Která z látek nepatří mezi kyseliny?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KOH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HF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HCl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c)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HNO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3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KOH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HF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HNO</a:t>
            </a:r>
            <a:r>
              <a:rPr lang="cs-CZ" sz="2800" baseline="-25000" dirty="0" smtClean="0">
                <a:solidFill>
                  <a:schemeClr val="bg1"/>
                </a:solidFill>
              </a:rPr>
              <a:t>3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HCl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Kyselina siřičitá má vzorec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3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4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SO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5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H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S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H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SO</a:t>
            </a:r>
            <a:r>
              <a:rPr lang="cs-CZ" sz="2800" baseline="-25000" dirty="0" smtClean="0">
                <a:solidFill>
                  <a:schemeClr val="bg1"/>
                </a:solidFill>
              </a:rPr>
              <a:t>3</a:t>
            </a:r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H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SO</a:t>
            </a:r>
            <a:r>
              <a:rPr lang="cs-CZ" sz="2800" baseline="-25000" dirty="0" smtClean="0">
                <a:solidFill>
                  <a:schemeClr val="bg1"/>
                </a:solidFill>
              </a:rPr>
              <a:t>5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H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SO</a:t>
            </a:r>
            <a:r>
              <a:rPr lang="cs-CZ" sz="2800" baseline="-25000" dirty="0" smtClean="0">
                <a:solidFill>
                  <a:schemeClr val="bg1"/>
                </a:solidFill>
              </a:rPr>
              <a:t>4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Schopnost odnímat látkám vodu má koncentrovaná kyselina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sírová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uhličitá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chlorovodíková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dusičná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sírová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uhličitá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dusičná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chlorovodíková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 některých nealkoholických nápojů se  přidává kyselina…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fosforečná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dusičná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kyanovodíková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sírová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fosforečná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dusičná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sírová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kyanovodíková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Směs kyseliny dusičné a chlorovodíkové (1 : 3), která reaguje i se zlatem se nazývá…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Mučenka velká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Císařské rozpouštědlo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  <a:hlinkClick r:id="rId2" action="ppaction://hlinksldjump"/>
              </a:rPr>
              <a:t>Žíravka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obrovská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Lučavka královská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Mučenka velká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Císařské rozpouštědlo 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Lučavka královská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err="1" smtClean="0">
                <a:solidFill>
                  <a:schemeClr val="bg1"/>
                </a:solidFill>
              </a:rPr>
              <a:t>Žíravka</a:t>
            </a:r>
            <a:r>
              <a:rPr lang="cs-CZ" sz="2800" dirty="0" smtClean="0">
                <a:solidFill>
                  <a:schemeClr val="bg1"/>
                </a:solidFill>
              </a:rPr>
              <a:t> obrovská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Ve vodě rozpustné hydroxidy a jejich koncentrované roztoky jsou…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kosmetické přípravky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žíraviny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doplňky stravy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léčiva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kosmetické přípravky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žíraviny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léčiva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doplňky stravy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Hydroxid vápenatý má triviální název…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malta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vápenec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pálené vápno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hašené vápno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malta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vápenec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hašené vápno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pálené vápno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Hydroxid amonný má chemický vzorec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NH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OH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ANOH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NH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4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OH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NH(OH)</a:t>
            </a:r>
            <a:r>
              <a:rPr lang="cs-CZ" sz="2800" baseline="-25000" dirty="0" smtClean="0">
                <a:solidFill>
                  <a:schemeClr val="bg1"/>
                </a:solidFill>
                <a:hlinkClick r:id="rId2" action="ppaction://hlinksldjump"/>
              </a:rPr>
              <a:t>2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NH</a:t>
            </a:r>
            <a:r>
              <a:rPr lang="cs-CZ" sz="2800" baseline="-25000" dirty="0" smtClean="0">
                <a:solidFill>
                  <a:schemeClr val="bg1"/>
                </a:solidFill>
              </a:rPr>
              <a:t>3</a:t>
            </a:r>
            <a:r>
              <a:rPr lang="cs-CZ" sz="2800" dirty="0" smtClean="0">
                <a:solidFill>
                  <a:schemeClr val="bg1"/>
                </a:solidFill>
              </a:rPr>
              <a:t>OH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ANOH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NH(OH)</a:t>
            </a:r>
            <a:r>
              <a:rPr lang="cs-CZ" sz="2800" baseline="-25000" dirty="0" smtClean="0">
                <a:solidFill>
                  <a:schemeClr val="bg1"/>
                </a:solidFill>
              </a:rPr>
              <a:t>2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NH</a:t>
            </a:r>
            <a:r>
              <a:rPr lang="cs-CZ" sz="2800" baseline="-25000" dirty="0" smtClean="0">
                <a:solidFill>
                  <a:schemeClr val="bg1"/>
                </a:solidFill>
              </a:rPr>
              <a:t>4</a:t>
            </a:r>
            <a:r>
              <a:rPr lang="cs-CZ" sz="2800" dirty="0" smtClean="0">
                <a:solidFill>
                  <a:schemeClr val="bg1"/>
                </a:solidFill>
              </a:rPr>
              <a:t>OH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Fenolftalein se ve vodných roztocích hydroxidů zbarví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červenofialově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nezbarví se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 modře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zeleně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červenofialově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 nezbarví se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zeleně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modře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Hodnota pH zásaditých roztoků je …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b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rovná se 7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d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větší než 7 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menší než 7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</a:t>
            </a:r>
            <a:r>
              <a:rPr lang="cs-CZ" sz="2800" dirty="0" smtClean="0">
                <a:solidFill>
                  <a:schemeClr val="bg1"/>
                </a:solidFill>
                <a:hlinkClick r:id="rId2" action="ppaction://hlinksldjump"/>
              </a:rPr>
              <a:t>nula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627784" y="548680"/>
            <a:ext cx="3816424" cy="136815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Správná odpověď</a:t>
            </a:r>
            <a:endParaRPr lang="cs-CZ" sz="2800" dirty="0"/>
          </a:p>
        </p:txBody>
      </p:sp>
      <p:sp>
        <p:nvSpPr>
          <p:cNvPr id="6" name="Elipsa 5"/>
          <p:cNvSpPr/>
          <p:nvPr/>
        </p:nvSpPr>
        <p:spPr>
          <a:xfrm>
            <a:off x="899592" y="836712"/>
            <a:ext cx="1080120" cy="1152128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hlinkClick r:id="rId2" action="ppaction://hlinksldjump"/>
              </a:rPr>
              <a:t>Zpět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b) rovná se 7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220072" y="4221088"/>
            <a:ext cx="2520280" cy="115212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d) větší než 7</a:t>
            </a: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1640" y="4221088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c</a:t>
            </a:r>
            <a:r>
              <a:rPr lang="cs-CZ" sz="2800" dirty="0" smtClean="0">
                <a:solidFill>
                  <a:schemeClr val="bg1"/>
                </a:solidFill>
              </a:rPr>
              <a:t>) nula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31640" y="2636912"/>
            <a:ext cx="2520280" cy="1152128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</a:t>
            </a:r>
            <a:r>
              <a:rPr lang="cs-CZ" sz="2800" dirty="0" smtClean="0">
                <a:solidFill>
                  <a:schemeClr val="bg1"/>
                </a:solidFill>
              </a:rPr>
              <a:t>) menší než 7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 </a:t>
            </a:r>
            <a:r>
              <a:rPr lang="cs-CZ" smtClean="0"/>
              <a:t>vlastní práce autora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1208</Words>
  <Application>Microsoft Office PowerPoint</Application>
  <PresentationFormat>Předvádění na obrazovce (4:3)</PresentationFormat>
  <Paragraphs>377</Paragraphs>
  <Slides>55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55</vt:i4>
      </vt:variant>
    </vt:vector>
  </HeadingPairs>
  <TitlesOfParts>
    <vt:vector size="56" baseType="lpstr">
      <vt:lpstr>Motiv sady Office</vt:lpstr>
      <vt:lpstr>RISKUJ</vt:lpstr>
      <vt:lpstr>Prezentace aplikace PowerPoint</vt:lpstr>
      <vt:lpstr>PRAVIDLA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Í 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Ondra Vystavěl</dc:creator>
  <cp:lastModifiedBy>Miroslava Pospíšilová, Mgr.</cp:lastModifiedBy>
  <cp:revision>73</cp:revision>
  <cp:lastPrinted>2012-04-20T07:58:01Z</cp:lastPrinted>
  <dcterms:created xsi:type="dcterms:W3CDTF">2012-04-16T14:25:13Z</dcterms:created>
  <dcterms:modified xsi:type="dcterms:W3CDTF">2012-04-20T08:05:57Z</dcterms:modified>
</cp:coreProperties>
</file>