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128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927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582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664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474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921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174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108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260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95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00">
              <a:schemeClr val="bg1">
                <a:lumMod val="75000"/>
              </a:schemeClr>
            </a:gs>
            <a:gs pos="47000">
              <a:srgbClr val="21D6E0"/>
            </a:gs>
            <a:gs pos="89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835B46-0FBF-49D9-AF38-1D4A76DCF96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7324BB-6181-46C2-BC92-2BDA8CA0A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162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04664"/>
            <a:ext cx="7772400" cy="1470025"/>
          </a:xfrm>
        </p:spPr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551837"/>
            <a:ext cx="50943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VY_32_INOVACE_09_B_4_Oběhová soustava</a:t>
            </a:r>
            <a:endParaRPr lang="cs-CZ" dirty="0"/>
          </a:p>
          <a:p>
            <a:r>
              <a:rPr lang="cs-CZ" dirty="0"/>
              <a:t>Téma:   </a:t>
            </a:r>
            <a:r>
              <a:rPr lang="cs-CZ" dirty="0" smtClean="0"/>
              <a:t>Přírodověda </a:t>
            </a:r>
            <a:r>
              <a:rPr lang="cs-CZ" smtClean="0"/>
              <a:t>- Člověk</a:t>
            </a:r>
            <a:endParaRPr lang="cs-CZ" dirty="0"/>
          </a:p>
          <a:p>
            <a:r>
              <a:rPr lang="cs-CZ" dirty="0"/>
              <a:t>Číslo projektu</a:t>
            </a:r>
            <a:r>
              <a:rPr lang="cs-CZ" dirty="0" smtClean="0"/>
              <a:t>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869160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6276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353051"/>
              </p:ext>
            </p:extLst>
          </p:nvPr>
        </p:nvGraphicFramePr>
        <p:xfrm>
          <a:off x="1187624" y="191683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Oběhová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soustava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rdce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cévy, puls, krev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182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FUNKCE</a:t>
            </a:r>
          </a:p>
          <a:p>
            <a:pPr marL="0" indent="0">
              <a:buNone/>
            </a:pPr>
            <a:r>
              <a:rPr lang="cs-CZ" dirty="0" smtClean="0"/>
              <a:t>Zajištění průtoku krve celým tělem.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/>
              <a:t>HLAVNÍ ORGÁNY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</a:rPr>
              <a:t>srdce</a:t>
            </a:r>
            <a:endParaRPr lang="cs-CZ" b="1" dirty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</a:rPr>
              <a:t>cévy</a:t>
            </a:r>
          </a:p>
          <a:p>
            <a:pPr marL="0" indent="0" algn="ctr">
              <a:buNone/>
            </a:pPr>
            <a:r>
              <a:rPr lang="cs-CZ" b="1" dirty="0" smtClean="0"/>
              <a:t>PULS</a:t>
            </a:r>
            <a:r>
              <a:rPr lang="cs-CZ" dirty="0" smtClean="0"/>
              <a:t> = tep srdce</a:t>
            </a:r>
          </a:p>
          <a:p>
            <a:pPr>
              <a:buFontTx/>
              <a:buChar char="-"/>
            </a:pPr>
            <a:r>
              <a:rPr lang="cs-CZ" dirty="0" smtClean="0"/>
              <a:t>děti 90 - 100 tepů za min.</a:t>
            </a:r>
          </a:p>
          <a:p>
            <a:pPr>
              <a:buFontTx/>
              <a:buChar char="-"/>
            </a:pPr>
            <a:r>
              <a:rPr lang="cs-CZ" dirty="0" smtClean="0"/>
              <a:t>dospělý 60 - 80 tepů za min.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</p:txBody>
      </p:sp>
      <p:pic>
        <p:nvPicPr>
          <p:cNvPr id="1026" name="Picture 2" descr="C:\Users\Simona\Desktop\oběhová soust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44824"/>
            <a:ext cx="338437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9354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981520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dutý sval</a:t>
            </a:r>
          </a:p>
          <a:p>
            <a:pPr>
              <a:buFontTx/>
              <a:buChar char="-"/>
            </a:pPr>
            <a:r>
              <a:rPr lang="cs-CZ" dirty="0" smtClean="0"/>
              <a:t>uložen v dutině hrudní</a:t>
            </a:r>
          </a:p>
          <a:p>
            <a:pPr>
              <a:buFontTx/>
              <a:buChar char="-"/>
            </a:pPr>
            <a:r>
              <a:rPr lang="cs-CZ" dirty="0" smtClean="0"/>
              <a:t>pracuje jako pumpa</a:t>
            </a:r>
          </a:p>
          <a:p>
            <a:pPr>
              <a:buFontTx/>
              <a:buChar char="-"/>
            </a:pPr>
            <a:r>
              <a:rPr lang="cs-CZ" dirty="0" smtClean="0"/>
              <a:t>zajišťuje rozvod krve do plic</a:t>
            </a:r>
          </a:p>
          <a:p>
            <a:pPr>
              <a:buFontTx/>
              <a:buChar char="-"/>
            </a:pPr>
            <a:r>
              <a:rPr lang="cs-CZ" dirty="0" smtClean="0"/>
              <a:t>v plicích se krev okysličí a srdce ji žene do cév (tepen)</a:t>
            </a:r>
          </a:p>
          <a:p>
            <a:pPr>
              <a:buFontTx/>
              <a:buChar char="-"/>
            </a:pPr>
            <a:r>
              <a:rPr lang="cs-CZ" dirty="0" smtClean="0"/>
              <a:t>tělními žilami se krev vrací do srdce</a:t>
            </a:r>
          </a:p>
          <a:p>
            <a:pPr>
              <a:buFontTx/>
              <a:buChar char="-"/>
            </a:pPr>
            <a:r>
              <a:rPr lang="cs-CZ" dirty="0"/>
              <a:t>k</a:t>
            </a:r>
            <a:r>
              <a:rPr lang="cs-CZ" dirty="0" smtClean="0"/>
              <a:t>rev zajišťuje tkáním kyslík a živiny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026" y="2035156"/>
            <a:ext cx="3481358" cy="3481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4680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500"/>
                            </p:stCondLst>
                            <p:childTnLst>
                              <p:par>
                                <p:cTn id="20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1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1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500"/>
                            </p:stCondLst>
                            <p:childTnLst>
                              <p:par>
                                <p:cTn id="30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1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9000"/>
                            </p:stCondLst>
                            <p:childTnLst>
                              <p:par>
                                <p:cTn id="35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500"/>
                            </p:stCondLst>
                            <p:childTnLst>
                              <p:par>
                                <p:cTn id="4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65253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CÉVY</a:t>
            </a:r>
          </a:p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b="1" dirty="0" smtClean="0"/>
              <a:t>tepny</a:t>
            </a:r>
            <a:r>
              <a:rPr lang="cs-CZ" dirty="0" smtClean="0"/>
              <a:t> - vedou ze srdce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	    - rozvádějí krev po  	      celém těle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	    - krev světlá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	    - při poranění krev 	      vystřikuje</a:t>
            </a:r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b="1" dirty="0" smtClean="0"/>
              <a:t>žíly</a:t>
            </a:r>
            <a:r>
              <a:rPr lang="cs-CZ" dirty="0" smtClean="0"/>
              <a:t> - vedou do srdce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	- krev tmavá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	- při poranění krev 	  	   vytéká</a:t>
            </a:r>
          </a:p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b="1" dirty="0" smtClean="0"/>
              <a:t>vlásečnice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- spojují tepny  a žíly</a:t>
            </a:r>
          </a:p>
          <a:p>
            <a:pPr marL="0" indent="0">
              <a:buNone/>
            </a:pPr>
            <a:r>
              <a:rPr lang="cs-CZ" dirty="0" smtClean="0"/>
              <a:t>- rozvádějí kyslík a živiny do       jednotlivých orgánů</a:t>
            </a:r>
            <a:endParaRPr lang="cs-CZ" dirty="0"/>
          </a:p>
        </p:txBody>
      </p:sp>
      <p:pic>
        <p:nvPicPr>
          <p:cNvPr id="3075" name="Picture 3" descr="C:\Users\Simona\Desktop\obe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11614"/>
            <a:ext cx="4032448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3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1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3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4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6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75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Lidským </a:t>
            </a:r>
            <a:r>
              <a:rPr lang="cs-CZ" smtClean="0"/>
              <a:t>tělem protéká asi </a:t>
            </a:r>
            <a:r>
              <a:rPr lang="cs-CZ" dirty="0" smtClean="0"/>
              <a:t>5 litrů krve.</a:t>
            </a:r>
          </a:p>
          <a:p>
            <a:pPr marL="0" indent="0">
              <a:buNone/>
            </a:pPr>
            <a:r>
              <a:rPr lang="cs-CZ" b="1" dirty="0" smtClean="0"/>
              <a:t>Složení krve:</a:t>
            </a:r>
          </a:p>
          <a:p>
            <a:pPr marL="514350" indent="-514350">
              <a:buAutoNum type="alphaLcParenR"/>
            </a:pPr>
            <a:r>
              <a:rPr lang="cs-CZ" dirty="0" smtClean="0"/>
              <a:t>červené krvinky - váží na sebe kyslík</a:t>
            </a:r>
          </a:p>
          <a:p>
            <a:pPr marL="514350" indent="-514350">
              <a:buAutoNum type="alphaLcParenR"/>
            </a:pPr>
            <a:r>
              <a:rPr lang="cs-CZ" dirty="0" smtClean="0"/>
              <a:t>bílé krvinky - zneškodňují cizorodé látky</a:t>
            </a:r>
          </a:p>
          <a:p>
            <a:pPr marL="514350" indent="-514350">
              <a:buAutoNum type="alphaLcParenR"/>
            </a:pPr>
            <a:r>
              <a:rPr lang="cs-CZ" dirty="0" smtClean="0"/>
              <a:t>krevní plazma </a:t>
            </a:r>
          </a:p>
          <a:p>
            <a:pPr marL="514350" indent="-514350">
              <a:buAutoNum type="alphaLcParenR"/>
            </a:pPr>
            <a:r>
              <a:rPr lang="cs-CZ" dirty="0" smtClean="0"/>
              <a:t>krevní destičky - zabezpečují srážlivost krve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Funkce krve:</a:t>
            </a:r>
          </a:p>
          <a:p>
            <a:pPr>
              <a:buFontTx/>
              <a:buChar char="-"/>
            </a:pPr>
            <a:r>
              <a:rPr lang="cs-CZ" dirty="0" smtClean="0"/>
              <a:t>rozvádí do těla kyslík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živiny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vitaminy</a:t>
            </a:r>
          </a:p>
          <a:p>
            <a:pPr>
              <a:buFontTx/>
              <a:buChar char="-"/>
            </a:pPr>
            <a:r>
              <a:rPr lang="cs-CZ" dirty="0" smtClean="0"/>
              <a:t>odvádí z těla oxid uhličitý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škodlivé látky</a:t>
            </a:r>
          </a:p>
          <a:p>
            <a:pPr marL="0" indent="0">
              <a:buNone/>
            </a:pPr>
            <a:r>
              <a:rPr lang="cs-CZ" b="1" dirty="0" smtClean="0"/>
              <a:t>Krevní skupiny:</a:t>
            </a:r>
          </a:p>
          <a:p>
            <a:pPr marL="0" indent="0">
              <a:buNone/>
            </a:pPr>
            <a:r>
              <a:rPr lang="cs-CZ" dirty="0" smtClean="0"/>
              <a:t>A, B, AB, 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Transfuze</a:t>
            </a:r>
            <a:r>
              <a:rPr lang="cs-CZ" dirty="0" smtClean="0"/>
              <a:t> = převod krve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42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1" presetClass="entr" presetSubtype="2" fill="hold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29" presetID="21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0"/>
                            </p:stCondLst>
                            <p:childTnLst>
                              <p:par>
                                <p:cTn id="33" presetID="21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3000"/>
                            </p:stCondLst>
                            <p:childTnLst>
                              <p:par>
                                <p:cTn id="37" presetID="21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6000"/>
                            </p:stCondLst>
                            <p:childTnLst>
                              <p:par>
                                <p:cTn id="41" presetID="21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3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9000"/>
                            </p:stCondLst>
                            <p:childTnLst>
                              <p:par>
                                <p:cTn id="45" presetID="21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2000"/>
                            </p:stCondLst>
                            <p:childTnLst>
                              <p:par>
                                <p:cTn id="49" presetID="21" presetClass="entr" presetSubtype="1" fill="hold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9000"/>
                            </p:stCondLst>
                            <p:childTnLst>
                              <p:par>
                                <p:cTn id="5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1000"/>
                            </p:stCondLst>
                            <p:childTnLst>
                              <p:par>
                                <p:cTn id="5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správně</a:t>
            </a:r>
            <a:endParaRPr lang="cs-CZ" dirty="0"/>
          </a:p>
        </p:txBody>
      </p:sp>
      <p:pic>
        <p:nvPicPr>
          <p:cNvPr id="4098" name="Picture 2" descr="C:\Users\Simona\Desktop\obe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71212"/>
            <a:ext cx="4672731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60232" y="1804174"/>
            <a:ext cx="13681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žíla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60232" y="2496358"/>
            <a:ext cx="9361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24228" y="3068960"/>
            <a:ext cx="9361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tepna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68244" y="4221088"/>
            <a:ext cx="115212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vlásečnice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5805264"/>
            <a:ext cx="20162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84568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77091" y="1600200"/>
            <a:ext cx="4038600" cy="49971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1) Žíly vedou krev: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a) ze srdce do těla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b) mezi žaludkem a játry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c) z těla do srdce</a:t>
            </a:r>
          </a:p>
          <a:p>
            <a:pPr marL="0" indent="0">
              <a:buNone/>
            </a:pPr>
            <a:r>
              <a:rPr lang="cs-CZ" sz="2400" dirty="0" smtClean="0"/>
              <a:t>2) Hlavními orgány oběhové soustavy jsou: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a) jícen, žaludek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b) srdce, cévy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c) dutina nosní, hltan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/>
              <a:t>3) Krev obsahuje:</a:t>
            </a:r>
          </a:p>
          <a:p>
            <a:pPr marL="0" indent="0">
              <a:buNone/>
            </a:pPr>
            <a:r>
              <a:rPr lang="cs-CZ" sz="9600" dirty="0"/>
              <a:t>        a) bílé, červené a modré krvinky</a:t>
            </a:r>
          </a:p>
          <a:p>
            <a:pPr marL="0" indent="0">
              <a:buNone/>
            </a:pPr>
            <a:r>
              <a:rPr lang="cs-CZ" sz="9600" dirty="0"/>
              <a:t>        b) krevní plazmu, modré krvinky, krevní destičky</a:t>
            </a:r>
          </a:p>
          <a:p>
            <a:pPr marL="0" indent="0">
              <a:buNone/>
            </a:pPr>
            <a:r>
              <a:rPr lang="cs-CZ" sz="9600" dirty="0"/>
              <a:t>        c) bílé a červené krvinky, krevní plazmu, krevní </a:t>
            </a:r>
          </a:p>
          <a:p>
            <a:pPr marL="0" indent="0">
              <a:buNone/>
            </a:pPr>
            <a:r>
              <a:rPr lang="cs-CZ" sz="9600" dirty="0"/>
              <a:t>            destičky</a:t>
            </a:r>
          </a:p>
          <a:p>
            <a:pPr marL="0" indent="0">
              <a:buNone/>
            </a:pPr>
            <a:r>
              <a:rPr lang="cs-CZ" sz="9600" dirty="0"/>
              <a:t>4) Srdce najdeme:</a:t>
            </a:r>
          </a:p>
          <a:p>
            <a:pPr marL="0" indent="0">
              <a:buNone/>
            </a:pPr>
            <a:r>
              <a:rPr lang="cs-CZ" sz="9600" dirty="0"/>
              <a:t>        a) v mozku</a:t>
            </a:r>
          </a:p>
          <a:p>
            <a:pPr marL="0" indent="0">
              <a:buNone/>
            </a:pPr>
            <a:r>
              <a:rPr lang="cs-CZ" sz="9600" dirty="0"/>
              <a:t>        b) v dutině hrudní </a:t>
            </a:r>
          </a:p>
          <a:p>
            <a:pPr marL="0" indent="0">
              <a:buNone/>
            </a:pPr>
            <a:r>
              <a:rPr lang="cs-CZ" sz="9600" dirty="0"/>
              <a:t>        c) v pánvi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17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4538705"/>
              </p:ext>
            </p:extLst>
          </p:nvPr>
        </p:nvGraphicFramePr>
        <p:xfrm>
          <a:off x="827584" y="332656"/>
          <a:ext cx="7358114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seznamují s krevním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oběhem lidského těla.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966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128428"/>
              </p:ext>
            </p:extLst>
          </p:nvPr>
        </p:nvGraphicFramePr>
        <p:xfrm>
          <a:off x="827584" y="1196752"/>
          <a:ext cx="7358114" cy="25763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2000" dirty="0" smtClean="0"/>
                        <a:t>http://www.terapiebiosynchron.cz/biosynchron.html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2000" dirty="0" smtClean="0"/>
                        <a:t>http://office.microsoft.com/cs-cz/images/results.aspx?qu=anatomie&amp;ctt=1#ai:MC900423561|mt:0|</a:t>
                      </a:r>
                    </a:p>
                    <a:p>
                      <a:pPr marL="0" indent="0">
                        <a:buNone/>
                      </a:pPr>
                      <a:endParaRPr lang="cs-CZ" sz="2000" dirty="0" smtClean="0"/>
                    </a:p>
                    <a:p>
                      <a:pPr marL="0" indent="0">
                        <a:buNone/>
                      </a:pPr>
                      <a:r>
                        <a:rPr lang="cs-CZ" sz="2000" dirty="0" smtClean="0"/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225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479</Words>
  <Application>Microsoft Office PowerPoint</Application>
  <PresentationFormat>Předvádění na obrazovce (4:3)</PresentationFormat>
  <Paragraphs>122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Oběhová soustava</vt:lpstr>
      <vt:lpstr>Prezentace aplikace PowerPoint</vt:lpstr>
      <vt:lpstr>OBĚHOVÁ SOUSTAVA</vt:lpstr>
      <vt:lpstr>SRDCE</vt:lpstr>
      <vt:lpstr>Prezentace aplikace PowerPoint</vt:lpstr>
      <vt:lpstr>KREV</vt:lpstr>
      <vt:lpstr>Popiš správně</vt:lpstr>
      <vt:lpstr>Zakroužkuj správnou odpověď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Učitel</cp:lastModifiedBy>
  <cp:revision>44</cp:revision>
  <dcterms:created xsi:type="dcterms:W3CDTF">2012-01-21T09:38:14Z</dcterms:created>
  <dcterms:modified xsi:type="dcterms:W3CDTF">2012-03-02T11:55:29Z</dcterms:modified>
</cp:coreProperties>
</file>