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B63A7D-0141-41AB-8310-4751F6328A7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FBCC3A-DD8D-4FB1-8E92-F2774066A1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208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7FA2-216A-4BCD-859D-30CF0F3AB84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F3BF3-8A7C-4B92-A169-0AADA951B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351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7FA2-216A-4BCD-859D-30CF0F3AB84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F3BF3-8A7C-4B92-A169-0AADA951B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573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7FA2-216A-4BCD-859D-30CF0F3AB84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F3BF3-8A7C-4B92-A169-0AADA951B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59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7FA2-216A-4BCD-859D-30CF0F3AB84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F3BF3-8A7C-4B92-A169-0AADA951B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881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7FA2-216A-4BCD-859D-30CF0F3AB84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F3BF3-8A7C-4B92-A169-0AADA951B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66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7FA2-216A-4BCD-859D-30CF0F3AB84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F3BF3-8A7C-4B92-A169-0AADA951B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139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7FA2-216A-4BCD-859D-30CF0F3AB84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F3BF3-8A7C-4B92-A169-0AADA951B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773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7FA2-216A-4BCD-859D-30CF0F3AB84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F3BF3-8A7C-4B92-A169-0AADA951B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715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7FA2-216A-4BCD-859D-30CF0F3AB84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F3BF3-8A7C-4B92-A169-0AADA951B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919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7FA2-216A-4BCD-859D-30CF0F3AB84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F3BF3-8A7C-4B92-A169-0AADA951B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698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7FA2-216A-4BCD-859D-30CF0F3AB84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F3BF3-8A7C-4B92-A169-0AADA951B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845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6000">
              <a:schemeClr val="accent2">
                <a:lumMod val="20000"/>
                <a:lumOff val="8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90000">
              <a:schemeClr val="accent3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5E7FA2-216A-4BCD-859D-30CF0F3AB84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F3BF3-8A7C-4B92-A169-0AADA951B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365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772400" cy="1470025"/>
          </a:xfrm>
        </p:spPr>
        <p:txBody>
          <a:bodyPr/>
          <a:lstStyle/>
          <a:p>
            <a:r>
              <a:rPr lang="cs-CZ" dirty="0" smtClean="0"/>
              <a:t>Trávicí soustava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30689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172" y="4221088"/>
            <a:ext cx="5761037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925960" y="1412776"/>
            <a:ext cx="487828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VY_32_INOVACE_09_B_5_Trávicí soustava</a:t>
            </a:r>
            <a:endParaRPr lang="cs-CZ" dirty="0"/>
          </a:p>
          <a:p>
            <a:r>
              <a:rPr lang="cs-CZ" dirty="0"/>
              <a:t>Téma:   </a:t>
            </a:r>
            <a:r>
              <a:rPr lang="cs-CZ" dirty="0" smtClean="0"/>
              <a:t>Přírodověda - Člověk</a:t>
            </a:r>
            <a:endParaRPr lang="cs-CZ" dirty="0"/>
          </a:p>
          <a:p>
            <a:r>
              <a:rPr lang="cs-CZ" dirty="0"/>
              <a:t>Číslo projektu</a:t>
            </a:r>
            <a:r>
              <a:rPr lang="cs-CZ" dirty="0" smtClean="0"/>
              <a:t>: CZ.1.07/1.4.00/21.2131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0047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1936146"/>
              </p:ext>
            </p:extLst>
          </p:nvPr>
        </p:nvGraphicFramePr>
        <p:xfrm>
          <a:off x="1187624" y="191683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Trávicí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soustava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dutina ústní, hltan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j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ícen, žaludek, tenké střevo, tlusté střevo, konečník, játra, žlučník, slinivka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břišní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52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Význam trávicí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Zpracování potravy v lidském těle.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Rozklad potravy na živiny.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Živiny jsou vstřebávány a krví rozvedeny do celého těla.</a:t>
            </a:r>
          </a:p>
        </p:txBody>
      </p:sp>
    </p:spTree>
    <p:extLst>
      <p:ext uri="{BB962C8B-B14F-4D97-AF65-F5344CB8AC3E}">
        <p14:creationId xmlns:p14="http://schemas.microsoft.com/office/powerpoint/2010/main" val="116871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Části trávicí soustavy a jejich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8928992" cy="4752528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b="1" dirty="0" smtClean="0"/>
              <a:t>Dutina ústní - </a:t>
            </a:r>
            <a:r>
              <a:rPr lang="cs-CZ" dirty="0" smtClean="0"/>
              <a:t>příjem potravy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Hltan - </a:t>
            </a:r>
            <a:r>
              <a:rPr lang="cs-CZ" dirty="0" smtClean="0"/>
              <a:t>spojuje dutinu ústní a nosní s jícnem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Jícen - </a:t>
            </a:r>
            <a:r>
              <a:rPr lang="cs-CZ" dirty="0" smtClean="0"/>
              <a:t>spojuje hltan a žaludek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Žaludek - </a:t>
            </a:r>
            <a:r>
              <a:rPr lang="cs-CZ" dirty="0" smtClean="0"/>
              <a:t>rozklad potravy žaludečními šťávami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Tenké střevo - </a:t>
            </a:r>
            <a:r>
              <a:rPr lang="cs-CZ" dirty="0" smtClean="0"/>
              <a:t>jeho stěnou se dostávají živiny do       krve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Tlusté střevo - </a:t>
            </a:r>
            <a:r>
              <a:rPr lang="cs-CZ" dirty="0" smtClean="0"/>
              <a:t>nestravitelné látky se zahušťují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Konečník - </a:t>
            </a:r>
            <a:r>
              <a:rPr lang="cs-CZ" dirty="0" smtClean="0"/>
              <a:t>vylučování zbytků potravy z těla ven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5344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250"/>
                            </p:stCondLst>
                            <p:childTnLst>
                              <p:par>
                                <p:cTn id="15" presetID="2" presetClass="entr" presetSubtype="3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3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750"/>
                            </p:stCondLst>
                            <p:childTnLst>
                              <p:par>
                                <p:cTn id="25" presetID="2" presetClass="entr" presetSubtype="3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6500"/>
                            </p:stCondLst>
                            <p:childTnLst>
                              <p:par>
                                <p:cTn id="30" presetID="2" presetClass="entr" presetSubtype="3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250"/>
                            </p:stCondLst>
                            <p:childTnLst>
                              <p:par>
                                <p:cTn id="35" presetID="2" presetClass="entr" presetSubtype="3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Přídavné orgány a jejich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8) </a:t>
            </a:r>
            <a:r>
              <a:rPr lang="cs-CZ" b="1" dirty="0" smtClean="0"/>
              <a:t>Játra -</a:t>
            </a:r>
            <a:r>
              <a:rPr lang="cs-CZ" dirty="0" smtClean="0"/>
              <a:t> tvoří se v nich trávicí tekutina </a:t>
            </a:r>
            <a:r>
              <a:rPr lang="cs-CZ" b="1" dirty="0" smtClean="0">
                <a:solidFill>
                  <a:srgbClr val="FF0000"/>
                </a:solidFill>
              </a:rPr>
              <a:t>žluč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</a:t>
            </a:r>
            <a:r>
              <a:rPr lang="cs-CZ" dirty="0" smtClean="0"/>
              <a:t>- odstraňují jedovaté látky z krve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</a:t>
            </a:r>
            <a:r>
              <a:rPr lang="cs-CZ" dirty="0" smtClean="0"/>
              <a:t>- jsou zásobárnou živin a vitamínů</a:t>
            </a:r>
          </a:p>
          <a:p>
            <a:pPr marL="0" indent="0">
              <a:buNone/>
            </a:pPr>
            <a:r>
              <a:rPr lang="cs-CZ" dirty="0" smtClean="0"/>
              <a:t>Pro život nezbytná - bez nich nemůže člověk žít.</a:t>
            </a:r>
          </a:p>
          <a:p>
            <a:pPr marL="0" indent="0">
              <a:buNone/>
            </a:pPr>
            <a:r>
              <a:rPr lang="cs-CZ" dirty="0" smtClean="0"/>
              <a:t>9) </a:t>
            </a:r>
            <a:r>
              <a:rPr lang="cs-CZ" b="1" dirty="0" smtClean="0"/>
              <a:t>Žlučník -</a:t>
            </a:r>
            <a:r>
              <a:rPr lang="cs-CZ" dirty="0" smtClean="0"/>
              <a:t> shromažďuje se žluč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napomáhá k trávení</a:t>
            </a:r>
          </a:p>
          <a:p>
            <a:pPr marL="0" indent="0">
              <a:buNone/>
            </a:pPr>
            <a:r>
              <a:rPr lang="cs-CZ" dirty="0" smtClean="0"/>
              <a:t>10) </a:t>
            </a:r>
            <a:r>
              <a:rPr lang="cs-CZ" b="1" dirty="0" smtClean="0"/>
              <a:t>Slinivka břišní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48749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750"/>
                            </p:stCondLst>
                            <p:childTnLst>
                              <p:par>
                                <p:cTn id="15" presetID="2" presetClass="entr" presetSubtype="3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2" presetClass="entr" presetSubtype="3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250"/>
                            </p:stCondLst>
                            <p:childTnLst>
                              <p:par>
                                <p:cTn id="25" presetID="2" presetClass="entr" presetSubtype="3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750"/>
                            </p:stCondLst>
                            <p:childTnLst>
                              <p:par>
                                <p:cTn id="30" presetID="2" presetClass="entr" presetSubtype="3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9500"/>
                            </p:stCondLst>
                            <p:childTnLst>
                              <p:par>
                                <p:cTn id="35" presetID="2" presetClass="entr" presetSubtype="3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cs-CZ" dirty="0" smtClean="0"/>
              <a:t>Trávicí soustava</a:t>
            </a:r>
            <a:endParaRPr lang="cs-CZ" dirty="0"/>
          </a:p>
        </p:txBody>
      </p:sp>
      <p:grpSp>
        <p:nvGrpSpPr>
          <p:cNvPr id="40" name="Skupina 39"/>
          <p:cNvGrpSpPr/>
          <p:nvPr/>
        </p:nvGrpSpPr>
        <p:grpSpPr>
          <a:xfrm>
            <a:off x="1979712" y="1718739"/>
            <a:ext cx="5040560" cy="4437271"/>
            <a:chOff x="1979712" y="1718739"/>
            <a:chExt cx="5040560" cy="4437271"/>
          </a:xfrm>
        </p:grpSpPr>
        <p:pic>
          <p:nvPicPr>
            <p:cNvPr id="1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1718739"/>
              <a:ext cx="4437271" cy="44372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4" name="Přímá spojnice 3"/>
            <p:cNvCxnSpPr/>
            <p:nvPr/>
          </p:nvCxnSpPr>
          <p:spPr>
            <a:xfrm>
              <a:off x="1979712" y="1988840"/>
              <a:ext cx="18002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4342363" y="2276872"/>
              <a:ext cx="202983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H="1">
              <a:off x="2411760" y="2780928"/>
              <a:ext cx="1930603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>
              <a:off x="2411760" y="3937374"/>
              <a:ext cx="136815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4788024" y="4149080"/>
              <a:ext cx="19442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2267744" y="4293096"/>
              <a:ext cx="151216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4139952" y="4725144"/>
              <a:ext cx="242104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2123728" y="5229200"/>
              <a:ext cx="136815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4572000" y="5229200"/>
              <a:ext cx="1988999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457181" y="6021288"/>
              <a:ext cx="18002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/>
            <p:nvPr/>
          </p:nvSpPr>
          <p:spPr>
            <a:xfrm>
              <a:off x="2123728" y="1718739"/>
              <a:ext cx="165618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s</a:t>
              </a:r>
              <a:r>
                <a:rPr lang="cs-CZ" dirty="0" smtClean="0"/>
                <a:t>linná žláza</a:t>
              </a:r>
              <a:endParaRPr lang="cs-CZ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4572000" y="1988840"/>
              <a:ext cx="16853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hltan</a:t>
              </a:r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2411761" y="2441118"/>
              <a:ext cx="1224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jícen</a:t>
              </a:r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2555776" y="3645024"/>
              <a:ext cx="108012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játra</a:t>
              </a:r>
              <a:endParaRPr lang="cs-CZ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5350475" y="3829690"/>
              <a:ext cx="12105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žaludek</a:t>
              </a:r>
              <a:endParaRPr lang="cs-CZ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411760" y="4014356"/>
              <a:ext cx="122413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žlučník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5163649" y="4383688"/>
              <a:ext cx="15841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s</a:t>
              </a:r>
              <a:r>
                <a:rPr lang="cs-CZ" dirty="0" smtClean="0"/>
                <a:t>linivka břišní</a:t>
              </a:r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5357281" y="4941168"/>
              <a:ext cx="16629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tenké střevo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5163649" y="5661248"/>
              <a:ext cx="13973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konečník</a:t>
              </a:r>
              <a:endParaRPr lang="cs-CZ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123728" y="4753020"/>
              <a:ext cx="1368152" cy="3728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tlusté střevo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451126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Poruchy příjmu potravy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Anorexie</a:t>
            </a:r>
            <a:r>
              <a:rPr lang="cs-CZ" dirty="0" smtClean="0"/>
              <a:t> - člověk potravu úplně odmítá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dobrovolné hladovění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psychického původu</a:t>
            </a:r>
          </a:p>
          <a:p>
            <a:pPr marL="0" indent="0">
              <a:buNone/>
            </a:pPr>
            <a:r>
              <a:rPr lang="cs-CZ" b="1" dirty="0" smtClean="0"/>
              <a:t>Bulimie</a:t>
            </a:r>
            <a:r>
              <a:rPr lang="cs-CZ" dirty="0" smtClean="0"/>
              <a:t> - strach z tloušťky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touha po jídle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střídání přejídání a svévolného zvracení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psychického původu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9046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Části trávicí soustavy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/>
              <a:t>1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/>
              <a:t>2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/>
              <a:t>3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/>
              <a:t>4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/>
              <a:t>5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/>
              <a:t>6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/>
              <a:t>7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/>
              <a:t>8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/>
              <a:t>9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2800" dirty="0" smtClean="0"/>
              <a:t>10</a:t>
            </a:r>
          </a:p>
          <a:p>
            <a:pPr marL="0" indent="0">
              <a:buNone/>
            </a:pPr>
            <a:endParaRPr lang="cs-CZ" sz="2800" dirty="0" smtClean="0"/>
          </a:p>
        </p:txBody>
      </p:sp>
      <p:cxnSp>
        <p:nvCxnSpPr>
          <p:cNvPr id="5" name="Přímá spojnice 4"/>
          <p:cNvCxnSpPr/>
          <p:nvPr/>
        </p:nvCxnSpPr>
        <p:spPr>
          <a:xfrm>
            <a:off x="899592" y="1988840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899592" y="2464265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99592" y="2852936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99592" y="3358627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99592" y="3789040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899592" y="4149080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899592" y="4581128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899592" y="5445224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899592" y="5949280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96" r="7500"/>
          <a:stretch/>
        </p:blipFill>
        <p:spPr bwMode="auto">
          <a:xfrm>
            <a:off x="4475018" y="1772816"/>
            <a:ext cx="3625374" cy="4437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1" name="Přímá spojnice 20"/>
          <p:cNvCxnSpPr/>
          <p:nvPr/>
        </p:nvCxnSpPr>
        <p:spPr>
          <a:xfrm>
            <a:off x="899592" y="5085184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4932040" y="1988840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6214571" y="2464265"/>
            <a:ext cx="5468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6214571" y="2852936"/>
            <a:ext cx="5468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 flipV="1">
            <a:off x="6565437" y="4139788"/>
            <a:ext cx="720080" cy="92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5076056" y="4029001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 flipV="1">
            <a:off x="5076056" y="4360783"/>
            <a:ext cx="822532" cy="43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6012160" y="4797152"/>
            <a:ext cx="14985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4932040" y="5262945"/>
            <a:ext cx="445724" cy="69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 flipV="1">
            <a:off x="6117412" y="5411300"/>
            <a:ext cx="1393303" cy="169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5076056" y="6093296"/>
            <a:ext cx="10413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602444" y="1964030"/>
            <a:ext cx="202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13564" y="4211796"/>
            <a:ext cx="318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04792" y="3789040"/>
            <a:ext cx="202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862643" y="2333362"/>
            <a:ext cx="445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63905" y="526985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588115" y="508575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540713" y="399145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925477" y="2728562"/>
            <a:ext cx="222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703618" y="5949280"/>
            <a:ext cx="378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510715" y="4662428"/>
            <a:ext cx="589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893577" y="1742326"/>
            <a:ext cx="1587268" cy="48320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1 slinná žláza</a:t>
            </a:r>
          </a:p>
          <a:p>
            <a:r>
              <a:rPr lang="cs-CZ" sz="2200" dirty="0" smtClean="0"/>
              <a:t>2 žlučník</a:t>
            </a:r>
          </a:p>
          <a:p>
            <a:r>
              <a:rPr lang="cs-CZ" sz="2200" dirty="0" smtClean="0"/>
              <a:t>3 játra</a:t>
            </a:r>
          </a:p>
          <a:p>
            <a:r>
              <a:rPr lang="cs-CZ" sz="2200" dirty="0" smtClean="0"/>
              <a:t>4 hltan</a:t>
            </a:r>
          </a:p>
          <a:p>
            <a:r>
              <a:rPr lang="cs-CZ" sz="2200" dirty="0" smtClean="0"/>
              <a:t>5 tenké střevo</a:t>
            </a:r>
          </a:p>
          <a:p>
            <a:r>
              <a:rPr lang="cs-CZ" sz="2200" dirty="0" smtClean="0"/>
              <a:t>6 tlusté střevo</a:t>
            </a:r>
          </a:p>
          <a:p>
            <a:r>
              <a:rPr lang="cs-CZ" sz="2200" dirty="0" smtClean="0"/>
              <a:t>7 žaludek</a:t>
            </a:r>
          </a:p>
          <a:p>
            <a:r>
              <a:rPr lang="cs-CZ" sz="2200" dirty="0" smtClean="0"/>
              <a:t>8 jícen</a:t>
            </a:r>
          </a:p>
          <a:p>
            <a:r>
              <a:rPr lang="cs-CZ" sz="2200" dirty="0" smtClean="0"/>
              <a:t>9 konečník</a:t>
            </a:r>
          </a:p>
          <a:p>
            <a:r>
              <a:rPr lang="cs-CZ" sz="2200" dirty="0" smtClean="0"/>
              <a:t>10 slinivka břišní</a:t>
            </a:r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56076" y="6453336"/>
            <a:ext cx="23078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Kontrola - kliknutí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32800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Odpověz správně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Co se děje v tenkém střevě?</a:t>
            </a:r>
          </a:p>
          <a:p>
            <a:pPr marL="514350" indent="-514350">
              <a:buAutoNum type="arabicParenR"/>
            </a:pPr>
            <a:r>
              <a:rPr lang="cs-CZ" dirty="0" smtClean="0"/>
              <a:t>Co je to hltan?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Jaký význam mají játra?</a:t>
            </a:r>
          </a:p>
          <a:p>
            <a:pPr marL="514350" indent="-514350">
              <a:buAutoNum type="arabicParenR"/>
            </a:pPr>
            <a:r>
              <a:rPr lang="cs-CZ" dirty="0" smtClean="0"/>
              <a:t>Co patří mezi přídavné orgány trávicí soustavy?</a:t>
            </a:r>
          </a:p>
          <a:p>
            <a:pPr marL="514350" indent="-514350">
              <a:buAutoNum type="arabicParenR"/>
            </a:pPr>
            <a:r>
              <a:rPr lang="cs-CZ" dirty="0" smtClean="0"/>
              <a:t>Co je to bulimie?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9859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4000"/>
                            </p:stCondLst>
                            <p:childTnLst>
                              <p:par>
                                <p:cTn id="15" presetID="2" presetClass="entr" presetSubtype="6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6000"/>
                            </p:stCondLst>
                            <p:childTnLst>
                              <p:par>
                                <p:cTn id="20" presetID="2" presetClass="entr" presetSubtype="6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8000"/>
                            </p:stCondLst>
                            <p:childTnLst>
                              <p:par>
                                <p:cTn id="25" presetID="2" presetClass="entr" presetSubtype="6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9534622"/>
              </p:ext>
            </p:extLst>
          </p:nvPr>
        </p:nvGraphicFramePr>
        <p:xfrm>
          <a:off x="827584" y="332656"/>
          <a:ext cx="7358114" cy="6217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Prezentace slouží k tomu,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aby se žáci seznámili s trávicími orgány a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jejich funkcemi.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1365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9554403"/>
              </p:ext>
            </p:extLst>
          </p:nvPr>
        </p:nvGraphicFramePr>
        <p:xfrm>
          <a:off x="899592" y="836712"/>
          <a:ext cx="7358114" cy="18752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Obrázek z internetu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http://office.microsoft.com/cs-cz/images/results.aspx?ex=2&amp;qu=biologie#ai:MC900426142|mt:0|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5764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246</TotalTime>
  <Words>482</Words>
  <Application>Microsoft Office PowerPoint</Application>
  <PresentationFormat>Předvádění na obrazovce (4:3)</PresentationFormat>
  <Paragraphs>130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Trávicí soustava </vt:lpstr>
      <vt:lpstr>Prezentace aplikace PowerPoint</vt:lpstr>
      <vt:lpstr>Význam trávicí soustavy</vt:lpstr>
      <vt:lpstr>Části trávicí soustavy a jejich funkce</vt:lpstr>
      <vt:lpstr>Přídavné orgány a jejich funkce</vt:lpstr>
      <vt:lpstr>Trávicí soustava</vt:lpstr>
      <vt:lpstr>Poruchy příjmu potravy</vt:lpstr>
      <vt:lpstr>Části trávicí soustavy jsou:</vt:lpstr>
      <vt:lpstr>Odpověz správně na otázky: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Trávicí soustava </dc:title>
  <dc:creator>Simona</dc:creator>
  <cp:lastModifiedBy>Učitel</cp:lastModifiedBy>
  <cp:revision>63</cp:revision>
  <dcterms:created xsi:type="dcterms:W3CDTF">2012-01-20T16:51:29Z</dcterms:created>
  <dcterms:modified xsi:type="dcterms:W3CDTF">2012-03-02T12:03:57Z</dcterms:modified>
</cp:coreProperties>
</file>