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5" r:id="rId7"/>
    <p:sldId id="266" r:id="rId8"/>
    <p:sldId id="260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312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872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2346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548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3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805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537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842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160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870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678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4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A6E8C-EA98-4F6A-89E7-5480C02AF62C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30A2E-97B0-4D29-ACCE-880C526BF1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753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tbaljicineves.cz/images/zaci/svalovec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-kulturistika.cz/view.php?cisloclanku=20070900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636912"/>
            <a:ext cx="6584776" cy="1944216"/>
          </a:xfrm>
        </p:spPr>
        <p:txBody>
          <a:bodyPr>
            <a:normAutofit fontScale="250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Autor:  Mgr. </a:t>
            </a:r>
            <a:r>
              <a:rPr lang="cs-CZ" sz="7200" dirty="0" smtClean="0">
                <a:solidFill>
                  <a:schemeClr val="tx1"/>
                </a:solidFill>
              </a:rPr>
              <a:t>Simona Stránská</a:t>
            </a:r>
            <a:endParaRPr lang="cs-CZ" sz="7200" dirty="0">
              <a:solidFill>
                <a:schemeClr val="tx1"/>
              </a:solidFill>
            </a:endParaRP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Název:  </a:t>
            </a:r>
            <a:r>
              <a:rPr lang="cs-CZ" sz="7200" dirty="0" smtClean="0">
                <a:solidFill>
                  <a:schemeClr val="tx1"/>
                </a:solidFill>
              </a:rPr>
              <a:t>VY_32_INOVACE_09_B_6_Svalová soustava</a:t>
            </a:r>
            <a:endParaRPr lang="cs-CZ" sz="7200" dirty="0">
              <a:solidFill>
                <a:schemeClr val="tx1"/>
              </a:solidFill>
            </a:endParaRP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Téma:   </a:t>
            </a:r>
            <a:r>
              <a:rPr lang="cs-CZ" sz="7200" dirty="0" smtClean="0">
                <a:solidFill>
                  <a:schemeClr val="tx1"/>
                </a:solidFill>
              </a:rPr>
              <a:t>Přírodověda - Člověk</a:t>
            </a:r>
            <a:endParaRPr lang="cs-CZ" sz="7200" dirty="0">
              <a:solidFill>
                <a:schemeClr val="tx1"/>
              </a:solidFill>
            </a:endParaRP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Číslo projektu</a:t>
            </a:r>
            <a:r>
              <a:rPr lang="cs-CZ" sz="7200" dirty="0" smtClean="0">
                <a:solidFill>
                  <a:schemeClr val="tx1"/>
                </a:solidFill>
              </a:rPr>
              <a:t>: CZ.1.07/1.4.00/21.2131</a:t>
            </a:r>
            <a:endParaRPr lang="cs-CZ" sz="7200" dirty="0">
              <a:solidFill>
                <a:schemeClr val="tx1"/>
              </a:solidFill>
            </a:endParaRPr>
          </a:p>
          <a:p>
            <a:pPr algn="l"/>
            <a:r>
              <a:rPr lang="cs-CZ" sz="7200" dirty="0">
                <a:solidFill>
                  <a:schemeClr val="tx1"/>
                </a:solidFill>
              </a:rPr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4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941168"/>
            <a:ext cx="5760720" cy="1118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181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5288017"/>
              </p:ext>
            </p:extLst>
          </p:nvPr>
        </p:nvGraphicFramePr>
        <p:xfrm>
          <a:off x="1187624" y="191683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Svalová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soustava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svaly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74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Zajišťuje pohyb těla.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Pohyb, umožnují svaly, které jsou ústrojím pohybu.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Jsou připojeny šlachami ke kostem.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Každý pohyb těla je výsledek společné práce svalů, kostí a šlach.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Tyto činnosti řídí mozek.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211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548680"/>
            <a:ext cx="4485184" cy="5577483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</a:t>
            </a:r>
            <a:endParaRPr lang="cs-CZ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				natahují </a:t>
            </a:r>
            <a:r>
              <a:rPr lang="cs-CZ" dirty="0">
                <a:solidFill>
                  <a:prstClr val="black"/>
                </a:solidFill>
              </a:rPr>
              <a:t>se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		</a:t>
            </a:r>
            <a:r>
              <a:rPr lang="cs-CZ" dirty="0" smtClean="0">
                <a:solidFill>
                  <a:prstClr val="black"/>
                </a:solidFill>
              </a:rPr>
              <a:t>		stahují </a:t>
            </a:r>
            <a:r>
              <a:rPr lang="cs-CZ" dirty="0">
                <a:solidFill>
                  <a:prstClr val="black"/>
                </a:solidFill>
              </a:rPr>
              <a:t>se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					ohýbají </a:t>
            </a:r>
            <a:r>
              <a:rPr lang="cs-CZ" dirty="0">
                <a:solidFill>
                  <a:prstClr val="black"/>
                </a:solidFill>
              </a:rPr>
              <a:t>končetiny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		</a:t>
            </a:r>
            <a:r>
              <a:rPr lang="cs-CZ" dirty="0" smtClean="0">
                <a:solidFill>
                  <a:prstClr val="black"/>
                </a:solidFill>
              </a:rPr>
              <a:t>		ohýbají </a:t>
            </a:r>
            <a:r>
              <a:rPr lang="cs-CZ" dirty="0">
                <a:solidFill>
                  <a:prstClr val="black"/>
                </a:solidFill>
              </a:rPr>
              <a:t>páteř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		</a:t>
            </a:r>
            <a:r>
              <a:rPr lang="cs-CZ" dirty="0" smtClean="0">
                <a:solidFill>
                  <a:prstClr val="black"/>
                </a:solidFill>
              </a:rPr>
              <a:t>		rozšiřují </a:t>
            </a:r>
            <a:r>
              <a:rPr lang="cs-CZ" dirty="0">
                <a:solidFill>
                  <a:prstClr val="black"/>
                </a:solidFill>
              </a:rPr>
              <a:t>hrudník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			</a:t>
            </a:r>
            <a:r>
              <a:rPr lang="cs-CZ" dirty="0" smtClean="0">
                <a:solidFill>
                  <a:prstClr val="black"/>
                </a:solidFill>
              </a:rPr>
              <a:t>		otáčejí </a:t>
            </a:r>
            <a:r>
              <a:rPr lang="cs-CZ" dirty="0">
                <a:solidFill>
                  <a:prstClr val="black"/>
                </a:solidFill>
              </a:rPr>
              <a:t>hlavu, trup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9695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Práce svalů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50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00"/>
                            </p:stCondLst>
                            <p:childTnLst>
                              <p:par>
                                <p:cTn id="5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8000"/>
                            </p:stCondLst>
                            <p:childTnLst>
                              <p:par>
                                <p:cTn id="9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2000"/>
                            </p:stCondLst>
                            <p:childTnLst>
                              <p:par>
                                <p:cTn id="1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1331640" y="2708920"/>
            <a:ext cx="4118077" cy="2169532"/>
            <a:chOff x="1331640" y="2708920"/>
            <a:chExt cx="4118077" cy="2169532"/>
          </a:xfrm>
        </p:grpSpPr>
        <p:sp>
          <p:nvSpPr>
            <p:cNvPr id="2" name="Veselý obličej 1">
              <a:hlinkClick r:id="rId2"/>
            </p:cNvPr>
            <p:cNvSpPr/>
            <p:nvPr/>
          </p:nvSpPr>
          <p:spPr>
            <a:xfrm>
              <a:off x="3577509" y="2708920"/>
              <a:ext cx="1872208" cy="1800200"/>
            </a:xfrm>
            <a:prstGeom prst="smileyFac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331640" y="4509120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Klikni</a:t>
              </a:r>
              <a:endParaRPr lang="cs-CZ" dirty="0"/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V="1">
              <a:off x="2267744" y="4005064"/>
              <a:ext cx="1080120" cy="504056"/>
            </a:xfrm>
            <a:prstGeom prst="straightConnector1">
              <a:avLst/>
            </a:prstGeom>
            <a:ln w="127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41827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462" y="1031954"/>
            <a:ext cx="31146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obsah 7"/>
          <p:cNvSpPr txBox="1">
            <a:spLocks noGrp="1"/>
          </p:cNvSpPr>
          <p:nvPr>
            <p:ph idx="1"/>
          </p:nvPr>
        </p:nvSpPr>
        <p:spPr>
          <a:xfrm>
            <a:off x="179512" y="1261340"/>
            <a:ext cx="3384376" cy="40811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cs-CZ" sz="2400" dirty="0">
                <a:solidFill>
                  <a:prstClr val="black"/>
                </a:solidFill>
              </a:rPr>
              <a:t>zdvihač hlavy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/>
              <a:t>přední sval pilovitý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/>
              <a:t>šikmý sval břišní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>
                <a:solidFill>
                  <a:prstClr val="black"/>
                </a:solidFill>
              </a:rPr>
              <a:t>ohýbače prstů a ruky</a:t>
            </a:r>
            <a:endParaRPr lang="cs-CZ" sz="2400" dirty="0"/>
          </a:p>
          <a:p>
            <a:pPr marL="0" indent="0">
              <a:lnSpc>
                <a:spcPct val="200000"/>
              </a:lnSpc>
              <a:buNone/>
            </a:pPr>
            <a:r>
              <a:rPr lang="cs-CZ" sz="2400" dirty="0" smtClean="0"/>
              <a:t>dlouhý </a:t>
            </a:r>
            <a:r>
              <a:rPr lang="cs-CZ" sz="2400" dirty="0"/>
              <a:t>sval </a:t>
            </a:r>
            <a:r>
              <a:rPr lang="cs-CZ" sz="2400" dirty="0" smtClean="0"/>
              <a:t>stehenní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7" y="1132074"/>
            <a:ext cx="30963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>
                <a:solidFill>
                  <a:prstClr val="black"/>
                </a:solidFill>
              </a:rPr>
              <a:t>sval spánkový</a:t>
            </a:r>
          </a:p>
          <a:p>
            <a:pPr lvl="0">
              <a:lnSpc>
                <a:spcPct val="200000"/>
              </a:lnSpc>
            </a:pPr>
            <a:r>
              <a:rPr lang="cs-CZ" sz="2400" dirty="0" smtClean="0">
                <a:solidFill>
                  <a:prstClr val="black"/>
                </a:solidFill>
              </a:rPr>
              <a:t>velký sval prsní</a:t>
            </a:r>
          </a:p>
          <a:p>
            <a:pPr lvl="0">
              <a:lnSpc>
                <a:spcPct val="200000"/>
              </a:lnSpc>
            </a:pPr>
            <a:r>
              <a:rPr lang="cs-CZ" sz="2400" dirty="0">
                <a:solidFill>
                  <a:prstClr val="black"/>
                </a:solidFill>
              </a:rPr>
              <a:t>dvojhlavý sval pažní 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přímý </a:t>
            </a:r>
            <a:r>
              <a:rPr lang="cs-CZ" sz="2400" dirty="0"/>
              <a:t>sval břišní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čtyřhlavý </a:t>
            </a:r>
            <a:r>
              <a:rPr lang="cs-CZ" sz="2400" dirty="0"/>
              <a:t>sval stehenní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979712" y="1772816"/>
            <a:ext cx="22590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4572000" y="1412776"/>
            <a:ext cx="1224137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4572000" y="2348880"/>
            <a:ext cx="12241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5076056" y="2636912"/>
            <a:ext cx="72008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4355976" y="3068960"/>
            <a:ext cx="144016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4716016" y="4149080"/>
            <a:ext cx="108012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915816" y="4005064"/>
            <a:ext cx="1322983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915816" y="3140968"/>
            <a:ext cx="661491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339752" y="3140968"/>
            <a:ext cx="1656184" cy="160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681462" y="2636912"/>
            <a:ext cx="13144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" name="TextovéPole 1023"/>
          <p:cNvSpPr txBox="1"/>
          <p:nvPr/>
        </p:nvSpPr>
        <p:spPr>
          <a:xfrm>
            <a:off x="3735818" y="262513"/>
            <a:ext cx="13402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Svaly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61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Svaly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1598066"/>
            <a:ext cx="25215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548782"/>
            <a:ext cx="3312368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trojhlavý sval pažní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svaly hýžďové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trojhlavý </a:t>
            </a:r>
            <a:r>
              <a:rPr lang="cs-CZ" sz="2400" dirty="0"/>
              <a:t>sval lýtkový</a:t>
            </a:r>
          </a:p>
          <a:p>
            <a:pPr>
              <a:lnSpc>
                <a:spcPct val="200000"/>
              </a:lnSpc>
            </a:pPr>
            <a:r>
              <a:rPr lang="cs-CZ" sz="2400" dirty="0"/>
              <a:t>lýtkové svaly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746" y="1482650"/>
            <a:ext cx="32403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trapézový sval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deltový sval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široký </a:t>
            </a:r>
            <a:r>
              <a:rPr lang="cs-CZ" sz="2400" dirty="0"/>
              <a:t>sval </a:t>
            </a:r>
            <a:r>
              <a:rPr lang="cs-CZ" sz="2400" dirty="0" smtClean="0"/>
              <a:t>zádový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natahovače prstů </a:t>
            </a:r>
            <a:r>
              <a:rPr lang="cs-CZ" sz="2400" dirty="0"/>
              <a:t>a </a:t>
            </a:r>
            <a:r>
              <a:rPr lang="cs-CZ" sz="2400" dirty="0" smtClean="0"/>
              <a:t>ruky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dvojhlavý </a:t>
            </a:r>
            <a:r>
              <a:rPr lang="cs-CZ" sz="2400" dirty="0"/>
              <a:t>sval stehenní</a:t>
            </a:r>
          </a:p>
          <a:p>
            <a:pPr>
              <a:lnSpc>
                <a:spcPct val="200000"/>
              </a:lnSpc>
            </a:pPr>
            <a:endParaRPr lang="cs-CZ" sz="24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1764314" y="1986706"/>
            <a:ext cx="3888432" cy="3456384"/>
            <a:chOff x="1764314" y="1986706"/>
            <a:chExt cx="3888432" cy="3456384"/>
          </a:xfrm>
        </p:grpSpPr>
        <p:grpSp>
          <p:nvGrpSpPr>
            <p:cNvPr id="3" name="Skupina 2"/>
            <p:cNvGrpSpPr/>
            <p:nvPr/>
          </p:nvGrpSpPr>
          <p:grpSpPr>
            <a:xfrm>
              <a:off x="1764314" y="3066826"/>
              <a:ext cx="2304256" cy="2376264"/>
              <a:chOff x="1764314" y="3066826"/>
              <a:chExt cx="2304256" cy="2376264"/>
            </a:xfrm>
          </p:grpSpPr>
          <p:cxnSp>
            <p:nvCxnSpPr>
              <p:cNvPr id="9" name="Přímá spojnice 8"/>
              <p:cNvCxnSpPr/>
              <p:nvPr/>
            </p:nvCxnSpPr>
            <p:spPr>
              <a:xfrm>
                <a:off x="2556402" y="3066826"/>
                <a:ext cx="115212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980338" y="3744807"/>
                <a:ext cx="2088232" cy="11410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2772426" y="4506986"/>
                <a:ext cx="1080120" cy="43204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1764314" y="5299074"/>
                <a:ext cx="2088232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Skupina 3"/>
            <p:cNvGrpSpPr/>
            <p:nvPr/>
          </p:nvGrpSpPr>
          <p:grpSpPr>
            <a:xfrm>
              <a:off x="4572626" y="1986706"/>
              <a:ext cx="1080120" cy="2952328"/>
              <a:chOff x="4572626" y="1986706"/>
              <a:chExt cx="1080120" cy="2952328"/>
            </a:xfrm>
          </p:grpSpPr>
          <p:cxnSp>
            <p:nvCxnSpPr>
              <p:cNvPr id="17" name="Přímá spojnice 16"/>
              <p:cNvCxnSpPr/>
              <p:nvPr/>
            </p:nvCxnSpPr>
            <p:spPr>
              <a:xfrm flipH="1" flipV="1">
                <a:off x="4572626" y="4362970"/>
                <a:ext cx="1080120" cy="57606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 flipV="1">
                <a:off x="5112686" y="3354858"/>
                <a:ext cx="540060" cy="92303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H="1" flipV="1">
                <a:off x="4572626" y="3066826"/>
                <a:ext cx="1080120" cy="28803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H="1" flipV="1">
                <a:off x="4860658" y="2546648"/>
                <a:ext cx="792088" cy="16013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H="1">
                <a:off x="4572626" y="1986706"/>
                <a:ext cx="1080120" cy="3600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09509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1"/>
            <a:ext cx="8229600" cy="4536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Typy svalů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1) Svaly kosterní – připojeny ke kostem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- slouží k pohybu těla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- pracují na přání člověka</a:t>
            </a:r>
          </a:p>
          <a:p>
            <a:pPr marL="0" indent="0">
              <a:buNone/>
            </a:pPr>
            <a:r>
              <a:rPr lang="cs-CZ" dirty="0" smtClean="0"/>
              <a:t>2) Svaly útrobní – nejsou ovládané vůlí</a:t>
            </a:r>
          </a:p>
          <a:p>
            <a:pPr marL="0" indent="0">
              <a:buNone/>
            </a:pPr>
            <a:r>
              <a:rPr lang="cs-CZ" dirty="0" smtClean="0"/>
              <a:t>3) Sval srdeční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Správný vývoj svalů </a:t>
            </a:r>
            <a:r>
              <a:rPr lang="cs-CZ" dirty="0" smtClean="0"/>
              <a:t>– zdravá výživa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 - cvičení a pohyb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445224"/>
            <a:ext cx="7776864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lidském těle – 639 svalů.</a:t>
            </a:r>
          </a:p>
          <a:p>
            <a:r>
              <a:rPr lang="cs-CZ" sz="2400" dirty="0" smtClean="0"/>
              <a:t>Polovinu hmotnosti lidského těla tvoří svalová hmota.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005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Odpověz na otázky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Čím jsou svaly připojeny ke kostem?</a:t>
            </a:r>
          </a:p>
          <a:p>
            <a:pPr marL="514350" indent="-514350">
              <a:buAutoNum type="arabicParenR"/>
            </a:pPr>
            <a:r>
              <a:rPr lang="cs-CZ" dirty="0" smtClean="0"/>
              <a:t>Co je důležité pro správný vývoj svalů?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tři typy svalů znáte?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Jaký význam pro tělo člověka má svalová soustava?</a:t>
            </a:r>
          </a:p>
          <a:p>
            <a:pPr marL="514350" indent="-514350">
              <a:buAutoNum type="arabicParenR"/>
            </a:pPr>
            <a:r>
              <a:rPr lang="cs-CZ" dirty="0" smtClean="0"/>
              <a:t>Odkud svaly získávají energii?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13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9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510934"/>
              </p:ext>
            </p:extLst>
          </p:nvPr>
        </p:nvGraphicFramePr>
        <p:xfrm>
          <a:off x="827584" y="332656"/>
          <a:ext cx="7358114" cy="621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Prezentace slouží k tomu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aby se žáci seznámili s lidskými svaly a jejich funkcemi.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)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691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5112059"/>
              </p:ext>
            </p:extLst>
          </p:nvPr>
        </p:nvGraphicFramePr>
        <p:xfrm>
          <a:off x="827584" y="764704"/>
          <a:ext cx="7358114" cy="2972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pPr marL="0" indent="0">
                        <a:buNone/>
                      </a:pPr>
                      <a:endParaRPr lang="cs-CZ" sz="1800" u="none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>
                          <a:hlinkClick r:id="rId2"/>
                        </a:rPr>
                        <a:t>http://www.e-kulturistika.cz/view.php?cisloclanku=2007090003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Hypertextový</a:t>
                      </a:r>
                      <a:r>
                        <a:rPr lang="cs-CZ" sz="1800" baseline="0" dirty="0" smtClean="0"/>
                        <a:t> odkaz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baseline="0" dirty="0" smtClean="0"/>
                        <a:t>Prezentace </a:t>
                      </a:r>
                      <a:r>
                        <a:rPr lang="cs-CZ" sz="1800" baseline="0" smtClean="0"/>
                        <a:t>obsahuje animace.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418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332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Svalová soustava</vt:lpstr>
      <vt:lpstr>Prezentace aplikace PowerPoint</vt:lpstr>
      <vt:lpstr>Svalová soustava</vt:lpstr>
      <vt:lpstr>Prezentace aplikace PowerPoint</vt:lpstr>
      <vt:lpstr>Svaly</vt:lpstr>
      <vt:lpstr>Prezentace aplikace PowerPoint</vt:lpstr>
      <vt:lpstr>Svaly</vt:lpstr>
      <vt:lpstr>Prezentace aplikace PowerPoint</vt:lpstr>
      <vt:lpstr>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Svalová soustava</dc:title>
  <dc:creator>Simona</dc:creator>
  <cp:lastModifiedBy>Učitel</cp:lastModifiedBy>
  <cp:revision>79</cp:revision>
  <dcterms:created xsi:type="dcterms:W3CDTF">2012-01-15T09:29:19Z</dcterms:created>
  <dcterms:modified xsi:type="dcterms:W3CDTF">2012-03-02T12:12:08Z</dcterms:modified>
</cp:coreProperties>
</file>