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276872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Hydraulická zařízení – řešení úloh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27784" y="4797152"/>
            <a:ext cx="38277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VY_32_INOVACE_34_Hydraulika_</a:t>
            </a:r>
            <a:r>
              <a:rPr lang="cs-CZ" dirty="0" err="1" smtClean="0"/>
              <a:t>ulohy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Opakování: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04664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Převeď:</a:t>
            </a:r>
          </a:p>
          <a:p>
            <a:r>
              <a:rPr lang="cs-CZ" sz="2800" dirty="0" smtClean="0"/>
              <a:t>250 </a:t>
            </a:r>
            <a:r>
              <a:rPr lang="cs-CZ" sz="2800" dirty="0" err="1" smtClean="0"/>
              <a:t>Pa</a:t>
            </a:r>
            <a:r>
              <a:rPr lang="cs-CZ" sz="2800" dirty="0" smtClean="0"/>
              <a:t> (</a:t>
            </a:r>
            <a:r>
              <a:rPr lang="cs-CZ" sz="2800" dirty="0" err="1" smtClean="0"/>
              <a:t>kPa</a:t>
            </a:r>
            <a:r>
              <a:rPr lang="cs-CZ" sz="2800" dirty="0" smtClean="0"/>
              <a:t>) =</a:t>
            </a:r>
          </a:p>
          <a:p>
            <a:r>
              <a:rPr lang="cs-CZ" sz="2800" dirty="0" smtClean="0"/>
              <a:t>1 800 </a:t>
            </a:r>
            <a:r>
              <a:rPr lang="cs-CZ" sz="2800" dirty="0" err="1" smtClean="0"/>
              <a:t>GPa</a:t>
            </a:r>
            <a:r>
              <a:rPr lang="cs-CZ" sz="2800" dirty="0" smtClean="0"/>
              <a:t> (</a:t>
            </a:r>
            <a:r>
              <a:rPr lang="cs-CZ" sz="2800" dirty="0" err="1" smtClean="0"/>
              <a:t>MPa</a:t>
            </a:r>
            <a:r>
              <a:rPr lang="cs-CZ" sz="2800" dirty="0" smtClean="0"/>
              <a:t>) =</a:t>
            </a:r>
          </a:p>
          <a:p>
            <a:r>
              <a:rPr lang="cs-CZ" sz="2800" dirty="0" smtClean="0"/>
              <a:t>0,64 </a:t>
            </a:r>
            <a:r>
              <a:rPr lang="cs-CZ" sz="2800" dirty="0" err="1" smtClean="0"/>
              <a:t>MPa</a:t>
            </a:r>
            <a:r>
              <a:rPr lang="cs-CZ" sz="2800" dirty="0" smtClean="0"/>
              <a:t> (</a:t>
            </a:r>
            <a:r>
              <a:rPr lang="cs-CZ" sz="2800" dirty="0" err="1" smtClean="0"/>
              <a:t>Pa</a:t>
            </a:r>
            <a:r>
              <a:rPr lang="cs-CZ" sz="2800" dirty="0" smtClean="0"/>
              <a:t>) =</a:t>
            </a:r>
          </a:p>
          <a:p>
            <a:r>
              <a:rPr lang="cs-CZ" sz="2800" dirty="0" smtClean="0"/>
              <a:t>200 </a:t>
            </a:r>
            <a:r>
              <a:rPr lang="cs-CZ" sz="2800" dirty="0" err="1" smtClean="0"/>
              <a:t>hPa</a:t>
            </a:r>
            <a:r>
              <a:rPr lang="cs-CZ" sz="2800" dirty="0" smtClean="0"/>
              <a:t> (</a:t>
            </a:r>
            <a:r>
              <a:rPr lang="cs-CZ" sz="2800" dirty="0" err="1" smtClean="0"/>
              <a:t>kPa</a:t>
            </a:r>
            <a:r>
              <a:rPr lang="cs-CZ" sz="2800" dirty="0" smtClean="0"/>
              <a:t>) =</a:t>
            </a:r>
          </a:p>
          <a:p>
            <a:r>
              <a:rPr lang="cs-CZ" sz="2800" dirty="0" smtClean="0"/>
              <a:t>4 300 </a:t>
            </a:r>
            <a:r>
              <a:rPr lang="cs-CZ" sz="2800" dirty="0" err="1" smtClean="0"/>
              <a:t>Pa</a:t>
            </a:r>
            <a:r>
              <a:rPr lang="cs-CZ" sz="2800" dirty="0" smtClean="0"/>
              <a:t> (</a:t>
            </a:r>
            <a:r>
              <a:rPr lang="cs-CZ" sz="2800" dirty="0" err="1" smtClean="0"/>
              <a:t>hPa</a:t>
            </a:r>
            <a:r>
              <a:rPr lang="cs-CZ" sz="2800" dirty="0" smtClean="0"/>
              <a:t>)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70989" y="85047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0,25 </a:t>
            </a:r>
            <a:r>
              <a:rPr lang="cs-CZ" sz="2400" b="1" dirty="0" err="1" smtClean="0">
                <a:solidFill>
                  <a:srgbClr val="FF0000"/>
                </a:solidFill>
              </a:rPr>
              <a:t>kPa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5816" y="1304968"/>
            <a:ext cx="2946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1 800 000 </a:t>
            </a:r>
            <a:r>
              <a:rPr lang="cs-CZ" sz="2400" b="1" dirty="0" err="1" smtClean="0">
                <a:solidFill>
                  <a:srgbClr val="FF0000"/>
                </a:solidFill>
              </a:rPr>
              <a:t>MPa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47764" y="174349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640 000 </a:t>
            </a:r>
            <a:r>
              <a:rPr lang="cs-CZ" sz="2400" b="1" dirty="0" err="1" smtClean="0">
                <a:solidFill>
                  <a:srgbClr val="FF0000"/>
                </a:solidFill>
              </a:rPr>
              <a:t>Pa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34078" y="2158989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20 </a:t>
            </a:r>
            <a:r>
              <a:rPr lang="cs-CZ" sz="2400" b="1" dirty="0" err="1" smtClean="0">
                <a:solidFill>
                  <a:srgbClr val="FF0000"/>
                </a:solidFill>
              </a:rPr>
              <a:t>kPa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47764" y="262065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43 </a:t>
            </a:r>
            <a:r>
              <a:rPr lang="cs-CZ" sz="2400" b="1" dirty="0" err="1" smtClean="0">
                <a:solidFill>
                  <a:srgbClr val="FF0000"/>
                </a:solidFill>
              </a:rPr>
              <a:t>hPa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331315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 využitím vzorců z Pascalova zákona doplň tabulku:</a:t>
            </a:r>
            <a:endParaRPr lang="cs-CZ" sz="28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064792"/>
              </p:ext>
            </p:extLst>
          </p:nvPr>
        </p:nvGraphicFramePr>
        <p:xfrm>
          <a:off x="114171" y="4322713"/>
          <a:ext cx="6096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1255688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200 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</a:rPr>
                        <a:t>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1,5 </a:t>
                      </a:r>
                      <a:r>
                        <a:rPr lang="cs-CZ" sz="2400" dirty="0" err="1" smtClean="0">
                          <a:solidFill>
                            <a:schemeClr val="tx1"/>
                          </a:solidFill>
                        </a:rPr>
                        <a:t>hPa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450 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 </a:t>
                      </a:r>
                      <a:r>
                        <a:rPr lang="cs-CZ" sz="2400" dirty="0" err="1" smtClean="0">
                          <a:solidFill>
                            <a:schemeClr val="tx1"/>
                          </a:solidFill>
                        </a:rPr>
                        <a:t>kPa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15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2" name="Skupina 11"/>
          <p:cNvGrpSpPr/>
          <p:nvPr/>
        </p:nvGrpSpPr>
        <p:grpSpPr>
          <a:xfrm>
            <a:off x="6660232" y="3933056"/>
            <a:ext cx="2304256" cy="1872208"/>
            <a:chOff x="755576" y="1988840"/>
            <a:chExt cx="2304256" cy="1872208"/>
          </a:xfrm>
        </p:grpSpPr>
        <p:sp>
          <p:nvSpPr>
            <p:cNvPr id="13" name="Rovnoramenný trojúhelník 12"/>
            <p:cNvSpPr/>
            <p:nvPr/>
          </p:nvSpPr>
          <p:spPr>
            <a:xfrm>
              <a:off x="755576" y="1988840"/>
              <a:ext cx="2304256" cy="1872208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>
              <a:off x="1259632" y="3068960"/>
              <a:ext cx="129614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ovéPole 14"/>
            <p:cNvSpPr txBox="1"/>
            <p:nvPr/>
          </p:nvSpPr>
          <p:spPr>
            <a:xfrm>
              <a:off x="1691680" y="249289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F</a:t>
              </a:r>
              <a:endParaRPr lang="cs-CZ" sz="2800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475656" y="321297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p . S</a:t>
              </a:r>
              <a:endParaRPr lang="cs-CZ" sz="2800" dirty="0"/>
            </a:p>
          </p:txBody>
        </p:sp>
      </p:grpSp>
      <p:sp>
        <p:nvSpPr>
          <p:cNvPr id="17" name="Obdélník 16"/>
          <p:cNvSpPr/>
          <p:nvPr/>
        </p:nvSpPr>
        <p:spPr>
          <a:xfrm>
            <a:off x="220280" y="4782343"/>
            <a:ext cx="25386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50 000 </a:t>
            </a:r>
            <a:r>
              <a:rPr lang="cs-CZ" sz="2400" b="1" dirty="0" err="1" smtClean="0">
                <a:solidFill>
                  <a:srgbClr val="FF0000"/>
                </a:solidFill>
              </a:rPr>
              <a:t>Pa</a:t>
            </a:r>
            <a:r>
              <a:rPr lang="cs-CZ" sz="2400" b="1" dirty="0" smtClean="0">
                <a:solidFill>
                  <a:srgbClr val="FF0000"/>
                </a:solidFill>
              </a:rPr>
              <a:t> = 50 </a:t>
            </a:r>
            <a:r>
              <a:rPr lang="cs-CZ" sz="2400" b="1" dirty="0" err="1" smtClean="0">
                <a:solidFill>
                  <a:srgbClr val="FF0000"/>
                </a:solidFill>
              </a:rPr>
              <a:t>kPa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88024" y="5219669"/>
            <a:ext cx="7633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3 m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162170" y="5680412"/>
            <a:ext cx="8467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7,5 N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Uveď příklad hydraulického zařízení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2028" y="460724"/>
            <a:ext cx="889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Hydraulické kleště, lis, zvedák, při zvedání lopaty bagru, ...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90872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 jakém principu fungují hydraulická zařízení?</a:t>
            </a: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32856"/>
            <a:ext cx="30194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šipka 6"/>
          <p:cNvCxnSpPr/>
          <p:nvPr/>
        </p:nvCxnSpPr>
        <p:spPr>
          <a:xfrm rot="5400000">
            <a:off x="539552" y="2132856"/>
            <a:ext cx="57606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5400000" flipH="1" flipV="1">
            <a:off x="2339752" y="1844824"/>
            <a:ext cx="11521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0" y="220486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1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227687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2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5536" y="162880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r>
              <a:rPr lang="cs-CZ" sz="2400" baseline="-25000" dirty="0" smtClean="0"/>
              <a:t>1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148478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99992" y="1484784"/>
            <a:ext cx="4644008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Na malý píst o obsahu S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působí malá síla F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499992" y="2564904"/>
            <a:ext cx="4644008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Uvnitř kapaliny vzniká ve všech místech stejný tlak p.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249289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9552" y="263691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91680" y="34290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27784" y="321297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86969" y="3645024"/>
            <a:ext cx="5657031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Tlak se kapalinou přenáší a je stejný i u velkého pístu o obsahu S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.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0" y="4653136"/>
            <a:ext cx="91440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Neboť je tlak stejný, musí být síla F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větší než síla F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.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0" y="5295120"/>
            <a:ext cx="1331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Důkaz: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331640" y="5301208"/>
            <a:ext cx="165618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p . S</a:t>
            </a:r>
            <a:r>
              <a:rPr lang="cs-CZ" sz="2800" baseline="-25000" dirty="0" smtClean="0"/>
              <a:t>1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29862" y="5301208"/>
            <a:ext cx="1602178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= p . S</a:t>
            </a:r>
            <a:r>
              <a:rPr lang="cs-CZ" sz="2800" baseline="-25000" dirty="0" smtClean="0"/>
              <a:t>2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619672" y="5898467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&lt; S</a:t>
            </a:r>
            <a:r>
              <a:rPr lang="cs-CZ" sz="2400" b="1" baseline="-25000" dirty="0" smtClean="0"/>
              <a:t>2</a:t>
            </a:r>
            <a:endParaRPr lang="cs-CZ" sz="2400" b="1" dirty="0"/>
          </a:p>
        </p:txBody>
      </p:sp>
      <p:sp>
        <p:nvSpPr>
          <p:cNvPr id="26" name="Šipka doprava 25"/>
          <p:cNvSpPr/>
          <p:nvPr/>
        </p:nvSpPr>
        <p:spPr>
          <a:xfrm>
            <a:off x="3162933" y="6021288"/>
            <a:ext cx="648072" cy="216024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4355976" y="587727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F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&lt; F</a:t>
            </a:r>
            <a:r>
              <a:rPr lang="cs-CZ" sz="2400" b="1" baseline="-25000" dirty="0" smtClean="0"/>
              <a:t>2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Kolikrát větší je obsah velkého pístu, tolikrát větší je síla 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než síla 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  <p:bldP spid="18" grpId="0"/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/>
      <p:bldP spid="26" grpId="0" animBg="1"/>
      <p:bldP spid="27" grpId="0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Kolmo na volnou hladinu kapaliny v nádobě působí píst o obsahu 0,10 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tlakovou silou 2 560 N. Jak velký tlak v kapalině vznikne?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052736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0,10 m</a:t>
            </a:r>
            <a:r>
              <a:rPr lang="cs-CZ" sz="2400" baseline="30000" dirty="0" smtClean="0"/>
              <a:t>2</a:t>
            </a:r>
          </a:p>
          <a:p>
            <a:r>
              <a:rPr lang="cs-CZ" sz="2400" u="sng" dirty="0" smtClean="0"/>
              <a:t>F = 2 560 N</a:t>
            </a:r>
          </a:p>
          <a:p>
            <a:r>
              <a:rPr lang="cs-CZ" sz="2400" dirty="0" smtClean="0"/>
              <a:t>p = ?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/>
              <a:t>p = F : S</a:t>
            </a:r>
          </a:p>
          <a:p>
            <a:r>
              <a:rPr lang="cs-CZ" sz="2400" dirty="0" smtClean="0"/>
              <a:t>p = 2 560 : </a:t>
            </a:r>
            <a:r>
              <a:rPr lang="cs-CZ" sz="2400" dirty="0" smtClean="0"/>
              <a:t>0,10 Pa</a:t>
            </a:r>
            <a:endParaRPr lang="cs-CZ" sz="2400" dirty="0" smtClean="0"/>
          </a:p>
          <a:p>
            <a:r>
              <a:rPr lang="cs-CZ" sz="2400" dirty="0" smtClean="0"/>
              <a:t>p = 25 600 </a:t>
            </a:r>
            <a:r>
              <a:rPr lang="cs-CZ" sz="2400" dirty="0" err="1" smtClean="0"/>
              <a:t>Pa</a:t>
            </a:r>
            <a:r>
              <a:rPr lang="cs-CZ" sz="2400" dirty="0" smtClean="0"/>
              <a:t> = 25,6 </a:t>
            </a:r>
            <a:r>
              <a:rPr lang="cs-CZ" sz="2400" dirty="0" err="1" smtClean="0"/>
              <a:t>kPa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2636912"/>
            <a:ext cx="43204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 kapalině vznikne tlak 25,6 </a:t>
            </a:r>
            <a:r>
              <a:rPr lang="cs-CZ" sz="2400" dirty="0" err="1" smtClean="0"/>
              <a:t>kPa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501008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Síla působila na píst o obsahu 0,040 m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 a v kapalině vznikl tlak 1,2 </a:t>
            </a:r>
            <a:r>
              <a:rPr lang="cs-CZ" sz="2400" dirty="0" err="1" smtClean="0"/>
              <a:t>kPa</a:t>
            </a:r>
            <a:r>
              <a:rPr lang="cs-CZ" sz="2400" dirty="0" smtClean="0"/>
              <a:t>. Vypočítej velikost síly.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4549676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0,040 m</a:t>
            </a:r>
            <a:r>
              <a:rPr lang="cs-CZ" sz="2400" baseline="30000" dirty="0" smtClean="0"/>
              <a:t>2</a:t>
            </a:r>
          </a:p>
          <a:p>
            <a:r>
              <a:rPr lang="cs-CZ" sz="2400" u="sng" dirty="0" smtClean="0"/>
              <a:t>p = 1,2 </a:t>
            </a:r>
            <a:r>
              <a:rPr lang="cs-CZ" sz="2400" u="sng" dirty="0" err="1" smtClean="0"/>
              <a:t>kPa</a:t>
            </a:r>
            <a:r>
              <a:rPr lang="cs-CZ" sz="2400" u="sng" dirty="0" smtClean="0"/>
              <a:t> = 1 200 </a:t>
            </a:r>
            <a:r>
              <a:rPr lang="cs-CZ" sz="2400" u="sng" dirty="0" err="1" smtClean="0"/>
              <a:t>Pa</a:t>
            </a:r>
            <a:endParaRPr lang="cs-CZ" sz="2400" u="sng" dirty="0" smtClean="0"/>
          </a:p>
          <a:p>
            <a:r>
              <a:rPr lang="cs-CZ" sz="2400" dirty="0" smtClean="0"/>
              <a:t>F = ? N</a:t>
            </a:r>
          </a:p>
          <a:p>
            <a:r>
              <a:rPr lang="cs-CZ" sz="2400" dirty="0" smtClean="0"/>
              <a:t>F = p . S</a:t>
            </a:r>
          </a:p>
          <a:p>
            <a:r>
              <a:rPr lang="cs-CZ" sz="2400" dirty="0" smtClean="0"/>
              <a:t>F = 1 200 . </a:t>
            </a:r>
            <a:r>
              <a:rPr lang="cs-CZ" sz="2400" dirty="0" smtClean="0"/>
              <a:t>0,040 N</a:t>
            </a:r>
            <a:endParaRPr lang="cs-CZ" sz="2400" dirty="0" smtClean="0"/>
          </a:p>
          <a:p>
            <a:r>
              <a:rPr lang="cs-CZ" sz="2400" dirty="0" smtClean="0"/>
              <a:t>F = 48 N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6165304"/>
            <a:ext cx="47525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Na píst působila síla o velikosti 48 N.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Plocha malého pístu hydraulického lisu má obsah 12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. Jak velký tlak vznikne v kapalině, působíme-li na tento píst vnější silou 28 N?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12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 0,0012 m</a:t>
            </a:r>
            <a:r>
              <a:rPr lang="cs-CZ" sz="2400" baseline="30000" dirty="0" smtClean="0"/>
              <a:t>2</a:t>
            </a:r>
          </a:p>
          <a:p>
            <a:r>
              <a:rPr lang="cs-CZ" sz="2400" u="sng" dirty="0" smtClean="0"/>
              <a:t>F</a:t>
            </a:r>
            <a:r>
              <a:rPr lang="cs-CZ" sz="2400" u="sng" baseline="-25000" dirty="0" smtClean="0"/>
              <a:t>1</a:t>
            </a:r>
            <a:r>
              <a:rPr lang="cs-CZ" sz="2400" u="sng" dirty="0" smtClean="0"/>
              <a:t> = 28 N</a:t>
            </a:r>
          </a:p>
          <a:p>
            <a:r>
              <a:rPr lang="cs-CZ" sz="2400" dirty="0" smtClean="0"/>
              <a:t>p = ?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/>
              <a:t>p = 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1</a:t>
            </a:r>
            <a:endParaRPr lang="cs-CZ" sz="2400" dirty="0" smtClean="0"/>
          </a:p>
          <a:p>
            <a:r>
              <a:rPr lang="cs-CZ" sz="2400" dirty="0" smtClean="0"/>
              <a:t>p = 28 : </a:t>
            </a:r>
            <a:r>
              <a:rPr lang="cs-CZ" sz="2400" dirty="0" smtClean="0"/>
              <a:t>0,0012 Pa</a:t>
            </a:r>
            <a:endParaRPr lang="cs-CZ" sz="2400" dirty="0" smtClean="0"/>
          </a:p>
          <a:p>
            <a:r>
              <a:rPr lang="cs-CZ" sz="2400" dirty="0" smtClean="0"/>
              <a:t>p = 23 333 </a:t>
            </a:r>
            <a:r>
              <a:rPr lang="cs-CZ" sz="2400" dirty="0" err="1" smtClean="0"/>
              <a:t>Pa</a:t>
            </a:r>
            <a:r>
              <a:rPr lang="cs-CZ" sz="2400" dirty="0" smtClean="0"/>
              <a:t> = 23,3 </a:t>
            </a:r>
            <a:r>
              <a:rPr lang="cs-CZ" sz="2400" dirty="0" err="1" smtClean="0"/>
              <a:t>kPa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2636912"/>
            <a:ext cx="43204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 kapalině vznikne tlak 23,3 </a:t>
            </a:r>
            <a:r>
              <a:rPr lang="cs-CZ" sz="2400" dirty="0" err="1" smtClean="0"/>
              <a:t>kPa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501008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Velký píst hydraulického zařízení má obsah 0,25 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 Jak velkou tlakovou silou působí kapalina na tento píst, je-li v kapalině tlak 8 </a:t>
            </a:r>
            <a:r>
              <a:rPr lang="cs-CZ" sz="2400" dirty="0" err="1" smtClean="0"/>
              <a:t>kPa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4549676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0,25 m</a:t>
            </a:r>
            <a:r>
              <a:rPr lang="cs-CZ" sz="2400" baseline="30000" dirty="0" smtClean="0"/>
              <a:t>2</a:t>
            </a:r>
          </a:p>
          <a:p>
            <a:r>
              <a:rPr lang="cs-CZ" sz="2400" u="sng" dirty="0" smtClean="0"/>
              <a:t>p = 8 </a:t>
            </a:r>
            <a:r>
              <a:rPr lang="cs-CZ" sz="2400" u="sng" dirty="0" err="1" smtClean="0"/>
              <a:t>kPa</a:t>
            </a:r>
            <a:r>
              <a:rPr lang="cs-CZ" sz="2400" u="sng" dirty="0" smtClean="0"/>
              <a:t> = 8 000 </a:t>
            </a:r>
            <a:r>
              <a:rPr lang="cs-CZ" sz="2400" u="sng" dirty="0" err="1" smtClean="0"/>
              <a:t>Pa</a:t>
            </a:r>
            <a:endParaRPr lang="cs-CZ" sz="2400" u="sng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? N</a:t>
            </a:r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p . S</a:t>
            </a:r>
            <a:r>
              <a:rPr lang="cs-CZ" sz="2400" baseline="-25000" dirty="0" smtClean="0"/>
              <a:t>2</a:t>
            </a:r>
            <a:endParaRPr lang="cs-CZ" sz="2400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8 000 . </a:t>
            </a:r>
            <a:r>
              <a:rPr lang="cs-CZ" sz="2400" dirty="0" smtClean="0"/>
              <a:t>0,25 N</a:t>
            </a:r>
            <a:endParaRPr lang="cs-CZ" sz="2400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2 000 N = 2 </a:t>
            </a:r>
            <a:r>
              <a:rPr lang="cs-CZ" sz="2400" dirty="0" err="1" smtClean="0"/>
              <a:t>kN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6165304"/>
            <a:ext cx="47525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Píst je zvedán silou 2 </a:t>
            </a:r>
            <a:r>
              <a:rPr lang="cs-CZ" sz="2400" dirty="0" err="1" smtClean="0"/>
              <a:t>kN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Vodní lis má písty o obsahu 4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a 8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 Jak velkou silou působí voda na velký píst, působí-li na malý píst tlaková síla 350 N?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908720"/>
            <a:ext cx="680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1. Vypočítáme tlak, který ve vodě vzniknul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340768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4 cm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= 0,0004 m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u="sng" dirty="0" smtClean="0"/>
              <a:t>F</a:t>
            </a:r>
            <a:r>
              <a:rPr lang="cs-CZ" sz="2400" u="sng" baseline="-25000" dirty="0" smtClean="0"/>
              <a:t>1</a:t>
            </a:r>
            <a:r>
              <a:rPr lang="cs-CZ" sz="2400" u="sng" dirty="0" smtClean="0"/>
              <a:t> = 350 N</a:t>
            </a:r>
          </a:p>
          <a:p>
            <a:r>
              <a:rPr lang="cs-CZ" sz="2400" dirty="0" smtClean="0"/>
              <a:t>p = ?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/>
              <a:t>p = 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1</a:t>
            </a:r>
            <a:endParaRPr lang="cs-CZ" sz="2400" dirty="0" smtClean="0"/>
          </a:p>
          <a:p>
            <a:r>
              <a:rPr lang="cs-CZ" sz="2400" dirty="0" smtClean="0"/>
              <a:t>p = 350 : </a:t>
            </a:r>
            <a:r>
              <a:rPr lang="cs-CZ" sz="2400" dirty="0" smtClean="0"/>
              <a:t>0,0004 Pa</a:t>
            </a:r>
            <a:endParaRPr lang="cs-CZ" sz="2400" dirty="0" smtClean="0"/>
          </a:p>
          <a:p>
            <a:r>
              <a:rPr lang="cs-CZ" sz="2400" dirty="0" smtClean="0"/>
              <a:t>p = 875 000 </a:t>
            </a:r>
            <a:r>
              <a:rPr lang="cs-CZ" sz="2400" dirty="0" err="1" smtClean="0"/>
              <a:t>Pa</a:t>
            </a:r>
            <a:r>
              <a:rPr lang="cs-CZ" sz="2400" dirty="0" smtClean="0"/>
              <a:t> = 875 </a:t>
            </a:r>
            <a:r>
              <a:rPr lang="cs-CZ" sz="2400" dirty="0" err="1" smtClean="0"/>
              <a:t>kPa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3068960"/>
            <a:ext cx="43204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 kapalině vznikne tlak 875 </a:t>
            </a:r>
            <a:r>
              <a:rPr lang="cs-CZ" sz="2400" dirty="0" err="1" smtClean="0"/>
              <a:t>kPa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717032"/>
            <a:ext cx="680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2. Vypočítáme, jakou silou je zvedán velký píst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4221088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8 cm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= 0,0008 m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u="sng" dirty="0" smtClean="0"/>
              <a:t>p = 875 000 </a:t>
            </a:r>
            <a:r>
              <a:rPr lang="cs-CZ" sz="2400" u="sng" dirty="0" err="1" smtClean="0"/>
              <a:t>Pa</a:t>
            </a:r>
            <a:endParaRPr lang="cs-CZ" sz="2400" u="sng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? N</a:t>
            </a:r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p . S</a:t>
            </a:r>
            <a:r>
              <a:rPr lang="cs-CZ" sz="2400" baseline="-25000" dirty="0" smtClean="0"/>
              <a:t>2</a:t>
            </a:r>
            <a:endParaRPr lang="cs-CZ" sz="2400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875 000 . </a:t>
            </a:r>
            <a:r>
              <a:rPr lang="cs-CZ" sz="2400" dirty="0" smtClean="0"/>
              <a:t>0,0008 N</a:t>
            </a:r>
            <a:endParaRPr lang="cs-CZ" sz="2400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700 N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1920" y="4869160"/>
            <a:ext cx="43204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Na velký píst působí síla 700 N.</a:t>
            </a:r>
            <a:endParaRPr lang="cs-CZ" sz="2400" dirty="0"/>
          </a:p>
        </p:txBody>
      </p:sp>
      <p:sp>
        <p:nvSpPr>
          <p:cNvPr id="9" name="Šipka doprava 8"/>
          <p:cNvSpPr/>
          <p:nvPr/>
        </p:nvSpPr>
        <p:spPr>
          <a:xfrm>
            <a:off x="2699792" y="6165304"/>
            <a:ext cx="1008112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5565139"/>
            <a:ext cx="4320480" cy="12003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Kolikrát větší je obsah velkého pístu, tolikrát větší síla na velký píst působí.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 animBg="1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Obsah malého pístu hydraulického lisu je 20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 Působí na něj vnější tlaková síla 100 N. Obsah velkého pístu je 600 cm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 Urči tlakovou sílu, kterou působí kapalina na velký píst.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196752"/>
            <a:ext cx="680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1. Vypočítáme tlak, který ve vodě vzniknul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484784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20 cm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= 0,0020 m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u="sng" dirty="0" smtClean="0"/>
              <a:t>F</a:t>
            </a:r>
            <a:r>
              <a:rPr lang="cs-CZ" sz="2400" u="sng" baseline="-25000" dirty="0" smtClean="0"/>
              <a:t>1</a:t>
            </a:r>
            <a:r>
              <a:rPr lang="cs-CZ" sz="2400" u="sng" dirty="0" smtClean="0"/>
              <a:t> = 100 N</a:t>
            </a:r>
          </a:p>
          <a:p>
            <a:r>
              <a:rPr lang="cs-CZ" sz="2400" dirty="0" smtClean="0"/>
              <a:t>p = ?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/>
              <a:t>p = 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1</a:t>
            </a:r>
            <a:endParaRPr lang="cs-CZ" sz="2400" dirty="0" smtClean="0"/>
          </a:p>
          <a:p>
            <a:r>
              <a:rPr lang="cs-CZ" sz="2400" dirty="0" smtClean="0"/>
              <a:t>p = 100 : </a:t>
            </a:r>
            <a:r>
              <a:rPr lang="cs-CZ" sz="2400" dirty="0" smtClean="0"/>
              <a:t>0,0020 Pa</a:t>
            </a:r>
            <a:endParaRPr lang="cs-CZ" sz="2400" dirty="0" smtClean="0"/>
          </a:p>
          <a:p>
            <a:r>
              <a:rPr lang="cs-CZ" sz="2400" dirty="0" smtClean="0"/>
              <a:t>p = 50 000 </a:t>
            </a:r>
            <a:r>
              <a:rPr lang="cs-CZ" sz="2400" dirty="0" err="1" smtClean="0"/>
              <a:t>Pa</a:t>
            </a:r>
            <a:r>
              <a:rPr lang="cs-CZ" sz="2400" dirty="0" smtClean="0"/>
              <a:t> = 50 </a:t>
            </a:r>
            <a:r>
              <a:rPr lang="cs-CZ" sz="2400" dirty="0" err="1" smtClean="0"/>
              <a:t>kPa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3068960"/>
            <a:ext cx="43204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 kapalině vznikne tlak 50 </a:t>
            </a:r>
            <a:r>
              <a:rPr lang="cs-CZ" sz="2400" dirty="0" err="1" smtClean="0"/>
              <a:t>kPa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717032"/>
            <a:ext cx="680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2. Vypočítáme, jakou silou je zvedán velký píst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4221088"/>
            <a:ext cx="3563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600 cm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= 0,06 m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u="sng" dirty="0" smtClean="0"/>
              <a:t>p = 50 000 </a:t>
            </a:r>
            <a:r>
              <a:rPr lang="cs-CZ" sz="2400" u="sng" dirty="0" err="1" smtClean="0"/>
              <a:t>Pa</a:t>
            </a:r>
            <a:endParaRPr lang="cs-CZ" sz="2400" u="sng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? N</a:t>
            </a:r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p . S</a:t>
            </a:r>
            <a:r>
              <a:rPr lang="cs-CZ" sz="2400" baseline="-25000" dirty="0" smtClean="0"/>
              <a:t>2</a:t>
            </a:r>
            <a:endParaRPr lang="cs-CZ" sz="2400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50 000 . </a:t>
            </a:r>
            <a:r>
              <a:rPr lang="cs-CZ" sz="2400" dirty="0" smtClean="0"/>
              <a:t>0,06 N</a:t>
            </a:r>
            <a:endParaRPr lang="cs-CZ" sz="2400" dirty="0" smtClean="0"/>
          </a:p>
          <a:p>
            <a:r>
              <a:rPr lang="cs-CZ" sz="2400" dirty="0" smtClean="0"/>
              <a:t>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3 000 N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1920" y="5877272"/>
            <a:ext cx="43204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Na velký píst působí síla 3 000 N.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Dopočítej do tabulky chybějící údaje:</a:t>
            </a:r>
            <a:endParaRPr lang="cs-CZ" sz="24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47664" y="692696"/>
          <a:ext cx="60960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cs-CZ" sz="2400" baseline="-250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cs-CZ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cs-CZ" sz="2400" baseline="-250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r>
                        <a:rPr lang="cs-CZ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10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1 000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10 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300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50 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750 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1,5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0,30 dm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 MN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2,5 cm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200 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600 </a:t>
                      </a:r>
                      <a:r>
                        <a:rPr lang="cs-CZ" sz="2400" dirty="0" err="1" smtClean="0">
                          <a:solidFill>
                            <a:schemeClr val="tx1"/>
                          </a:solidFill>
                        </a:rPr>
                        <a:t>kN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043608" y="119675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3140968"/>
            <a:ext cx="91440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1. </a:t>
            </a:r>
            <a:r>
              <a:rPr lang="cs-CZ" sz="2400" dirty="0" smtClean="0"/>
              <a:t>p = 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10 : 0,001 = 10 000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F</a:t>
            </a:r>
            <a:r>
              <a:rPr lang="cs-CZ" sz="2400" baseline="-25000" dirty="0" smtClean="0"/>
              <a:t>2 </a:t>
            </a:r>
            <a:r>
              <a:rPr lang="cs-CZ" sz="2400" dirty="0" smtClean="0"/>
              <a:t>= p . S</a:t>
            </a:r>
            <a:r>
              <a:rPr lang="cs-CZ" sz="2400" baseline="-25000" dirty="0" smtClean="0"/>
              <a:t>2 </a:t>
            </a:r>
            <a:r>
              <a:rPr lang="cs-CZ" sz="2400" dirty="0" smtClean="0"/>
              <a:t>= 10 000 . 0,1 = </a:t>
            </a:r>
            <a:r>
              <a:rPr lang="cs-CZ" sz="2400" dirty="0" err="1" smtClean="0"/>
              <a:t>1</a:t>
            </a:r>
            <a:r>
              <a:rPr lang="cs-CZ" sz="2400" dirty="0" smtClean="0"/>
              <a:t> 000 N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444208" y="1124744"/>
            <a:ext cx="1146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1 000 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4077072"/>
            <a:ext cx="91440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2. </a:t>
            </a:r>
            <a:r>
              <a:rPr lang="cs-CZ" sz="2400" dirty="0" smtClean="0"/>
              <a:t>p = 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750 : 0,03 = 25 000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S</a:t>
            </a:r>
            <a:r>
              <a:rPr lang="cs-CZ" sz="2400" baseline="-25000" dirty="0" smtClean="0"/>
              <a:t>1 </a:t>
            </a:r>
            <a:r>
              <a:rPr lang="cs-CZ" sz="2400" dirty="0" smtClean="0"/>
              <a:t>= F</a:t>
            </a:r>
            <a:r>
              <a:rPr lang="cs-CZ" sz="2400" baseline="-25000" dirty="0" smtClean="0"/>
              <a:t>1 </a:t>
            </a:r>
            <a:r>
              <a:rPr lang="cs-CZ" sz="2400" dirty="0" smtClean="0"/>
              <a:t>:</a:t>
            </a:r>
            <a:r>
              <a:rPr lang="cs-CZ" sz="2400" baseline="-25000" dirty="0" smtClean="0"/>
              <a:t> </a:t>
            </a:r>
            <a:r>
              <a:rPr lang="cs-CZ" sz="2400" dirty="0" smtClean="0"/>
              <a:t>p = 50 : 25 000 = 0,002 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 20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1835696" y="1628800"/>
            <a:ext cx="1043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20 cm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5013176"/>
            <a:ext cx="91440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3. </a:t>
            </a:r>
            <a:r>
              <a:rPr lang="cs-CZ" sz="2400" dirty="0" smtClean="0"/>
              <a:t>p = F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= 2 000 </a:t>
            </a:r>
            <a:r>
              <a:rPr lang="cs-CZ" sz="2400" dirty="0" err="1" smtClean="0"/>
              <a:t>000</a:t>
            </a:r>
            <a:r>
              <a:rPr lang="cs-CZ" sz="2400" dirty="0" smtClean="0"/>
              <a:t> : 0,003 = 666 </a:t>
            </a:r>
            <a:r>
              <a:rPr lang="cs-CZ" sz="2400" dirty="0" err="1" smtClean="0"/>
              <a:t>666</a:t>
            </a:r>
            <a:r>
              <a:rPr lang="cs-CZ" sz="2400" dirty="0" smtClean="0"/>
              <a:t> 667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F</a:t>
            </a:r>
            <a:r>
              <a:rPr lang="cs-CZ" sz="2400" baseline="-25000" dirty="0" smtClean="0"/>
              <a:t>1 </a:t>
            </a:r>
            <a:r>
              <a:rPr lang="cs-CZ" sz="2400" dirty="0" smtClean="0"/>
              <a:t>=p . S</a:t>
            </a:r>
            <a:r>
              <a:rPr lang="cs-CZ" sz="2400" baseline="-25000" dirty="0" smtClean="0"/>
              <a:t>1 </a:t>
            </a:r>
            <a:r>
              <a:rPr lang="cs-CZ" sz="2400" dirty="0" smtClean="0"/>
              <a:t>= 666 </a:t>
            </a:r>
            <a:r>
              <a:rPr lang="cs-CZ" sz="2400" dirty="0" err="1" smtClean="0"/>
              <a:t>666</a:t>
            </a:r>
            <a:r>
              <a:rPr lang="cs-CZ" sz="2400" dirty="0" smtClean="0"/>
              <a:t> 667 . 0,00015 = 100 000 N = 100 </a:t>
            </a:r>
            <a:r>
              <a:rPr lang="cs-CZ" sz="2400" dirty="0" err="1" smtClean="0"/>
              <a:t>kN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4860032" y="2060848"/>
            <a:ext cx="1069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100 </a:t>
            </a:r>
            <a:r>
              <a:rPr lang="cs-CZ" sz="2400" b="1" dirty="0" err="1" smtClean="0">
                <a:solidFill>
                  <a:srgbClr val="FF0000"/>
                </a:solidFill>
              </a:rPr>
              <a:t>kN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4. </a:t>
            </a:r>
            <a:r>
              <a:rPr lang="cs-CZ" sz="2400" dirty="0" smtClean="0"/>
              <a:t>p = F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: S</a:t>
            </a:r>
            <a:r>
              <a:rPr lang="cs-CZ" sz="2400" baseline="-25000" dirty="0" smtClean="0"/>
              <a:t>1</a:t>
            </a:r>
            <a:r>
              <a:rPr lang="cs-CZ" sz="2400" dirty="0" smtClean="0"/>
              <a:t> = 200 : 0,00025 = 800 000 </a:t>
            </a:r>
            <a:r>
              <a:rPr lang="cs-CZ" sz="2400" dirty="0" err="1" smtClean="0"/>
              <a:t>Pa</a:t>
            </a:r>
            <a:endParaRPr lang="cs-CZ" sz="2400" dirty="0" smtClean="0"/>
          </a:p>
          <a:p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S</a:t>
            </a:r>
            <a:r>
              <a:rPr lang="cs-CZ" sz="2400" baseline="-25000" dirty="0" smtClean="0"/>
              <a:t>2 </a:t>
            </a:r>
            <a:r>
              <a:rPr lang="cs-CZ" sz="2400" dirty="0" smtClean="0"/>
              <a:t>=F</a:t>
            </a:r>
            <a:r>
              <a:rPr lang="cs-CZ" sz="2400" baseline="-25000" dirty="0" smtClean="0"/>
              <a:t>2 </a:t>
            </a:r>
            <a:r>
              <a:rPr lang="cs-CZ" sz="2400" dirty="0" smtClean="0"/>
              <a:t>: p = 600 000 : 800 000 = 0,75 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 7 500 cm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3203848" y="2492896"/>
            <a:ext cx="14237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7 500 cm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1" grpId="0"/>
      <p:bldP spid="12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PaedDr. BOHUNĚK, Jiří. </a:t>
            </a:r>
            <a:r>
              <a:rPr lang="cs-CZ" i="1" dirty="0" smtClean="0"/>
              <a:t>Sbírka úloh z fyziky pro ZŠ 2.díl</a:t>
            </a:r>
            <a:r>
              <a:rPr lang="cs-CZ" dirty="0" smtClean="0"/>
              <a:t>. Praha : Galaxie, 1993. 157 s.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0" y="593467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971</Words>
  <Application>Microsoft Office PowerPoint</Application>
  <PresentationFormat>Předvádění na obrazovce (4:3)</PresentationFormat>
  <Paragraphs>154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34</cp:revision>
  <dcterms:modified xsi:type="dcterms:W3CDTF">2012-05-13T15:44:06Z</dcterms:modified>
</cp:coreProperties>
</file>