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3" r:id="rId5"/>
    <p:sldId id="257" r:id="rId6"/>
    <p:sldId id="264" r:id="rId7"/>
    <p:sldId id="269" r:id="rId8"/>
    <p:sldId id="267" r:id="rId9"/>
    <p:sldId id="266" r:id="rId10"/>
    <p:sldId id="265" r:id="rId11"/>
    <p:sldId id="25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E9D4"/>
    <a:srgbClr val="4BE1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VY_32_INOVACE_15_ČESKÝ_JAZYK_A_LITERATURA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07FC90-E9F3-4268-BB37-C0BB8BF42CAB}" type="presOf" srcId="{D1D4F407-5343-4D3F-B5B9-D407B03CAEB4}" destId="{AED2198E-93D5-4001-81B4-73124B309672}" srcOrd="1" destOrd="0" presId="urn:microsoft.com/office/officeart/2005/8/layout/target3"/>
    <dgm:cxn modelId="{A1836EA9-5F0A-4018-9637-D406FB84A991}" type="presOf" srcId="{D1D4F407-5343-4D3F-B5B9-D407B03CAEB4}" destId="{D005CE8C-CC26-4C3E-AC11-E15060ECD759}" srcOrd="0" destOrd="0" presId="urn:microsoft.com/office/officeart/2005/8/layout/target3"/>
    <dgm:cxn modelId="{19273B27-7095-4D17-A218-C85EF83D30D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4E5B1D-1276-48C4-A684-12D4EE3ED2E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FCA831-C60C-4909-8A43-F8988EC6165B}" type="presOf" srcId="{B651F6E3-6281-48DB-9319-2AEAFDAE7572}" destId="{6BB5E863-4638-4E1D-BFDE-399D028AC4ED}" srcOrd="1" destOrd="0" presId="urn:microsoft.com/office/officeart/2005/8/layout/target3"/>
    <dgm:cxn modelId="{67D4BC6C-24E3-46E9-BF42-7AA0752A005C}" type="presOf" srcId="{4C35D32F-0EAB-4CD7-82EE-45574DC2A586}" destId="{890E4F0B-2866-4A3F-A3C7-2A14B1797930}" srcOrd="1" destOrd="0" presId="urn:microsoft.com/office/officeart/2005/8/layout/target3"/>
    <dgm:cxn modelId="{C064BD71-D900-40C5-9088-EB167A772D2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A989C8-0A97-4336-943F-2C977CD3F00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FB93C87-420D-457B-9B3D-F36F6E4840A2}" type="presOf" srcId="{757F3AB3-0718-4624-B441-E567A8F0AB56}" destId="{333A1088-737F-45CB-B68E-254E46348037}" srcOrd="0" destOrd="0" presId="urn:microsoft.com/office/officeart/2005/8/layout/target3"/>
    <dgm:cxn modelId="{2453310A-CF09-46F4-8043-1A42A689871D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6F8518-0856-483C-A1AD-2770D653714E}" type="presOf" srcId="{4C35D32F-0EAB-4CD7-82EE-45574DC2A586}" destId="{8BEBB6EC-1DAA-4CAC-8A25-BC0FCBD5DBD5}" srcOrd="0" destOrd="0" presId="urn:microsoft.com/office/officeart/2005/8/layout/target3"/>
    <dgm:cxn modelId="{876B8DB4-EFE9-40F5-AAEB-2F792BB7235B}" type="presParOf" srcId="{333A1088-737F-45CB-B68E-254E46348037}" destId="{F5ABB229-8D3B-4694-996A-96F23CF14429}" srcOrd="0" destOrd="0" presId="urn:microsoft.com/office/officeart/2005/8/layout/target3"/>
    <dgm:cxn modelId="{CBAFAD6D-0BBF-4B78-B566-9CE174512C7E}" type="presParOf" srcId="{333A1088-737F-45CB-B68E-254E46348037}" destId="{F41139FD-01EE-4571-8B17-4FB00FC51163}" srcOrd="1" destOrd="0" presId="urn:microsoft.com/office/officeart/2005/8/layout/target3"/>
    <dgm:cxn modelId="{898BAB23-ECA3-4085-896A-96D1AB0AAF52}" type="presParOf" srcId="{333A1088-737F-45CB-B68E-254E46348037}" destId="{D005CE8C-CC26-4C3E-AC11-E15060ECD759}" srcOrd="2" destOrd="0" presId="urn:microsoft.com/office/officeart/2005/8/layout/target3"/>
    <dgm:cxn modelId="{BF4F3AFE-0E04-46A0-8622-B4A5DF0D4760}" type="presParOf" srcId="{333A1088-737F-45CB-B68E-254E46348037}" destId="{2C702D82-9B77-49B7-9568-BB8EB47C3372}" srcOrd="3" destOrd="0" presId="urn:microsoft.com/office/officeart/2005/8/layout/target3"/>
    <dgm:cxn modelId="{D5ED1743-C0C1-48C7-857D-0056AB9EB464}" type="presParOf" srcId="{333A1088-737F-45CB-B68E-254E46348037}" destId="{A52A0455-90FF-4808-ABD0-F02540D31D5A}" srcOrd="4" destOrd="0" presId="urn:microsoft.com/office/officeart/2005/8/layout/target3"/>
    <dgm:cxn modelId="{C2FC56FA-4C89-4CF8-874B-643D79A5897F}" type="presParOf" srcId="{333A1088-737F-45CB-B68E-254E46348037}" destId="{6140AFEC-043D-4C43-A2F9-D0F5331DF3A3}" srcOrd="5" destOrd="0" presId="urn:microsoft.com/office/officeart/2005/8/layout/target3"/>
    <dgm:cxn modelId="{A5C0C825-F1A8-4AB4-A05F-558E11895C34}" type="presParOf" srcId="{333A1088-737F-45CB-B68E-254E46348037}" destId="{9358AC05-5D7D-4327-9F80-1AD486AEA664}" srcOrd="6" destOrd="0" presId="urn:microsoft.com/office/officeart/2005/8/layout/target3"/>
    <dgm:cxn modelId="{86EC23BA-4435-4447-AF86-725B344BFAF7}" type="presParOf" srcId="{333A1088-737F-45CB-B68E-254E46348037}" destId="{313FC574-E1CD-4FB4-B054-0B805CE0447D}" srcOrd="7" destOrd="0" presId="urn:microsoft.com/office/officeart/2005/8/layout/target3"/>
    <dgm:cxn modelId="{774DE0CB-0D43-4904-B01D-26DDC92A7A43}" type="presParOf" srcId="{333A1088-737F-45CB-B68E-254E46348037}" destId="{619D679B-A015-4ECF-8348-D1034C574F40}" srcOrd="8" destOrd="0" presId="urn:microsoft.com/office/officeart/2005/8/layout/target3"/>
    <dgm:cxn modelId="{61BEC686-E2A0-4A4D-B02D-395C92956A79}" type="presParOf" srcId="{333A1088-737F-45CB-B68E-254E46348037}" destId="{322283A8-4A27-4CDA-BAE3-F381106A9174}" srcOrd="9" destOrd="0" presId="urn:microsoft.com/office/officeart/2005/8/layout/target3"/>
    <dgm:cxn modelId="{CA954E08-88A1-4FD7-8356-B53D4A54B892}" type="presParOf" srcId="{333A1088-737F-45CB-B68E-254E46348037}" destId="{FFC9F71D-1B4F-4AD9-A4A6-86ADEFC8AF5C}" srcOrd="10" destOrd="0" presId="urn:microsoft.com/office/officeart/2005/8/layout/target3"/>
    <dgm:cxn modelId="{2ADF9671-C44E-471E-A237-99A3D7661578}" type="presParOf" srcId="{333A1088-737F-45CB-B68E-254E46348037}" destId="{25B08C86-7E15-44DC-BE7F-FFB55DD49D12}" srcOrd="11" destOrd="0" presId="urn:microsoft.com/office/officeart/2005/8/layout/target3"/>
    <dgm:cxn modelId="{86583EEA-CE27-422C-9588-EA86B5C1177D}" type="presParOf" srcId="{333A1088-737F-45CB-B68E-254E46348037}" destId="{76644BE8-9D7C-4C09-B250-3D10AF48CBB7}" srcOrd="12" destOrd="0" presId="urn:microsoft.com/office/officeart/2005/8/layout/target3"/>
    <dgm:cxn modelId="{2DB0BC7D-46F7-4FB9-99A8-C78CD86E8BE1}" type="presParOf" srcId="{333A1088-737F-45CB-B68E-254E46348037}" destId="{EE85B701-7295-41C0-BA7A-34D3756A2AE6}" srcOrd="13" destOrd="0" presId="urn:microsoft.com/office/officeart/2005/8/layout/target3"/>
    <dgm:cxn modelId="{FCAD3C5E-8F00-43FD-A7AA-7C08ACE34DC1}" type="presParOf" srcId="{333A1088-737F-45CB-B68E-254E46348037}" destId="{8BEBB6EC-1DAA-4CAC-8A25-BC0FCBD5DBD5}" srcOrd="14" destOrd="0" presId="urn:microsoft.com/office/officeart/2005/8/layout/target3"/>
    <dgm:cxn modelId="{F0234A94-4983-4682-ACA8-AE16D19BF9BA}" type="presParOf" srcId="{333A1088-737F-45CB-B68E-254E46348037}" destId="{AED2198E-93D5-4001-81B4-73124B309672}" srcOrd="15" destOrd="0" presId="urn:microsoft.com/office/officeart/2005/8/layout/target3"/>
    <dgm:cxn modelId="{1F6A110A-8710-499F-8B7A-DDFC67F37577}" type="presParOf" srcId="{333A1088-737F-45CB-B68E-254E46348037}" destId="{2BE915AB-18AA-4053-B92C-3BFC9ED204BB}" srcOrd="16" destOrd="0" presId="urn:microsoft.com/office/officeart/2005/8/layout/target3"/>
    <dgm:cxn modelId="{D44E9C06-756F-4576-8BA1-115922223AE8}" type="presParOf" srcId="{333A1088-737F-45CB-B68E-254E46348037}" destId="{6BB5E863-4638-4E1D-BFDE-399D028AC4ED}" srcOrd="17" destOrd="0" presId="urn:microsoft.com/office/officeart/2005/8/layout/target3"/>
    <dgm:cxn modelId="{F5AA2D1F-1202-4217-8985-659E36B3F2CA}" type="presParOf" srcId="{333A1088-737F-45CB-B68E-254E46348037}" destId="{5A5FFA88-C948-4069-8E93-59FA12366E83}" srcOrd="18" destOrd="0" presId="urn:microsoft.com/office/officeart/2005/8/layout/target3"/>
    <dgm:cxn modelId="{25B93FA5-FF51-46A2-9128-1D04731E568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VY_32_INOVACE_15_ČESKÝ_JAZYK_A_LITERATURA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078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8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64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3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91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907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46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765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5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05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840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76000">
              <a:srgbClr val="9CB86E">
                <a:alpha val="65000"/>
              </a:srgbClr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C3F89-9D10-4B17-B09E-573A0FE434B7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3237B-8AD0-4285-9E4C-883C81D72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73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10559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Divadlo Semafor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1818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935659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leden 2012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hlavními osobnostmi divadla Semafor.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6021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483" y="1600200"/>
            <a:ext cx="6207034" cy="4525963"/>
          </a:xfrm>
        </p:spPr>
      </p:pic>
    </p:spTree>
    <p:extLst>
      <p:ext uri="{BB962C8B-B14F-4D97-AF65-F5344CB8AC3E}">
        <p14:creationId xmlns:p14="http://schemas.microsoft.com/office/powerpoint/2010/main" val="3581159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Bradley Hand ITC" pitchFamily="66" charset="0"/>
              </a:rPr>
              <a:t>Jiří Suchý</a:t>
            </a:r>
            <a:endParaRPr lang="cs-CZ" sz="3200" dirty="0">
              <a:solidFill>
                <a:schemeClr val="accent3">
                  <a:lumMod val="50000"/>
                </a:schemeClr>
              </a:solidFill>
              <a:latin typeface="Bradley Hand ITC" pitchFamily="66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r="5444"/>
          <a:stretch/>
        </p:blipFill>
        <p:spPr>
          <a:xfrm>
            <a:off x="611560" y="2492896"/>
            <a:ext cx="3122024" cy="3138363"/>
          </a:xfrm>
          <a:scene3d>
            <a:camera prst="isometricOffAxis1Right"/>
            <a:lightRig rig="threePt" dir="t"/>
          </a:scene3d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/>
          <a:lstStyle/>
          <a:p>
            <a:r>
              <a:rPr lang="cs-CZ" dirty="0" smtClean="0"/>
              <a:t>	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Bradley Hand ITC" pitchFamily="66" charset="0"/>
              </a:rPr>
              <a:t>Jiří </a:t>
            </a:r>
            <a:r>
              <a:rPr lang="cs-CZ" sz="3200" dirty="0" err="1" smtClean="0">
                <a:solidFill>
                  <a:schemeClr val="accent3">
                    <a:lumMod val="50000"/>
                  </a:schemeClr>
                </a:solidFill>
                <a:latin typeface="Bradley Hand ITC" pitchFamily="66" charset="0"/>
              </a:rPr>
              <a:t>Šlitr</a:t>
            </a:r>
            <a:endParaRPr lang="cs-CZ" sz="3200" dirty="0">
              <a:solidFill>
                <a:schemeClr val="accent3">
                  <a:lumMod val="50000"/>
                </a:schemeClr>
              </a:solidFill>
              <a:latin typeface="Bradley Hand ITC" pitchFamily="66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348880"/>
            <a:ext cx="2675012" cy="3263515"/>
          </a:xfrm>
          <a:scene3d>
            <a:camera prst="isometricOffAxis2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364126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Doplňte tato slova do svého zápisu:</a:t>
            </a:r>
            <a:endParaRPr lang="cs-CZ" sz="32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Semafor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smrt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text appealy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1957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250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60</a:t>
            </a: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70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němá filmová groteska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buřinka</a:t>
            </a:r>
            <a:r>
              <a:rPr lang="cs-CZ" dirty="0"/>
              <a:t>		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Jonáš </a:t>
            </a:r>
            <a:r>
              <a:rPr lang="cs-CZ" dirty="0"/>
              <a:t>a tingltangl	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herec	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slamáček 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Kytice	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Jitka Molavcová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Jiří Suchý	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Josef Dvořák	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Matuška	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Gott 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Ivan Vyskočil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443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2670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 - zápis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316835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400" dirty="0"/>
              <a:t>V roce </a:t>
            </a:r>
            <a:r>
              <a:rPr lang="cs-CZ" sz="2400" dirty="0" smtClean="0"/>
              <a:t>	      začali 			a </a:t>
            </a:r>
            <a:r>
              <a:rPr lang="cs-CZ" sz="2400" dirty="0"/>
              <a:t>Jiří Suchý pořádat </a:t>
            </a:r>
            <a:r>
              <a:rPr lang="cs-CZ" sz="2400" dirty="0" smtClean="0"/>
              <a:t>tzv. 			– </a:t>
            </a:r>
            <a:r>
              <a:rPr lang="cs-CZ" sz="2400" dirty="0"/>
              <a:t>pásma poezie, scének, minipovídek a písniček. O dva roky později se zakládá divadlo </a:t>
            </a:r>
            <a:r>
              <a:rPr lang="cs-CZ" sz="2400" dirty="0" smtClean="0"/>
              <a:t>– 		      což zn. ……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3595611" y="1308838"/>
            <a:ext cx="2304256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138955" y="2054854"/>
            <a:ext cx="2456656" cy="566354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547664" y="1274763"/>
            <a:ext cx="1296144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607129" y="2780928"/>
            <a:ext cx="2304256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2051720" y="3717032"/>
            <a:ext cx="648072" cy="504056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465313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SEdm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MAlých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FORem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83207" y="1403889"/>
            <a:ext cx="87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1957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1409325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Ivan Vyskočil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2204864"/>
            <a:ext cx="18002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text appealy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2881972"/>
            <a:ext cx="151216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Semafor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163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 - zápis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24036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Navazovalo </a:t>
            </a:r>
            <a:r>
              <a:rPr lang="cs-CZ" sz="2400" dirty="0"/>
              <a:t>více na tradici šantánů, kabaretů </a:t>
            </a:r>
            <a:r>
              <a:rPr lang="cs-CZ" sz="2400" dirty="0" smtClean="0"/>
              <a:t>a 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Významnou </a:t>
            </a:r>
            <a:r>
              <a:rPr lang="cs-CZ" sz="2400" dirty="0"/>
              <a:t>roli hráli v Semaforu písničky autorské </a:t>
            </a:r>
            <a:r>
              <a:rPr lang="cs-CZ" sz="2400" dirty="0" smtClean="0"/>
              <a:t>dvojice               a </a:t>
            </a:r>
            <a:r>
              <a:rPr lang="cs-CZ" sz="2400" dirty="0"/>
              <a:t>populární zpěváci </a:t>
            </a:r>
            <a:r>
              <a:rPr lang="cs-CZ" sz="2400" dirty="0" smtClean="0"/>
              <a:t>(            , </a:t>
            </a:r>
            <a:r>
              <a:rPr lang="cs-CZ" sz="2400" dirty="0"/>
              <a:t>Pilarová</a:t>
            </a:r>
            <a:r>
              <a:rPr lang="cs-CZ" sz="2400" dirty="0" smtClean="0"/>
              <a:t>,              a Hegerová</a:t>
            </a:r>
            <a:r>
              <a:rPr lang="cs-CZ" sz="2400" dirty="0"/>
              <a:t>). </a:t>
            </a:r>
            <a:endParaRPr lang="cs-CZ" sz="2400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3558878" y="3032469"/>
            <a:ext cx="648072" cy="504056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619642" y="3024051"/>
            <a:ext cx="648072" cy="504056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57900"/>
            <a:ext cx="1674967" cy="2679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137" y="4509120"/>
            <a:ext cx="1584176" cy="209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8244408" y="2276872"/>
            <a:ext cx="648072" cy="504056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57900"/>
            <a:ext cx="2480462" cy="1860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álný popisek 11"/>
          <p:cNvSpPr/>
          <p:nvPr/>
        </p:nvSpPr>
        <p:spPr>
          <a:xfrm rot="569260">
            <a:off x="6446064" y="1184435"/>
            <a:ext cx="2661638" cy="814208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385570">
            <a:off x="6804248" y="1268760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ěmých filmových grotesek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833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uiExpand="1" build="p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Postupem </a:t>
            </a:r>
            <a:r>
              <a:rPr lang="cs-CZ" sz="2400" dirty="0"/>
              <a:t>času se Suchý se </a:t>
            </a:r>
            <a:r>
              <a:rPr lang="cs-CZ" sz="2400" dirty="0" err="1"/>
              <a:t>Šlitrem</a:t>
            </a:r>
            <a:r>
              <a:rPr lang="cs-CZ" sz="2400" dirty="0"/>
              <a:t> uplatnili nejen jako autoři, ale i jako </a:t>
            </a:r>
            <a:r>
              <a:rPr lang="cs-CZ" sz="2400" dirty="0" smtClean="0"/>
              <a:t>		– </a:t>
            </a:r>
            <a:r>
              <a:rPr lang="cs-CZ" sz="2400" dirty="0"/>
              <a:t>Suchý s bílým </a:t>
            </a:r>
            <a:r>
              <a:rPr lang="cs-CZ" sz="2400" dirty="0" smtClean="0"/>
              <a:t>			– </a:t>
            </a:r>
            <a:r>
              <a:rPr lang="cs-CZ" sz="2400" dirty="0"/>
              <a:t>jako nešika a snílek, </a:t>
            </a:r>
            <a:r>
              <a:rPr lang="cs-CZ" sz="2400" dirty="0" err="1"/>
              <a:t>Šlitr</a:t>
            </a:r>
            <a:r>
              <a:rPr lang="cs-CZ" sz="2400" dirty="0"/>
              <a:t> s černou </a:t>
            </a:r>
            <a:r>
              <a:rPr lang="cs-CZ" sz="2400" dirty="0" smtClean="0"/>
              <a:t>		jako </a:t>
            </a:r>
            <a:r>
              <a:rPr lang="cs-CZ" sz="2400" dirty="0" err="1"/>
              <a:t>natvrdlý</a:t>
            </a:r>
            <a:r>
              <a:rPr lang="cs-CZ" sz="2400" dirty="0"/>
              <a:t> pedant, který uzemňoval partnerovo nadšení. </a:t>
            </a:r>
            <a:endParaRPr lang="cs-CZ" sz="2400" dirty="0" smtClean="0"/>
          </a:p>
          <a:p>
            <a:pPr>
              <a:lnSpc>
                <a:spcPct val="200000"/>
              </a:lnSpc>
            </a:pPr>
            <a:r>
              <a:rPr lang="cs-CZ" sz="2400" dirty="0" smtClean="0"/>
              <a:t>Tak </a:t>
            </a:r>
            <a:r>
              <a:rPr lang="cs-CZ" sz="2400" dirty="0"/>
              <a:t>tomu bylo i poprvé ve hře </a:t>
            </a:r>
            <a:r>
              <a:rPr lang="cs-CZ" sz="2400" dirty="0" smtClean="0"/>
              <a:t>		– </a:t>
            </a:r>
            <a:r>
              <a:rPr lang="cs-CZ" sz="2400" dirty="0"/>
              <a:t>volný sled scének, kabaretních a hudebních čísel. </a:t>
            </a:r>
            <a:endParaRPr lang="cs-CZ" sz="2400" dirty="0" smtClean="0"/>
          </a:p>
          <a:p>
            <a:pPr>
              <a:lnSpc>
                <a:spcPct val="200000"/>
              </a:lnSpc>
            </a:pPr>
            <a:r>
              <a:rPr lang="cs-CZ" sz="2400" dirty="0" smtClean="0"/>
              <a:t>Dosáhla 		repríz </a:t>
            </a:r>
            <a:r>
              <a:rPr lang="cs-CZ" sz="2400" dirty="0"/>
              <a:t>a následovaly další úspěšné hry a filmy. </a:t>
            </a:r>
            <a:endParaRPr lang="cs-CZ" sz="2400" dirty="0" smtClean="0"/>
          </a:p>
          <a:p>
            <a:pPr>
              <a:lnSpc>
                <a:spcPct val="200000"/>
              </a:lnSpc>
            </a:pPr>
            <a:r>
              <a:rPr lang="cs-CZ" sz="2400" dirty="0" smtClean="0"/>
              <a:t>Na </a:t>
            </a:r>
            <a:r>
              <a:rPr lang="cs-CZ" sz="2400" dirty="0"/>
              <a:t>konci </a:t>
            </a:r>
            <a:r>
              <a:rPr lang="cs-CZ" sz="2400" dirty="0" smtClean="0"/>
              <a:t>	   let </a:t>
            </a:r>
            <a:r>
              <a:rPr lang="cs-CZ" sz="2400" dirty="0"/>
              <a:t>však soubor těžce zasáhla </a:t>
            </a:r>
            <a:r>
              <a:rPr lang="cs-CZ" sz="2400" dirty="0" smtClean="0"/>
              <a:t>		Jiřího </a:t>
            </a:r>
            <a:r>
              <a:rPr lang="cs-CZ" sz="2400" dirty="0" err="1"/>
              <a:t>Šlitra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1331640" y="1832733"/>
            <a:ext cx="1296144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 rot="220083">
            <a:off x="4139952" y="1860846"/>
            <a:ext cx="2016224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 rot="21312462">
            <a:off x="2355536" y="2565987"/>
            <a:ext cx="2016224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 rot="155292">
            <a:off x="4297035" y="3645627"/>
            <a:ext cx="2016224" cy="765412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765269" y="5077099"/>
            <a:ext cx="1440160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1733626" y="5635069"/>
            <a:ext cx="894158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609433" y="5635069"/>
            <a:ext cx="1440160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1832733"/>
            <a:ext cx="100969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herci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91544" y="1988840"/>
            <a:ext cx="154860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slamáčkem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665948"/>
            <a:ext cx="165299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buřinkou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3600493"/>
            <a:ext cx="152795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>
                <a:solidFill>
                  <a:schemeClr val="accent3">
                    <a:lumMod val="50000"/>
                  </a:schemeClr>
                </a:solidFill>
              </a:rPr>
              <a:t>Jonáš a tingltangl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59732" y="5081469"/>
            <a:ext cx="93610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250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5758577"/>
            <a:ext cx="5776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60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5758577"/>
            <a:ext cx="86409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smrt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88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Semafor </a:t>
            </a:r>
            <a:r>
              <a:rPr lang="cs-CZ" sz="2400" dirty="0"/>
              <a:t>připravil v </a:t>
            </a:r>
            <a:r>
              <a:rPr lang="cs-CZ" sz="2400" dirty="0" smtClean="0"/>
              <a:t> 	       letech </a:t>
            </a:r>
            <a:r>
              <a:rPr lang="cs-CZ" sz="2400" dirty="0"/>
              <a:t>svou nejúspěšnější </a:t>
            </a:r>
            <a:r>
              <a:rPr lang="cs-CZ" sz="2400" dirty="0" smtClean="0"/>
              <a:t>hru		 (</a:t>
            </a:r>
            <a:r>
              <a:rPr lang="cs-CZ" sz="2400" dirty="0"/>
              <a:t>1972), kterou na motivy </a:t>
            </a:r>
            <a:r>
              <a:rPr lang="cs-CZ" sz="2400" dirty="0" smtClean="0"/>
              <a:t>			balad </a:t>
            </a:r>
            <a:r>
              <a:rPr lang="cs-CZ" sz="2400" dirty="0"/>
              <a:t>napsal </a:t>
            </a:r>
            <a:r>
              <a:rPr lang="cs-CZ" sz="2400" dirty="0" smtClean="0"/>
              <a:t>		 a v</a:t>
            </a:r>
            <a:r>
              <a:rPr lang="cs-CZ" sz="2400" dirty="0"/>
              <a:t> </a:t>
            </a:r>
            <a:r>
              <a:rPr lang="cs-CZ" sz="2400" dirty="0" smtClean="0"/>
              <a:t>které </a:t>
            </a:r>
            <a:r>
              <a:rPr lang="cs-CZ" sz="2400" dirty="0"/>
              <a:t>vynikl </a:t>
            </a:r>
            <a:r>
              <a:rPr lang="cs-CZ" sz="2400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Divadlo </a:t>
            </a:r>
            <a:r>
              <a:rPr lang="cs-CZ" sz="2400" dirty="0"/>
              <a:t>však bez Jiřího </a:t>
            </a:r>
            <a:r>
              <a:rPr lang="cs-CZ" sz="2400" dirty="0" err="1"/>
              <a:t>Šlitra</a:t>
            </a:r>
            <a:r>
              <a:rPr lang="cs-CZ" sz="2400" dirty="0"/>
              <a:t> </a:t>
            </a:r>
            <a:r>
              <a:rPr lang="cs-CZ" sz="2400" dirty="0" smtClean="0"/>
              <a:t>ztrácelo své </a:t>
            </a:r>
            <a:r>
              <a:rPr lang="cs-CZ" sz="2400" dirty="0"/>
              <a:t>jedinečné postavení. 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Oživení </a:t>
            </a:r>
            <a:r>
              <a:rPr lang="cs-CZ" sz="2400" dirty="0"/>
              <a:t>znamenala Suchého </a:t>
            </a:r>
            <a:r>
              <a:rPr lang="cs-CZ" sz="2400" dirty="0" smtClean="0"/>
              <a:t>spolupráce                                      se </a:t>
            </a:r>
            <a:r>
              <a:rPr lang="cs-CZ" sz="2400" dirty="0"/>
              <a:t>zpěvačkou </a:t>
            </a:r>
            <a:r>
              <a:rPr lang="cs-CZ" sz="2400" dirty="0" smtClean="0"/>
              <a:t>a </a:t>
            </a:r>
            <a:r>
              <a:rPr lang="cs-CZ" sz="2400" dirty="0"/>
              <a:t>klaunskou herečkou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871" y="3949672"/>
            <a:ext cx="1728192" cy="2373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064" y="5136192"/>
            <a:ext cx="1072627" cy="165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555571" y="1697293"/>
            <a:ext cx="1070155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712648" y="2170875"/>
            <a:ext cx="1512168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637759" y="2149361"/>
            <a:ext cx="2016224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1851252" y="2772874"/>
            <a:ext cx="1472966" cy="55797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5292906" y="2826788"/>
            <a:ext cx="648072" cy="504056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426848" y="4632136"/>
            <a:ext cx="648072" cy="504056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1766394"/>
            <a:ext cx="64807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70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55263"/>
            <a:ext cx="108012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schemeClr val="accent3">
                    <a:lumMod val="50000"/>
                  </a:schemeClr>
                </a:solidFill>
              </a:rPr>
              <a:t>Kytice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978" y="2236508"/>
            <a:ext cx="19030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Erbenových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70227" y="2702481"/>
            <a:ext cx="83501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Jiří Suchý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sz="4200" dirty="0" smtClean="0"/>
              <a:t>V</a:t>
            </a:r>
            <a:r>
              <a:rPr lang="cs-CZ" sz="4200" dirty="0"/>
              <a:t> roce 1957 začali Ivan Vyskočil a Jiří Suchý pořádat „text appealy“ – pásma poezie, scének, minipovídek a písniček. </a:t>
            </a:r>
            <a:endParaRPr lang="cs-CZ" sz="4200" dirty="0" smtClean="0"/>
          </a:p>
          <a:p>
            <a:pPr algn="just"/>
            <a:r>
              <a:rPr lang="cs-CZ" sz="4200" dirty="0" smtClean="0"/>
              <a:t>O </a:t>
            </a:r>
            <a:r>
              <a:rPr lang="cs-CZ" sz="4200" dirty="0"/>
              <a:t>dva roky později se zakládá divadlo Semafor – </a:t>
            </a:r>
            <a:r>
              <a:rPr lang="cs-CZ" sz="4200" dirty="0" err="1"/>
              <a:t>SEdm</a:t>
            </a:r>
            <a:r>
              <a:rPr lang="cs-CZ" sz="4200" dirty="0"/>
              <a:t>, </a:t>
            </a:r>
            <a:r>
              <a:rPr lang="cs-CZ" sz="4200" dirty="0" err="1"/>
              <a:t>MAlých</a:t>
            </a:r>
            <a:r>
              <a:rPr lang="cs-CZ" sz="4200" dirty="0"/>
              <a:t> </a:t>
            </a:r>
            <a:r>
              <a:rPr lang="cs-CZ" sz="4200" dirty="0" err="1"/>
              <a:t>FOrem</a:t>
            </a:r>
            <a:r>
              <a:rPr lang="cs-CZ" sz="4200" dirty="0"/>
              <a:t>. </a:t>
            </a:r>
            <a:endParaRPr lang="cs-CZ" sz="4200" dirty="0" smtClean="0"/>
          </a:p>
          <a:p>
            <a:pPr algn="just"/>
            <a:r>
              <a:rPr lang="cs-CZ" sz="4200" dirty="0" smtClean="0"/>
              <a:t>Navazovalo </a:t>
            </a:r>
            <a:r>
              <a:rPr lang="cs-CZ" sz="4200" dirty="0"/>
              <a:t>více na tradici šantánů, kabaretů a němých filmových grotesek. Významnou roli hráli v Semaforu písničky autorské dvojice </a:t>
            </a:r>
            <a:r>
              <a:rPr lang="cs-CZ" sz="4200" b="1" dirty="0"/>
              <a:t>Suchý</a:t>
            </a:r>
            <a:r>
              <a:rPr lang="cs-CZ" sz="4200" dirty="0"/>
              <a:t> – </a:t>
            </a:r>
            <a:r>
              <a:rPr lang="cs-CZ" sz="4200" b="1" dirty="0" err="1"/>
              <a:t>Šlitr</a:t>
            </a:r>
            <a:r>
              <a:rPr lang="cs-CZ" sz="4200" dirty="0"/>
              <a:t> a populární zpěváci (Matuška, Pilarová, Gott, Hegerová). </a:t>
            </a:r>
            <a:endParaRPr lang="cs-CZ" sz="4200" dirty="0" smtClean="0"/>
          </a:p>
          <a:p>
            <a:pPr algn="just"/>
            <a:r>
              <a:rPr lang="cs-CZ" sz="4200" dirty="0" smtClean="0"/>
              <a:t>Postupem </a:t>
            </a:r>
            <a:r>
              <a:rPr lang="cs-CZ" sz="4200" dirty="0"/>
              <a:t>času se Suchý se </a:t>
            </a:r>
            <a:r>
              <a:rPr lang="cs-CZ" sz="4200" dirty="0" err="1"/>
              <a:t>Šlitrem</a:t>
            </a:r>
            <a:r>
              <a:rPr lang="cs-CZ" sz="4200" dirty="0"/>
              <a:t> uplatnili nejen jako autoři, ale i jako originální interpreti a herci – Suchý s bílým slamáčkem – jako nešika a snílek, </a:t>
            </a:r>
            <a:r>
              <a:rPr lang="cs-CZ" sz="4200" dirty="0" err="1"/>
              <a:t>Šlitr</a:t>
            </a:r>
            <a:r>
              <a:rPr lang="cs-CZ" sz="4200" dirty="0"/>
              <a:t> s černou buřinkou jako </a:t>
            </a:r>
            <a:r>
              <a:rPr lang="cs-CZ" sz="4200" dirty="0" err="1"/>
              <a:t>natvrdlý</a:t>
            </a:r>
            <a:r>
              <a:rPr lang="cs-CZ" sz="4200" dirty="0"/>
              <a:t> pedant, který uzemňoval partnerovo nadšení. Tak tomu bylo i poprvé ve hře </a:t>
            </a:r>
            <a:r>
              <a:rPr lang="cs-CZ" sz="4200" i="1" u="sng" dirty="0"/>
              <a:t>Jonáš a tingltangl</a:t>
            </a:r>
            <a:r>
              <a:rPr lang="cs-CZ" sz="4200" i="1" dirty="0"/>
              <a:t> </a:t>
            </a:r>
            <a:r>
              <a:rPr lang="cs-CZ" sz="4200" dirty="0"/>
              <a:t>(1962) – volný sled scének, kabaretních výjevů a hudebních čísel. Dosáhla 250ti repríz a následovaly další úspěšné hry a filmy. </a:t>
            </a:r>
            <a:endParaRPr lang="cs-CZ" sz="4200" dirty="0" smtClean="0"/>
          </a:p>
          <a:p>
            <a:pPr algn="just"/>
            <a:r>
              <a:rPr lang="cs-CZ" sz="4200" dirty="0" smtClean="0"/>
              <a:t>Na </a:t>
            </a:r>
            <a:r>
              <a:rPr lang="cs-CZ" sz="4200" dirty="0"/>
              <a:t>konci 60tých let však soubor těžce zasáhla smrt Jiřího </a:t>
            </a:r>
            <a:r>
              <a:rPr lang="cs-CZ" sz="4200" dirty="0" err="1"/>
              <a:t>Šlitra</a:t>
            </a:r>
            <a:r>
              <a:rPr lang="cs-CZ" sz="4200" dirty="0"/>
              <a:t>.</a:t>
            </a:r>
          </a:p>
          <a:p>
            <a:pPr algn="just"/>
            <a:r>
              <a:rPr lang="cs-CZ" sz="4200" dirty="0"/>
              <a:t>Semafor  připravil v 70tých letech svou nejúspěšnější hru </a:t>
            </a:r>
            <a:r>
              <a:rPr lang="cs-CZ" sz="4200" i="1" u="sng" dirty="0"/>
              <a:t>Kytici</a:t>
            </a:r>
            <a:r>
              <a:rPr lang="cs-CZ" sz="4200" dirty="0"/>
              <a:t> (1972), kterou na motivy Erbenových balad napsal Jiří Suchý a v které vynikl Josef Dvořák. Divadlo však bez Jiřího </a:t>
            </a:r>
            <a:r>
              <a:rPr lang="cs-CZ" sz="4200" dirty="0" err="1"/>
              <a:t>Šlitra</a:t>
            </a:r>
            <a:r>
              <a:rPr lang="cs-CZ" sz="4200" dirty="0"/>
              <a:t> ztrácelo své jedinečné postavení. Oživení znamenala Suchého spolupráce </a:t>
            </a:r>
            <a:r>
              <a:rPr lang="cs-CZ" sz="4200" dirty="0" smtClean="0"/>
              <a:t>se </a:t>
            </a:r>
            <a:r>
              <a:rPr lang="cs-CZ" sz="4200" dirty="0"/>
              <a:t>zpěvačkou a klaunskou herečkou Jitkou Molavcovou.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594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Kdy vzniklo divadlo Semafor?</a:t>
            </a:r>
          </a:p>
          <a:p>
            <a:r>
              <a:rPr lang="cs-CZ" dirty="0" smtClean="0"/>
              <a:t>Co jsou tzv. Text appealy?</a:t>
            </a:r>
          </a:p>
          <a:p>
            <a:r>
              <a:rPr lang="cs-CZ" dirty="0" smtClean="0"/>
              <a:t>Vysvětlete název Semafor.</a:t>
            </a:r>
          </a:p>
          <a:p>
            <a:r>
              <a:rPr lang="cs-CZ" dirty="0" smtClean="0"/>
              <a:t>Kdo tvořil hlavní dvojici tohoto divadla?</a:t>
            </a:r>
          </a:p>
          <a:p>
            <a:r>
              <a:rPr lang="cs-CZ" dirty="0" smtClean="0"/>
              <a:t>Jaký byl mezi nimi rozdíl?</a:t>
            </a:r>
          </a:p>
          <a:p>
            <a:r>
              <a:rPr lang="cs-CZ" dirty="0" smtClean="0"/>
              <a:t>Která hra patřila k jejich nejúspěšnějším?</a:t>
            </a:r>
          </a:p>
          <a:p>
            <a:r>
              <a:rPr lang="cs-CZ" dirty="0" smtClean="0"/>
              <a:t>Co se zasáhlo toto divadlo?</a:t>
            </a:r>
          </a:p>
          <a:p>
            <a:r>
              <a:rPr lang="cs-CZ" dirty="0" smtClean="0"/>
              <a:t>Jak souvisí Erbenova Kytice s tímto divadlem?</a:t>
            </a:r>
          </a:p>
          <a:p>
            <a:r>
              <a:rPr lang="cs-CZ" dirty="0" smtClean="0"/>
              <a:t>Kdo v této hře hrál?</a:t>
            </a:r>
          </a:p>
          <a:p>
            <a:r>
              <a:rPr lang="cs-CZ" dirty="0" smtClean="0"/>
              <a:t>S kým začal spolupracovat Jiří Suchý a proč?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168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Použité zdroje: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www.prostor-ad.cz/pruvodce/praha/sporilov/herci/suchy.htm</a:t>
            </a:r>
          </a:p>
          <a:p>
            <a:r>
              <a:rPr lang="cs-CZ" dirty="0"/>
              <a:t>http://</a:t>
            </a:r>
            <a:r>
              <a:rPr lang="cs-CZ" dirty="0" smtClean="0"/>
              <a:t>santroch.blog.idnes.cz/c/212649/Vzpominacek-1-rijna-Frantisek-Kovarik-a-Jiri-Suchy.html</a:t>
            </a:r>
          </a:p>
          <a:p>
            <a:r>
              <a:rPr lang="cs-CZ" dirty="0"/>
              <a:t>http://</a:t>
            </a:r>
            <a:r>
              <a:rPr lang="cs-CZ" dirty="0" smtClean="0"/>
              <a:t>www.cojeco.cz/index.php?id_desc=94554&amp;s_lang=2&amp;detail=1</a:t>
            </a:r>
          </a:p>
          <a:p>
            <a:r>
              <a:rPr lang="cs-CZ" dirty="0"/>
              <a:t>http://</a:t>
            </a:r>
            <a:r>
              <a:rPr lang="cs-CZ" dirty="0" smtClean="0"/>
              <a:t>www.autogram.estranky.cz/fotoalbum/ukazky-sbirek/herectvi/josef-dvorak-00002.jpg.html</a:t>
            </a:r>
          </a:p>
          <a:p>
            <a:r>
              <a:rPr lang="cs-CZ" dirty="0"/>
              <a:t>http://</a:t>
            </a:r>
            <a:r>
              <a:rPr lang="cs-CZ" dirty="0" smtClean="0"/>
              <a:t>www.sanmalino.creatix.cz/galerie/osobnosti.html</a:t>
            </a:r>
          </a:p>
          <a:p>
            <a:r>
              <a:rPr lang="cs-CZ" dirty="0"/>
              <a:t>http://walda-matuska-revival.cz/</a:t>
            </a:r>
            <a:endParaRPr lang="cs-CZ" dirty="0" smtClean="0"/>
          </a:p>
          <a:p>
            <a:r>
              <a:rPr lang="cs-CZ" dirty="0"/>
              <a:t>http://www.predprodeje.cz/002/akce/karel-gott-a-hoste/akce-hlavni.aspx?id=2730</a:t>
            </a:r>
          </a:p>
        </p:txBody>
      </p:sp>
    </p:spTree>
    <p:extLst>
      <p:ext uri="{BB962C8B-B14F-4D97-AF65-F5344CB8AC3E}">
        <p14:creationId xmlns:p14="http://schemas.microsoft.com/office/powerpoint/2010/main" val="3412950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230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Divadlo Semafor</vt:lpstr>
      <vt:lpstr>Divadlo Semafor</vt:lpstr>
      <vt:lpstr>Doplňte tato slova do svého zápisu:</vt:lpstr>
      <vt:lpstr>Divadlo Semafor - zápis</vt:lpstr>
      <vt:lpstr>Divadlo Semafor - zápis</vt:lpstr>
      <vt:lpstr>Divadlo Semafor</vt:lpstr>
      <vt:lpstr>Divadlo Semafor</vt:lpstr>
      <vt:lpstr>Divadlo Semafor</vt:lpstr>
      <vt:lpstr>Divadlo Semafor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Divadlo Semafor</dc:title>
  <dc:creator>Jajinka</dc:creator>
  <cp:lastModifiedBy>XXX</cp:lastModifiedBy>
  <cp:revision>29</cp:revision>
  <dcterms:created xsi:type="dcterms:W3CDTF">2012-01-02T20:25:47Z</dcterms:created>
  <dcterms:modified xsi:type="dcterms:W3CDTF">2012-01-17T13:38:25Z</dcterms:modified>
</cp:coreProperties>
</file>