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56" r:id="rId3"/>
    <p:sldId id="257" r:id="rId4"/>
    <p:sldId id="258" r:id="rId5"/>
    <p:sldId id="260" r:id="rId6"/>
    <p:sldId id="259" r:id="rId7"/>
    <p:sldId id="261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B710A39-2866-474E-B353-309CA68557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0B4035C-E484-47B8-8363-BEE451A6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B710A39-2866-474E-B353-309CA68557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4035C-E484-47B8-8363-BEE451A6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B710A39-2866-474E-B353-309CA68557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0B4035C-E484-47B8-8363-BEE451A679C6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B710A39-2866-474E-B353-309CA68557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0B4035C-E484-47B8-8363-BEE451A6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B710A39-2866-474E-B353-309CA68557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0B4035C-E484-47B8-8363-BEE451A6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10A39-2866-474E-B353-309CA68557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4035C-E484-47B8-8363-BEE451A6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B710A39-2866-474E-B353-309CA68557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0B4035C-E484-47B8-8363-BEE451A6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B710A39-2866-474E-B353-309CA68557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0B4035C-E484-47B8-8363-BEE451A6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B710A39-2866-474E-B353-309CA68557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0B4035C-E484-47B8-8363-BEE451A6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10A39-2866-474E-B353-309CA68557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4035C-E484-47B8-8363-BEE451A6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10A39-2866-474E-B353-309CA68557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4035C-E484-47B8-8363-BEE451A6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B710A39-2866-474E-B353-309CA68557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0B4035C-E484-47B8-8363-BEE451A6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VY_32_INOVACE_01_Větné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vztahy formální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Větné </a:t>
            </a:r>
            <a:r>
              <a:rPr lang="cs-CZ" smtClean="0"/>
              <a:t>vztahy formální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Jazykový rozbor: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b="1" dirty="0" smtClean="0"/>
              <a:t>Karel Čapek, po kterém je pojmenováno gymnázium v </a:t>
            </a:r>
          </a:p>
          <a:p>
            <a:pPr>
              <a:buNone/>
            </a:pPr>
            <a:r>
              <a:rPr lang="cs-CZ" sz="2600" b="1" dirty="0" smtClean="0"/>
              <a:t>Dobříši, má památník ve Staré Huti, kde dlouhý čas </a:t>
            </a:r>
          </a:p>
          <a:p>
            <a:pPr>
              <a:buNone/>
            </a:pPr>
            <a:r>
              <a:rPr lang="cs-CZ" sz="2600" b="1" dirty="0" smtClean="0"/>
              <a:t>pobýval.</a:t>
            </a:r>
          </a:p>
          <a:p>
            <a:pPr>
              <a:buNone/>
            </a:pPr>
            <a:endParaRPr lang="cs-CZ" sz="2600" b="1" dirty="0" smtClean="0"/>
          </a:p>
          <a:p>
            <a:pPr marL="521208" indent="-457200">
              <a:buAutoNum type="arabicPeriod"/>
            </a:pPr>
            <a:r>
              <a:rPr lang="cs-CZ" sz="2400" dirty="0" smtClean="0"/>
              <a:t>Kolik vět je v daném souvětí.</a:t>
            </a:r>
          </a:p>
          <a:p>
            <a:pPr marL="521208" indent="-457200">
              <a:buAutoNum type="arabicPeriod"/>
            </a:pPr>
            <a:r>
              <a:rPr lang="cs-CZ" sz="2400" dirty="0" smtClean="0"/>
              <a:t>Určete druh souvětí.</a:t>
            </a:r>
          </a:p>
          <a:p>
            <a:pPr marL="521208" indent="-457200">
              <a:buAutoNum type="arabicPeriod"/>
            </a:pPr>
            <a:r>
              <a:rPr lang="cs-CZ" sz="2400" dirty="0" smtClean="0"/>
              <a:t>Vyhledejte v textu všechna podstatná jména a určete u nich mluvnické kategorie a vzor.</a:t>
            </a:r>
          </a:p>
          <a:p>
            <a:pPr marL="521208" indent="-457200">
              <a:buAutoNum type="arabicPeriod"/>
            </a:pPr>
            <a:r>
              <a:rPr lang="cs-CZ" sz="2400" dirty="0" smtClean="0"/>
              <a:t>Určete větné členy: 	v Dobříši								památník</a:t>
            </a:r>
          </a:p>
          <a:p>
            <a:pPr marL="521208" indent="-457200">
              <a:buNone/>
            </a:pPr>
            <a:r>
              <a:rPr lang="cs-CZ" sz="2400" dirty="0" smtClean="0"/>
              <a:t>					dlouhý</a:t>
            </a:r>
          </a:p>
          <a:p>
            <a:pPr marL="521208" indent="-457200">
              <a:buNone/>
            </a:pPr>
            <a:r>
              <a:rPr lang="cs-CZ" sz="2400" dirty="0" smtClean="0"/>
              <a:t>					pobýval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Vztahy mezi větnými členy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>
            <a:normAutofit/>
          </a:bodyPr>
          <a:lstStyle/>
          <a:p>
            <a:r>
              <a:rPr lang="cs-CZ" dirty="0" smtClean="0"/>
              <a:t>Větné členy nestojí ve větě nikdy izolovaně, ale vstupují do vzájemných vztahů, přičemž jeden člen je vždy nadřazený (řídící) a druhý podřazený (závislý)</a:t>
            </a:r>
          </a:p>
          <a:p>
            <a:endParaRPr lang="cs-CZ" dirty="0" smtClean="0"/>
          </a:p>
          <a:p>
            <a:r>
              <a:rPr lang="cs-CZ" dirty="0" smtClean="0"/>
              <a:t>Vztahy mezi větnými členy jsou:</a:t>
            </a:r>
          </a:p>
          <a:p>
            <a:pPr lvl="1"/>
            <a:r>
              <a:rPr lang="cs-CZ" dirty="0" smtClean="0"/>
              <a:t>FORMÁLNÍ</a:t>
            </a:r>
          </a:p>
          <a:p>
            <a:pPr lvl="1"/>
            <a:r>
              <a:rPr lang="cs-CZ" dirty="0" smtClean="0"/>
              <a:t>VÝZNAMOVÉ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Vztahy formální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souřadnost</a:t>
            </a:r>
          </a:p>
          <a:p>
            <a:endParaRPr lang="cs-CZ" dirty="0" smtClean="0"/>
          </a:p>
          <a:p>
            <a:r>
              <a:rPr lang="cs-CZ" dirty="0" smtClean="0"/>
              <a:t>podřadnost		shoda</a:t>
            </a:r>
          </a:p>
          <a:p>
            <a:endParaRPr lang="cs-CZ" dirty="0" smtClean="0"/>
          </a:p>
          <a:p>
            <a:pPr lvl="1">
              <a:buNone/>
            </a:pPr>
            <a:r>
              <a:rPr lang="cs-CZ" dirty="0" smtClean="0"/>
              <a:t>						</a:t>
            </a:r>
            <a:r>
              <a:rPr lang="cs-CZ" sz="3000" dirty="0" smtClean="0"/>
              <a:t>řízenost</a:t>
            </a:r>
          </a:p>
          <a:p>
            <a:pPr lvl="1">
              <a:buNone/>
            </a:pPr>
            <a:endParaRPr lang="cs-CZ" sz="3000" dirty="0" smtClean="0"/>
          </a:p>
          <a:p>
            <a:pPr lvl="1">
              <a:buNone/>
            </a:pPr>
            <a:r>
              <a:rPr lang="cs-CZ" sz="3000" dirty="0" smtClean="0"/>
              <a:t>							přimykání</a:t>
            </a:r>
            <a:endParaRPr lang="cs-CZ" sz="30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347864" y="3284984"/>
            <a:ext cx="7920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347864" y="3284984"/>
            <a:ext cx="1656184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347864" y="3284984"/>
            <a:ext cx="2304256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Souřadnost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členy </a:t>
            </a:r>
            <a:r>
              <a:rPr lang="cs-CZ" dirty="0" smtClean="0"/>
              <a:t>v tomto vztahu  jsou stejným způsobem závislé na nějakém dalším větném členu</a:t>
            </a:r>
          </a:p>
          <a:p>
            <a:endParaRPr lang="cs-CZ" dirty="0" smtClean="0"/>
          </a:p>
          <a:p>
            <a:pPr lvl="1"/>
            <a:r>
              <a:rPr lang="cs-CZ" i="1" dirty="0" smtClean="0"/>
              <a:t>nový studijní obor</a:t>
            </a:r>
          </a:p>
          <a:p>
            <a:pPr lvl="1"/>
            <a:r>
              <a:rPr lang="cs-CZ" i="1" dirty="0" smtClean="0"/>
              <a:t>červené, zelené a žluté květy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Podřadnost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Shoda</a:t>
            </a:r>
          </a:p>
          <a:p>
            <a:pPr lvl="1"/>
            <a:r>
              <a:rPr lang="cs-CZ" dirty="0" smtClean="0"/>
              <a:t>závislý člen se shoduje se svým řídícím členem v pádě, čísle rodě</a:t>
            </a:r>
          </a:p>
          <a:p>
            <a:pPr lvl="2"/>
            <a:r>
              <a:rPr lang="cs-CZ" i="1" dirty="0" smtClean="0"/>
              <a:t>stará kniha, puntíkatý svetr</a:t>
            </a:r>
          </a:p>
          <a:p>
            <a:pPr lvl="2"/>
            <a:endParaRPr lang="cs-CZ" i="1" dirty="0" smtClean="0"/>
          </a:p>
          <a:p>
            <a:r>
              <a:rPr lang="cs-CZ" b="1" dirty="0" smtClean="0"/>
              <a:t>Řízenost</a:t>
            </a:r>
          </a:p>
          <a:p>
            <a:pPr lvl="1"/>
            <a:r>
              <a:rPr lang="cs-CZ" dirty="0" smtClean="0"/>
              <a:t>řídící člen předepisuje závislému členu pád </a:t>
            </a:r>
          </a:p>
          <a:p>
            <a:pPr lvl="1"/>
            <a:r>
              <a:rPr lang="cs-CZ" dirty="0" smtClean="0"/>
              <a:t>závislý člen nemůže být v jiném tvaru</a:t>
            </a:r>
          </a:p>
          <a:p>
            <a:pPr lvl="2"/>
            <a:r>
              <a:rPr lang="cs-CZ" i="1" dirty="0" smtClean="0"/>
              <a:t>vidět bratra, stavba stanu</a:t>
            </a:r>
          </a:p>
          <a:p>
            <a:pPr lvl="2"/>
            <a:endParaRPr lang="cs-CZ" i="1" dirty="0" smtClean="0"/>
          </a:p>
          <a:p>
            <a:r>
              <a:rPr lang="cs-CZ" b="1" dirty="0" smtClean="0"/>
              <a:t>Přimykání (slabá závislost)</a:t>
            </a:r>
          </a:p>
          <a:p>
            <a:pPr lvl="1"/>
            <a:r>
              <a:rPr lang="cs-CZ" dirty="0" smtClean="0"/>
              <a:t>Závislý člen nemá předepsaný ani rod, ani číslo, ani pád</a:t>
            </a:r>
          </a:p>
          <a:p>
            <a:pPr lvl="2"/>
            <a:r>
              <a:rPr lang="cs-CZ" dirty="0" smtClean="0"/>
              <a:t>jít lesem , po lese</a:t>
            </a:r>
            <a:endParaRPr lang="cs-CZ" i="1" dirty="0" smtClean="0"/>
          </a:p>
          <a:p>
            <a:pPr lvl="2"/>
            <a:endParaRPr lang="cs-CZ" i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Vyhledejte větné členy, mezi nimiž je formální vztah souřadnost.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2808"/>
            <a:ext cx="9144000" cy="4975192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3100" dirty="0" smtClean="0"/>
              <a:t>Krásný barokní zámek představoval tajemnou pohádkovou říši.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3100" dirty="0" smtClean="0"/>
              <a:t>Zítra vyrazíme na výlet nejen do ZOO, ale i do kina.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3100" dirty="0" smtClean="0"/>
              <a:t>Šli jsme blátivou lesní cestou.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3100" dirty="0" smtClean="0"/>
              <a:t>Vrátili jsme se unaveni, ale šťastni.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3100" dirty="0" smtClean="0"/>
              <a:t>Přijedeme k vám v podělí vlakem.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3100" dirty="0" smtClean="0"/>
              <a:t>Se zájmem pozoroval zšeřelou večerní oblohu.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3100" dirty="0" smtClean="0"/>
              <a:t>Příroda je ten nejdokonalejší a nejcennější poklad, který patří nám všem.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39552" y="2420888"/>
            <a:ext cx="21602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868144" y="2420888"/>
            <a:ext cx="144016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67544" y="2924944"/>
            <a:ext cx="194421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619672" y="3933056"/>
            <a:ext cx="194421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555776" y="4437112"/>
            <a:ext cx="295232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707904" y="5517232"/>
            <a:ext cx="244827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555776" y="6021288"/>
            <a:ext cx="417646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851920" y="3429000"/>
            <a:ext cx="41044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Určete skladební dvojice. Jak je vyjádřena závislost jednotlivých členů na členech řídících?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První žena v řadách španělské armády </a:t>
            </a:r>
            <a:r>
              <a:rPr lang="cs-CZ" dirty="0" err="1" smtClean="0"/>
              <a:t>Agustina</a:t>
            </a:r>
            <a:r>
              <a:rPr lang="cs-CZ" dirty="0" smtClean="0"/>
              <a:t> de </a:t>
            </a:r>
            <a:r>
              <a:rPr lang="cs-CZ" dirty="0" err="1" smtClean="0"/>
              <a:t>Aragón</a:t>
            </a:r>
            <a:r>
              <a:rPr lang="cs-CZ" dirty="0" smtClean="0"/>
              <a:t> dosáhla na konci své vojenské služby v roce 1814 hodnosti kapitána. </a:t>
            </a:r>
            <a:r>
              <a:rPr lang="cs-CZ" dirty="0" err="1" smtClean="0"/>
              <a:t>Agustina</a:t>
            </a:r>
            <a:r>
              <a:rPr lang="cs-CZ" dirty="0" smtClean="0"/>
              <a:t>  je dodnes považována za španělskou Janu z Arku, proslavila se v bojích proti francouzské okupaci Španělska v letech 1808 - 1814 a bořila jeden z největších stereotypů své doby. Zemřela 29. května 1857 v </a:t>
            </a:r>
            <a:r>
              <a:rPr lang="cs-CZ" dirty="0" err="1" smtClean="0"/>
              <a:t>Ceutě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61</TotalTime>
  <Words>296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Snímek 1</vt:lpstr>
      <vt:lpstr>Větné vztahy formální</vt:lpstr>
      <vt:lpstr>Jazykový rozbor:</vt:lpstr>
      <vt:lpstr>Vztahy mezi větnými členy</vt:lpstr>
      <vt:lpstr>Vztahy formální</vt:lpstr>
      <vt:lpstr>Souřadnost</vt:lpstr>
      <vt:lpstr>Podřadnost</vt:lpstr>
      <vt:lpstr>Vyhledejte větné členy, mezi nimiž je formální vztah souřadnost.</vt:lpstr>
      <vt:lpstr>Určete skladební dvojice. Jak je vyjádřena závislost jednotlivých členů na členech řídících?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Větné vztahy formální a významové</dc:title>
  <dc:creator>Martina</dc:creator>
  <cp:lastModifiedBy>Martina</cp:lastModifiedBy>
  <cp:revision>11</cp:revision>
  <dcterms:created xsi:type="dcterms:W3CDTF">2010-09-09T07:18:46Z</dcterms:created>
  <dcterms:modified xsi:type="dcterms:W3CDTF">2011-08-31T12:50:05Z</dcterms:modified>
</cp:coreProperties>
</file>