
<file path=[Content_Types].xml><?xml version="1.0" encoding="utf-8"?>
<Types xmlns="http://schemas.openxmlformats.org/package/2006/content-types"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9" r:id="rId2"/>
    <p:sldId id="256" r:id="rId3"/>
    <p:sldId id="257" r:id="rId4"/>
    <p:sldId id="258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45" d="100"/>
          <a:sy n="45" d="100"/>
        </p:scale>
        <p:origin x="-1230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ovnoramenný trojúhelník 6"/>
          <p:cNvSpPr/>
          <p:nvPr/>
        </p:nvSpPr>
        <p:spPr>
          <a:xfrm rot="16200000">
            <a:off x="7554353" y="5254283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540544" y="776288"/>
            <a:ext cx="8062912" cy="1470025"/>
          </a:xfrm>
        </p:spPr>
        <p:txBody>
          <a:bodyPr anchor="b">
            <a:normAutofit/>
          </a:bodyPr>
          <a:lstStyle>
            <a:lvl1pPr algn="r">
              <a:defRPr sz="440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540544" y="2250280"/>
            <a:ext cx="8062912" cy="1752600"/>
          </a:xfrm>
        </p:spPr>
        <p:txBody>
          <a:bodyPr/>
          <a:lstStyle>
            <a:lvl1pPr marL="0" marR="36576" indent="0" algn="r">
              <a:spcBef>
                <a:spcPts val="0"/>
              </a:spcBef>
              <a:buNone/>
              <a:defRPr>
                <a:ln>
                  <a:solidFill>
                    <a:schemeClr val="bg2"/>
                  </a:solidFill>
                </a:ln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1371600" y="6012656"/>
            <a:ext cx="5791200" cy="365125"/>
          </a:xfrm>
        </p:spPr>
        <p:txBody>
          <a:bodyPr tIns="0" bIns="0" anchor="t"/>
          <a:lstStyle>
            <a:lvl1pPr algn="r">
              <a:defRPr sz="1000"/>
            </a:lvl1pPr>
          </a:lstStyle>
          <a:p>
            <a:fld id="{D40A776F-8BD5-4811-A727-FE3997F93CF9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1371600" y="5650704"/>
            <a:ext cx="5791200" cy="365125"/>
          </a:xfrm>
        </p:spPr>
        <p:txBody>
          <a:bodyPr tIns="0" bIns="0" anchor="b"/>
          <a:lstStyle>
            <a:lvl1pPr algn="r">
              <a:defRPr sz="1100"/>
            </a:lvl1pPr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92247" y="5752307"/>
            <a:ext cx="502920" cy="365125"/>
          </a:xfrm>
        </p:spPr>
        <p:txBody>
          <a:bodyPr anchor="ctr"/>
          <a:lstStyle>
            <a:lvl1pPr algn="ctr">
              <a:defRPr sz="1300">
                <a:solidFill>
                  <a:srgbClr val="FFFFFF"/>
                </a:solidFill>
              </a:defRPr>
            </a:lvl1pPr>
          </a:lstStyle>
          <a:p>
            <a:fld id="{40534E0C-DB8B-4829-B131-B8D826F93AA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2808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91456" y="6480048"/>
            <a:ext cx="2133600" cy="301752"/>
          </a:xfrm>
        </p:spPr>
        <p:txBody>
          <a:bodyPr/>
          <a:lstStyle/>
          <a:p>
            <a:fld id="{D40A776F-8BD5-4811-A727-FE3997F93CF9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534E0C-DB8B-4829-B131-B8D826F93AA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ravoúhlý trojúhelník 8"/>
          <p:cNvSpPr/>
          <p:nvPr/>
        </p:nvSpPr>
        <p:spPr>
          <a:xfrm flipV="1">
            <a:off x="7034" y="7034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algn="ctr" defTabSz="914400" rtl="0" eaLnBrk="1" latinLnBrk="0" hangingPunct="1"/>
            <a:endParaRPr kumimoji="0"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Rovnoramenný trojúhelník 7"/>
          <p:cNvSpPr/>
          <p:nvPr/>
        </p:nvSpPr>
        <p:spPr>
          <a:xfrm rot="5400000" flipV="1">
            <a:off x="7554353" y="309490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955632" y="6477000"/>
            <a:ext cx="2133600" cy="304800"/>
          </a:xfrm>
        </p:spPr>
        <p:txBody>
          <a:bodyPr/>
          <a:lstStyle/>
          <a:p>
            <a:fld id="{D40A776F-8BD5-4811-A727-FE3997F93CF9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19376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8451056" y="809624"/>
            <a:ext cx="502920" cy="300831"/>
          </a:xfrm>
        </p:spPr>
        <p:txBody>
          <a:bodyPr/>
          <a:lstStyle/>
          <a:p>
            <a:fld id="{40534E0C-DB8B-4829-B131-B8D826F93AA4}" type="slidenum">
              <a:rPr lang="cs-CZ" smtClean="0"/>
              <a:pPr/>
              <a:t>‹#›</a:t>
            </a:fld>
            <a:endParaRPr lang="cs-CZ"/>
          </a:p>
        </p:txBody>
      </p:sp>
      <p:cxnSp>
        <p:nvCxnSpPr>
          <p:cNvPr id="11" name="Přímá spojovací čára 10"/>
          <p:cNvCxnSpPr/>
          <p:nvPr/>
        </p:nvCxnSpPr>
        <p:spPr>
          <a:xfrm rot="10800000">
            <a:off x="6468794" y="9381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 flipV="1"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271464"/>
            <a:ext cx="7239000" cy="1362075"/>
          </a:xfrm>
        </p:spPr>
        <p:txBody>
          <a:bodyPr anchor="ctr"/>
          <a:lstStyle>
            <a:lvl1pPr marL="0" algn="l">
              <a:buNone/>
              <a:defRPr sz="3600" b="1" cap="none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1633536"/>
            <a:ext cx="3886200" cy="2286000"/>
          </a:xfrm>
        </p:spPr>
        <p:txBody>
          <a:bodyPr anchor="t"/>
          <a:lstStyle>
            <a:lvl1pPr marL="54864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 algn="l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D40A776F-8BD5-4811-A727-FE3997F93CF9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40534E0C-DB8B-4829-B131-B8D826F93AA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48198" y="290732"/>
            <a:ext cx="1066800" cy="6153912"/>
          </a:xfrm>
        </p:spPr>
        <p:txBody>
          <a:bodyPr vert="vert270" anchor="b"/>
          <a:lstStyle>
            <a:lvl1pPr marL="0" algn="ctr">
              <a:defRPr sz="3300" b="1">
                <a:ln w="6350">
                  <a:solidFill>
                    <a:schemeClr val="tx1"/>
                  </a:solidFill>
                </a:ln>
                <a:solidFill>
                  <a:schemeClr val="tx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5006" y="290732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1365006" y="3427124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2022230" y="290732"/>
            <a:ext cx="6858000" cy="3017520"/>
          </a:xfrm>
        </p:spPr>
        <p:txBody>
          <a:bodyPr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2022230" y="3427124"/>
            <a:ext cx="6858000" cy="301752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0552" cy="301752"/>
          </a:xfrm>
        </p:spPr>
        <p:txBody>
          <a:bodyPr/>
          <a:lstStyle/>
          <a:p>
            <a:fld id="{D40A776F-8BD5-4811-A727-FE3997F93CF9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1104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7589520" y="6483096"/>
            <a:ext cx="502920" cy="301752"/>
          </a:xfrm>
        </p:spPr>
        <p:txBody>
          <a:bodyPr/>
          <a:lstStyle>
            <a:lvl1pPr algn="ctr">
              <a:defRPr/>
            </a:lvl1pPr>
          </a:lstStyle>
          <a:p>
            <a:fld id="{40534E0C-DB8B-4829-B131-B8D826F93AA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0A776F-8BD5-4811-A727-FE3997F93CF9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534E0C-DB8B-4829-B131-B8D826F93AA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D40A776F-8BD5-4811-A727-FE3997F93CF9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457200" y="6481890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40534E0C-DB8B-4829-B131-B8D826F93AA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367664"/>
            <a:ext cx="914400" cy="5943600"/>
          </a:xfrm>
        </p:spPr>
        <p:txBody>
          <a:bodyPr vert="vert270" anchor="b"/>
          <a:lstStyle>
            <a:lvl1pPr marL="0" marR="18288" algn="r">
              <a:spcBef>
                <a:spcPts val="0"/>
              </a:spcBef>
              <a:buNone/>
              <a:defRPr sz="2900" b="0"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1135856" y="367664"/>
            <a:ext cx="2438400" cy="5943600"/>
          </a:xfrm>
        </p:spPr>
        <p:txBody>
          <a:bodyPr anchor="t"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651250" y="320040"/>
            <a:ext cx="5276088" cy="5989320"/>
          </a:xfrm>
        </p:spPr>
        <p:txBody>
          <a:bodyPr/>
          <a:lstStyle>
            <a:lvl1pPr>
              <a:spcBef>
                <a:spcPts val="0"/>
              </a:spcBef>
              <a:defRPr sz="30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278976" y="6556248"/>
            <a:ext cx="2133600" cy="301752"/>
          </a:xfrm>
        </p:spPr>
        <p:txBody>
          <a:bodyPr/>
          <a:lstStyle>
            <a:lvl1pPr>
              <a:defRPr sz="900"/>
            </a:lvl1pPr>
          </a:lstStyle>
          <a:p>
            <a:fld id="{D40A776F-8BD5-4811-A727-FE3997F93CF9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35856" y="6556248"/>
            <a:ext cx="5143120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410576" y="6556248"/>
            <a:ext cx="502920" cy="301752"/>
          </a:xfrm>
        </p:spPr>
        <p:txBody>
          <a:bodyPr/>
          <a:lstStyle>
            <a:lvl1pPr>
              <a:defRPr sz="900"/>
            </a:lvl1pPr>
          </a:lstStyle>
          <a:p>
            <a:fld id="{40534E0C-DB8B-4829-B131-B8D826F93AA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150896"/>
            <a:ext cx="914400" cy="6400800"/>
          </a:xfrm>
        </p:spPr>
        <p:txBody>
          <a:bodyPr vert="vert270" anchor="b"/>
          <a:lstStyle>
            <a:lvl1pPr marL="0" algn="l">
              <a:buNone/>
              <a:defRPr sz="3000" b="0"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138237" y="373966"/>
            <a:ext cx="7333488" cy="5486400"/>
          </a:xfrm>
          <a:solidFill>
            <a:schemeClr val="bg2">
              <a:shade val="5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3000" y="5867400"/>
            <a:ext cx="7333488" cy="685800"/>
          </a:xfrm>
          <a:solidFill>
            <a:schemeClr val="accent1">
              <a:alpha val="15000"/>
            </a:schemeClr>
          </a:solidFill>
          <a:ln>
            <a:solidFill>
              <a:schemeClr val="accent1"/>
            </a:solidFill>
            <a:miter lim="800000"/>
          </a:ln>
        </p:spPr>
        <p:txBody>
          <a:bodyPr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108192" y="6556248"/>
            <a:ext cx="2103120" cy="301752"/>
          </a:xfrm>
        </p:spPr>
        <p:txBody>
          <a:bodyPr/>
          <a:lstStyle>
            <a:lvl1pPr>
              <a:defRPr sz="900"/>
            </a:lvl1pPr>
          </a:lstStyle>
          <a:p>
            <a:fld id="{D40A776F-8BD5-4811-A727-FE3997F93CF9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70432" y="6557169"/>
            <a:ext cx="4948072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17192" y="6556248"/>
            <a:ext cx="365760" cy="301752"/>
          </a:xfrm>
        </p:spPr>
        <p:txBody>
          <a:bodyPr/>
          <a:lstStyle>
            <a:lvl1pPr algn="ctr">
              <a:defRPr sz="900"/>
            </a:lvl1pPr>
          </a:lstStyle>
          <a:p>
            <a:fld id="{40534E0C-DB8B-4829-B131-B8D826F93AA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0A776F-8BD5-4811-A727-FE3997F93CF9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534E0C-DB8B-4829-B131-B8D826F93AA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381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81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0A776F-8BD5-4811-A727-FE3997F93CF9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534E0C-DB8B-4829-B131-B8D826F93AA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ravoúhlý trojúhelník 10"/>
          <p:cNvSpPr/>
          <p:nvPr/>
        </p:nvSpPr>
        <p:spPr>
          <a:xfrm>
            <a:off x="7034" y="14068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 rot="10800000" flipV="1">
            <a:off x="6468794" y="4948410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882808"/>
            <a:ext cx="8229600" cy="4572000"/>
          </a:xfrm>
          <a:prstGeom prst="rect">
            <a:avLst/>
          </a:prstGeom>
        </p:spPr>
        <p:txBody>
          <a:bodyPr vert="horz" anchor="t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791456" y="6480969"/>
            <a:ext cx="2133600" cy="301752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 b="0">
                <a:solidFill>
                  <a:schemeClr val="tx1"/>
                </a:solidFill>
              </a:defRPr>
            </a:lvl1pPr>
          </a:lstStyle>
          <a:p>
            <a:fld id="{D40A776F-8BD5-4811-A727-FE3997F93CF9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457200" y="6481890"/>
            <a:ext cx="4260056" cy="300831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589520" y="6480969"/>
            <a:ext cx="502920" cy="301752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/>
                </a:solidFill>
              </a:defRPr>
            </a:lvl1pPr>
          </a:lstStyle>
          <a:p>
            <a:fld id="{40534E0C-DB8B-4829-B131-B8D826F93AA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marL="484632" algn="l" rtl="0" eaLnBrk="1" latinLnBrk="0" hangingPunct="1">
        <a:spcBef>
          <a:spcPct val="0"/>
        </a:spcBef>
        <a:buNone/>
        <a:defRPr kumimoji="0" sz="4200" kern="1200">
          <a:ln w="6350">
            <a:solidFill>
              <a:schemeClr val="accent1">
                <a:shade val="43000"/>
              </a:schemeClr>
            </a:solidFill>
          </a:ln>
          <a:solidFill>
            <a:schemeClr val="accent1">
              <a:tint val="83000"/>
              <a:satMod val="150000"/>
            </a:schemeClr>
          </a:solidFill>
          <a:effectLst>
            <a:outerShdw blurRad="26000" dist="26000" dir="145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448056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822960" indent="-285750" algn="l" rtl="0" eaLnBrk="1" latinLnBrk="0" hangingPunct="1">
        <a:spcBef>
          <a:spcPct val="20000"/>
        </a:spcBef>
        <a:buClr>
          <a:schemeClr val="accent1"/>
        </a:buClr>
        <a:buSzPct val="95000"/>
        <a:buFont typeface="Verdana"/>
        <a:buChar char="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106424" indent="-228600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10312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6002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084832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146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332656"/>
            <a:ext cx="56007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11760" y="1412776"/>
            <a:ext cx="4129841" cy="38016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/>
        </p:nvGraphicFramePr>
        <p:xfrm>
          <a:off x="0" y="5229200"/>
          <a:ext cx="9144000" cy="1402080"/>
        </p:xfrm>
        <a:graphic>
          <a:graphicData uri="http://schemas.openxmlformats.org/drawingml/2006/table">
            <a:tbl>
              <a:tblPr/>
              <a:tblGrid>
                <a:gridCol w="2768366"/>
                <a:gridCol w="6375634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baseline="0" dirty="0" smtClean="0">
                          <a:latin typeface="Times New Roman"/>
                          <a:ea typeface="Calibri"/>
                          <a:cs typeface="Times New Roman"/>
                        </a:rPr>
                        <a:t>Skladba  </a:t>
                      </a:r>
                      <a:r>
                        <a:rPr lang="cs-CZ" sz="2000" b="1" baseline="0" dirty="0" smtClean="0">
                          <a:latin typeface="Times New Roman"/>
                          <a:ea typeface="Calibri"/>
                          <a:cs typeface="Times New Roman"/>
                        </a:rPr>
                        <a:t>9</a:t>
                      </a: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. ročník</a:t>
                      </a:r>
                      <a:endParaRPr lang="cs-CZ" sz="20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VY_32_INOVACE_02_Větné vztahy významové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err="1" smtClean="0">
                          <a:latin typeface="Times New Roman"/>
                          <a:ea typeface="Calibri"/>
                          <a:cs typeface="Times New Roman"/>
                        </a:rPr>
                        <a:t>Chňoupková</a:t>
                      </a:r>
                      <a:r>
                        <a:rPr lang="cs-CZ" sz="2000" dirty="0" smtClean="0">
                          <a:latin typeface="Times New Roman"/>
                          <a:ea typeface="Calibri"/>
                          <a:cs typeface="Times New Roman"/>
                        </a:rPr>
                        <a:t> Martina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Větné vztahy významové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Mgr. Martina </a:t>
            </a:r>
            <a:r>
              <a:rPr lang="cs-CZ" dirty="0" err="1" smtClean="0"/>
              <a:t>Chňoupková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267494"/>
            <a:ext cx="9144000" cy="1399032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Jak je vyjádřena závislost členů na členech řídících u daných vět?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Velice se mi líbí vysoké kozačky.</a:t>
            </a:r>
          </a:p>
          <a:p>
            <a:endParaRPr lang="cs-CZ" dirty="0" smtClean="0"/>
          </a:p>
          <a:p>
            <a:r>
              <a:rPr lang="cs-CZ" dirty="0" smtClean="0"/>
              <a:t>Eda na nic nečekal  a vyrazil na nejbližší zubní pohotovost do nemocnice.</a:t>
            </a:r>
          </a:p>
          <a:p>
            <a:endParaRPr lang="cs-CZ" dirty="0" smtClean="0"/>
          </a:p>
          <a:p>
            <a:r>
              <a:rPr lang="cs-CZ" dirty="0" smtClean="0"/>
              <a:t>Jana by si chtěla postavit krásný dům v přírodě.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Vztahy významové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412776"/>
            <a:ext cx="9144000" cy="5445224"/>
          </a:xfrm>
        </p:spPr>
        <p:txBody>
          <a:bodyPr>
            <a:normAutofit fontScale="77500" lnSpcReduction="20000"/>
          </a:bodyPr>
          <a:lstStyle/>
          <a:p>
            <a:r>
              <a:rPr lang="cs-CZ" dirty="0" smtClean="0"/>
              <a:t>přiřazování</a:t>
            </a:r>
          </a:p>
          <a:p>
            <a:pPr lvl="1"/>
            <a:r>
              <a:rPr lang="cs-CZ" dirty="0" smtClean="0"/>
              <a:t>větné členy jsou na sobě nezávislé, pojmenovávají různé jevy → několikanásobný větný člen</a:t>
            </a:r>
          </a:p>
          <a:p>
            <a:pPr lvl="2"/>
            <a:r>
              <a:rPr lang="cs-CZ" i="1" dirty="0" smtClean="0"/>
              <a:t>bratr a sestra</a:t>
            </a:r>
          </a:p>
          <a:p>
            <a:pPr lvl="3"/>
            <a:endParaRPr lang="cs-CZ" dirty="0" smtClean="0"/>
          </a:p>
          <a:p>
            <a:r>
              <a:rPr lang="cs-CZ" dirty="0" smtClean="0"/>
              <a:t>přisuzování</a:t>
            </a:r>
          </a:p>
          <a:p>
            <a:pPr lvl="1"/>
            <a:r>
              <a:rPr lang="cs-CZ" dirty="0" smtClean="0"/>
              <a:t>vztah mezi podmětovou a přísudkovou částí věty</a:t>
            </a:r>
          </a:p>
          <a:p>
            <a:pPr lvl="1"/>
            <a:r>
              <a:rPr lang="cs-CZ" dirty="0" smtClean="0"/>
              <a:t>vyjadřuje se tvarovou shodou</a:t>
            </a:r>
          </a:p>
          <a:p>
            <a:pPr lvl="1"/>
            <a:r>
              <a:rPr lang="cs-CZ" dirty="0" smtClean="0"/>
              <a:t>základní vztah pro stavbu věty</a:t>
            </a:r>
          </a:p>
          <a:p>
            <a:pPr lvl="1"/>
            <a:endParaRPr lang="cs-CZ" dirty="0" smtClean="0"/>
          </a:p>
          <a:p>
            <a:r>
              <a:rPr lang="cs-CZ" dirty="0" smtClean="0"/>
              <a:t>určování</a:t>
            </a:r>
          </a:p>
          <a:p>
            <a:pPr lvl="1"/>
            <a:r>
              <a:rPr lang="cs-CZ" dirty="0" smtClean="0"/>
              <a:t>významový vztah mezi členem rozvíjejícím a řídícím</a:t>
            </a:r>
          </a:p>
          <a:p>
            <a:pPr lvl="1"/>
            <a:r>
              <a:rPr lang="cs-CZ" dirty="0" smtClean="0"/>
              <a:t>jeden člen blíže určuje význam členu druhého</a:t>
            </a:r>
          </a:p>
          <a:p>
            <a:pPr lvl="2"/>
            <a:r>
              <a:rPr lang="cs-CZ" i="1" dirty="0" smtClean="0"/>
              <a:t>jehličnatý strom, krásně maluje, slyšel sýkoru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přístavkový vztah</a:t>
            </a:r>
          </a:p>
          <a:p>
            <a:pPr lvl="1"/>
            <a:r>
              <a:rPr lang="cs-CZ" dirty="0" smtClean="0"/>
              <a:t>podrobně probereme později</a:t>
            </a:r>
          </a:p>
          <a:p>
            <a:pPr lvl="1">
              <a:buNone/>
            </a:pPr>
            <a:endParaRPr lang="cs-CZ" dirty="0" smtClean="0"/>
          </a:p>
          <a:p>
            <a:pPr lvl="3"/>
            <a:endParaRPr lang="cs-CZ" dirty="0" smtClean="0"/>
          </a:p>
          <a:p>
            <a:pPr lvl="2"/>
            <a:endParaRPr lang="cs-CZ" dirty="0" smtClean="0"/>
          </a:p>
          <a:p>
            <a:pPr lvl="1"/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alent">
  <a:themeElements>
    <a:clrScheme name="Metro">
      <a:dk1>
        <a:sysClr val="windowText" lastClr="000000"/>
      </a:dk1>
      <a:lt1>
        <a:sysClr val="window" lastClr="FFFFFF"/>
      </a:lt1>
      <a:dk2>
        <a:srgbClr val="4E5B6F"/>
      </a:dk2>
      <a:lt2>
        <a:srgbClr val="D6EC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Talent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inorFont>
    </a:fontScheme>
    <a:fmtScheme name="Talent">
      <a:fillStyleLst>
        <a:solidFill>
          <a:schemeClr val="phClr"/>
        </a:solidFill>
        <a:gradFill rotWithShape="1">
          <a:gsLst>
            <a:gs pos="0">
              <a:schemeClr val="phClr">
                <a:tint val="10000"/>
                <a:satMod val="300000"/>
              </a:schemeClr>
            </a:gs>
            <a:gs pos="34000">
              <a:schemeClr val="phClr">
                <a:tint val="13500"/>
                <a:satMod val="250000"/>
              </a:schemeClr>
            </a:gs>
            <a:gs pos="100000">
              <a:schemeClr val="phClr">
                <a:tint val="60000"/>
                <a:satMod val="200000"/>
              </a:schemeClr>
            </a:gs>
          </a:gsLst>
          <a:path path="circle">
            <a:fillToRect l="50000" t="155000" r="50000" b="-55000"/>
          </a:path>
        </a:gradFill>
        <a:gradFill rotWithShape="1">
          <a:gsLst>
            <a:gs pos="0">
              <a:schemeClr val="phClr">
                <a:tint val="60000"/>
                <a:satMod val="160000"/>
              </a:schemeClr>
            </a:gs>
            <a:gs pos="46000">
              <a:schemeClr val="phClr">
                <a:tint val="86000"/>
                <a:satMod val="160000"/>
              </a:schemeClr>
            </a:gs>
            <a:gs pos="100000">
              <a:schemeClr val="phClr"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</a:fillStyleLst>
      <a:lnStyleLst>
        <a:ln w="9525" cap="flat" cmpd="sng" algn="ctr">
          <a:solidFill>
            <a:schemeClr val="phClr">
              <a:satMod val="12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147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3600000"/>
            </a:lightRig>
          </a:scene3d>
          <a:sp3d prstMaterial="plastic">
            <a:bevelT w="127000" h="38200" prst="relaxedInset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8000"/>
                <a:satMod val="230000"/>
              </a:schemeClr>
            </a:gs>
            <a:gs pos="60000">
              <a:schemeClr val="phClr">
                <a:shade val="92000"/>
                <a:satMod val="230000"/>
              </a:schemeClr>
            </a:gs>
            <a:gs pos="100000">
              <a:schemeClr val="phClr">
                <a:tint val="85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1200"/>
                <a:satMod val="150000"/>
              </a:schemeClr>
              <a:schemeClr val="phClr">
                <a:tint val="90000"/>
                <a:satMod val="150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Verve</Template>
  <TotalTime>34</TotalTime>
  <Words>132</Words>
  <Application>Microsoft Office PowerPoint</Application>
  <PresentationFormat>Předvádění na obrazovce (4:3)</PresentationFormat>
  <Paragraphs>38</Paragraphs>
  <Slides>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Talent</vt:lpstr>
      <vt:lpstr>Snímek 1</vt:lpstr>
      <vt:lpstr>Větné vztahy významové</vt:lpstr>
      <vt:lpstr>Jak je vyjádřena závislost členů na členech řídících u daných vět?</vt:lpstr>
      <vt:lpstr>Vztahy významové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Větné vztahy významové</dc:title>
  <dc:creator>Martina</dc:creator>
  <cp:lastModifiedBy>Martina</cp:lastModifiedBy>
  <cp:revision>6</cp:revision>
  <dcterms:created xsi:type="dcterms:W3CDTF">2010-09-09T08:12:05Z</dcterms:created>
  <dcterms:modified xsi:type="dcterms:W3CDTF">2011-08-31T12:50:59Z</dcterms:modified>
</cp:coreProperties>
</file>