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VY_32_INOVACE_01_Matematika pro 7.ročník_Porovnávání zlomků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Porovnávání zlomků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4960C79-DCA6-4CD6-BBE0-FA2EB4780FA0}">
      <dgm:prSet/>
      <dgm:spPr/>
      <dgm:t>
        <a:bodyPr/>
        <a:lstStyle/>
        <a:p>
          <a:pPr algn="l"/>
          <a:r>
            <a:rPr lang="cs-CZ" smtClean="0"/>
            <a:t>Vytvořeno: září 2011</a:t>
          </a:r>
          <a:endParaRPr lang="cs-CZ" dirty="0"/>
        </a:p>
      </dgm:t>
    </dgm:pt>
    <dgm:pt modelId="{4CEF490A-76F6-4C5F-B301-6CB84D5D14E7}" type="parTrans" cxnId="{9BB14FC1-26F9-43BD-BB1D-5A9B9E210C1F}">
      <dgm:prSet/>
      <dgm:spPr/>
      <dgm:t>
        <a:bodyPr/>
        <a:lstStyle/>
        <a:p>
          <a:pPr algn="l"/>
          <a:endParaRPr lang="cs-CZ"/>
        </a:p>
      </dgm:t>
    </dgm:pt>
    <dgm:pt modelId="{618D4184-045A-4516-96A9-725096C5D0EB}" type="sibTrans" cxnId="{9BB14FC1-26F9-43BD-BB1D-5A9B9E210C1F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6A2D810B-2C0B-4C79-A905-96AD24AE2740}" type="pres">
      <dgm:prSet presAssocID="{34960C79-DCA6-4CD6-BBE0-FA2EB4780FA0}" presName="vertSpace5" presStyleLbl="node1" presStyleIdx="3" presStyleCnt="6"/>
      <dgm:spPr/>
      <dgm:t>
        <a:bodyPr/>
        <a:lstStyle/>
        <a:p>
          <a:endParaRPr lang="cs-CZ"/>
        </a:p>
      </dgm:t>
    </dgm:pt>
    <dgm:pt modelId="{05E6A8E9-8CA3-48E2-A34E-35C7DFBA68F9}" type="pres">
      <dgm:prSet presAssocID="{34960C79-DCA6-4CD6-BBE0-FA2EB4780FA0}" presName="circle5" presStyleLbl="node1" presStyleIdx="4" presStyleCnt="6"/>
      <dgm:spPr/>
      <dgm:t>
        <a:bodyPr/>
        <a:lstStyle/>
        <a:p>
          <a:endParaRPr lang="cs-CZ"/>
        </a:p>
      </dgm:t>
    </dgm:pt>
    <dgm:pt modelId="{1713660B-BDAF-45E3-9C56-8BFE2AFCD106}" type="pres">
      <dgm:prSet presAssocID="{34960C79-DCA6-4CD6-BBE0-FA2EB4780FA0}" presName="rect5" presStyleLbl="alignAcc1" presStyleIdx="4" presStyleCnt="6"/>
      <dgm:spPr/>
      <dgm:t>
        <a:bodyPr/>
        <a:lstStyle/>
        <a:p>
          <a:endParaRPr lang="cs-CZ"/>
        </a:p>
      </dgm:t>
    </dgm:pt>
    <dgm:pt modelId="{B06FF7AE-E58F-4EC7-B3E4-BCC056E4C8E6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3F1E23CF-AAA4-4711-AAFC-031640B15D84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A540AC26-1338-4EE1-9CBE-1895A0EBF770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4F37BF-A1F9-4EB6-AB5B-51A6CA2A32F5}" type="pres">
      <dgm:prSet presAssocID="{34960C79-DCA6-4CD6-BBE0-FA2EB4780FA0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84CABF-D3FA-4BB3-8B26-02D9A3B7DA6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B0B408-7B32-4B1C-963A-1D4432CCDDEE}" type="presOf" srcId="{D1D4F407-5343-4D3F-B5B9-D407B03CAEB4}" destId="{AED2198E-93D5-4001-81B4-73124B309672}" srcOrd="1" destOrd="0" presId="urn:microsoft.com/office/officeart/2005/8/layout/target3"/>
    <dgm:cxn modelId="{50D04F54-CBEF-4F6F-8EC2-787A9E0706EC}" type="presOf" srcId="{34960C79-DCA6-4CD6-BBE0-FA2EB4780FA0}" destId="{8E4F37BF-A1F9-4EB6-AB5B-51A6CA2A32F5}" srcOrd="1" destOrd="0" presId="urn:microsoft.com/office/officeart/2005/8/layout/target3"/>
    <dgm:cxn modelId="{C859C95F-D67E-4EB0-8299-0418524FC018}" type="presOf" srcId="{34960C79-DCA6-4CD6-BBE0-FA2EB4780FA0}" destId="{1713660B-BDAF-45E3-9C56-8BFE2AFCD106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EEA6F40-8B4E-40D3-8216-76E49C5FF24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5CF86A-8ADA-4E20-B651-AEA6D9927701}" type="presOf" srcId="{D1D4F407-5343-4D3F-B5B9-D407B03CAEB4}" destId="{D005CE8C-CC26-4C3E-AC11-E15060ECD759}" srcOrd="0" destOrd="0" presId="urn:microsoft.com/office/officeart/2005/8/layout/target3"/>
    <dgm:cxn modelId="{46375BC9-682B-4604-8B78-B5C1A6CC1CB3}" type="presOf" srcId="{4C35D32F-0EAB-4CD7-82EE-45574DC2A586}" destId="{A540AC26-1338-4EE1-9CBE-1895A0EBF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E86190-083A-4F50-BF5B-4F8BC0B74AE6}" type="presOf" srcId="{D8197B8C-B260-4A16-BDF4-0947B075E274}" destId="{25B08C86-7E15-44DC-BE7F-FFB55DD49D12}" srcOrd="0" destOrd="0" presId="urn:microsoft.com/office/officeart/2005/8/layout/target3"/>
    <dgm:cxn modelId="{06E07C4C-6F06-4B2D-BB85-3A655C89553A}" type="presOf" srcId="{4C35D32F-0EAB-4CD7-82EE-45574DC2A586}" destId="{CE84CABF-D3FA-4BB3-8B26-02D9A3B7DA67}" srcOrd="1" destOrd="0" presId="urn:microsoft.com/office/officeart/2005/8/layout/target3"/>
    <dgm:cxn modelId="{EA9C9269-5036-42A8-9A3B-861C1FAE437F}" type="presOf" srcId="{B651F6E3-6281-48DB-9319-2AEAFDAE7572}" destId="{6BB5E863-4638-4E1D-BFDE-399D028AC4ED}" srcOrd="1" destOrd="0" presId="urn:microsoft.com/office/officeart/2005/8/layout/target3"/>
    <dgm:cxn modelId="{9BB14FC1-26F9-43BD-BB1D-5A9B9E210C1F}" srcId="{757F3AB3-0718-4624-B441-E567A8F0AB56}" destId="{34960C79-DCA6-4CD6-BBE0-FA2EB4780FA0}" srcOrd="4" destOrd="0" parTransId="{4CEF490A-76F6-4C5F-B301-6CB84D5D14E7}" sibTransId="{618D4184-045A-4516-96A9-725096C5D0EB}"/>
    <dgm:cxn modelId="{3753EE9D-3328-410F-B325-F1F30137B202}" type="presOf" srcId="{D8197B8C-B260-4A16-BDF4-0947B075E274}" destId="{5A5FFA88-C948-4069-8E93-59FA12366E83}" srcOrd="1" destOrd="0" presId="urn:microsoft.com/office/officeart/2005/8/layout/target3"/>
    <dgm:cxn modelId="{7D93E69C-35F8-4186-AD39-F4B183316D17}" type="presOf" srcId="{D1B46980-6531-4606-95E6-44980827E919}" destId="{6140AFEC-043D-4C43-A2F9-D0F5331DF3A3}" srcOrd="0" destOrd="0" presId="urn:microsoft.com/office/officeart/2005/8/layout/target3"/>
    <dgm:cxn modelId="{E99229FA-A5B0-4573-AC56-9BEFDC3F63CA}" type="presOf" srcId="{D1B46980-6531-4606-95E6-44980827E919}" destId="{2BE915AB-18AA-4053-B92C-3BFC9ED204BB}" srcOrd="1" destOrd="0" presId="urn:microsoft.com/office/officeart/2005/8/layout/target3"/>
    <dgm:cxn modelId="{0CB33FA9-8A37-4133-AA97-D2F4CEDA3C8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BFF9195-3DDB-4365-BCBA-A39DD21952E4}" type="presParOf" srcId="{333A1088-737F-45CB-B68E-254E46348037}" destId="{F5ABB229-8D3B-4694-996A-96F23CF14429}" srcOrd="0" destOrd="0" presId="urn:microsoft.com/office/officeart/2005/8/layout/target3"/>
    <dgm:cxn modelId="{00072199-ED3C-48F7-AB7A-D2A8CD7E1305}" type="presParOf" srcId="{333A1088-737F-45CB-B68E-254E46348037}" destId="{F41139FD-01EE-4571-8B17-4FB00FC51163}" srcOrd="1" destOrd="0" presId="urn:microsoft.com/office/officeart/2005/8/layout/target3"/>
    <dgm:cxn modelId="{E827A581-2EEF-45BE-8088-C5BB14248257}" type="presParOf" srcId="{333A1088-737F-45CB-B68E-254E46348037}" destId="{D005CE8C-CC26-4C3E-AC11-E15060ECD759}" srcOrd="2" destOrd="0" presId="urn:microsoft.com/office/officeart/2005/8/layout/target3"/>
    <dgm:cxn modelId="{DD96AABB-C99D-4809-BCDA-F1AC25F5BD45}" type="presParOf" srcId="{333A1088-737F-45CB-B68E-254E46348037}" destId="{2C702D82-9B77-49B7-9568-BB8EB47C3372}" srcOrd="3" destOrd="0" presId="urn:microsoft.com/office/officeart/2005/8/layout/target3"/>
    <dgm:cxn modelId="{AD647171-835F-4648-841E-B3A37E5155CB}" type="presParOf" srcId="{333A1088-737F-45CB-B68E-254E46348037}" destId="{A52A0455-90FF-4808-ABD0-F02540D31D5A}" srcOrd="4" destOrd="0" presId="urn:microsoft.com/office/officeart/2005/8/layout/target3"/>
    <dgm:cxn modelId="{AB96A731-FBF7-4684-8332-1D22F7B060AA}" type="presParOf" srcId="{333A1088-737F-45CB-B68E-254E46348037}" destId="{6140AFEC-043D-4C43-A2F9-D0F5331DF3A3}" srcOrd="5" destOrd="0" presId="urn:microsoft.com/office/officeart/2005/8/layout/target3"/>
    <dgm:cxn modelId="{5675AE2C-54DF-4AD4-ACD1-71CF9936E902}" type="presParOf" srcId="{333A1088-737F-45CB-B68E-254E46348037}" destId="{9358AC05-5D7D-4327-9F80-1AD486AEA664}" srcOrd="6" destOrd="0" presId="urn:microsoft.com/office/officeart/2005/8/layout/target3"/>
    <dgm:cxn modelId="{2AEF95E2-1033-44FE-A2F6-2467D47A1E33}" type="presParOf" srcId="{333A1088-737F-45CB-B68E-254E46348037}" destId="{313FC574-E1CD-4FB4-B054-0B805CE0447D}" srcOrd="7" destOrd="0" presId="urn:microsoft.com/office/officeart/2005/8/layout/target3"/>
    <dgm:cxn modelId="{953EA8B0-5746-4D25-8239-E741E56FC697}" type="presParOf" srcId="{333A1088-737F-45CB-B68E-254E46348037}" destId="{619D679B-A015-4ECF-8348-D1034C574F40}" srcOrd="8" destOrd="0" presId="urn:microsoft.com/office/officeart/2005/8/layout/target3"/>
    <dgm:cxn modelId="{2FD5011C-902D-4620-9C36-A2202DF6D28D}" type="presParOf" srcId="{333A1088-737F-45CB-B68E-254E46348037}" destId="{322283A8-4A27-4CDA-BAE3-F381106A9174}" srcOrd="9" destOrd="0" presId="urn:microsoft.com/office/officeart/2005/8/layout/target3"/>
    <dgm:cxn modelId="{43A193E9-AB51-477D-9022-A14080A4C4C4}" type="presParOf" srcId="{333A1088-737F-45CB-B68E-254E46348037}" destId="{FFC9F71D-1B4F-4AD9-A4A6-86ADEFC8AF5C}" srcOrd="10" destOrd="0" presId="urn:microsoft.com/office/officeart/2005/8/layout/target3"/>
    <dgm:cxn modelId="{07C64FD8-5FA3-45CE-9268-B223C311ACBE}" type="presParOf" srcId="{333A1088-737F-45CB-B68E-254E46348037}" destId="{25B08C86-7E15-44DC-BE7F-FFB55DD49D12}" srcOrd="11" destOrd="0" presId="urn:microsoft.com/office/officeart/2005/8/layout/target3"/>
    <dgm:cxn modelId="{440590B6-5D80-44F6-BF4E-ADF74EEAA045}" type="presParOf" srcId="{333A1088-737F-45CB-B68E-254E46348037}" destId="{6A2D810B-2C0B-4C79-A905-96AD24AE2740}" srcOrd="12" destOrd="0" presId="urn:microsoft.com/office/officeart/2005/8/layout/target3"/>
    <dgm:cxn modelId="{4CDE4FD2-7374-4623-B0B3-1CEDBB99E8CD}" type="presParOf" srcId="{333A1088-737F-45CB-B68E-254E46348037}" destId="{05E6A8E9-8CA3-48E2-A34E-35C7DFBA68F9}" srcOrd="13" destOrd="0" presId="urn:microsoft.com/office/officeart/2005/8/layout/target3"/>
    <dgm:cxn modelId="{C780C9D5-E653-43CA-BACA-7F2B0436E5C2}" type="presParOf" srcId="{333A1088-737F-45CB-B68E-254E46348037}" destId="{1713660B-BDAF-45E3-9C56-8BFE2AFCD106}" srcOrd="14" destOrd="0" presId="urn:microsoft.com/office/officeart/2005/8/layout/target3"/>
    <dgm:cxn modelId="{5BF8C4E6-CE54-48C0-ADE8-BFD7A65DBCDE}" type="presParOf" srcId="{333A1088-737F-45CB-B68E-254E46348037}" destId="{B06FF7AE-E58F-4EC7-B3E4-BCC056E4C8E6}" srcOrd="15" destOrd="0" presId="urn:microsoft.com/office/officeart/2005/8/layout/target3"/>
    <dgm:cxn modelId="{16EAAC74-E733-410C-BF35-45E65C49F572}" type="presParOf" srcId="{333A1088-737F-45CB-B68E-254E46348037}" destId="{3F1E23CF-AAA4-4711-AAFC-031640B15D84}" srcOrd="16" destOrd="0" presId="urn:microsoft.com/office/officeart/2005/8/layout/target3"/>
    <dgm:cxn modelId="{8BF7916F-F258-49B0-AB17-273D81474853}" type="presParOf" srcId="{333A1088-737F-45CB-B68E-254E46348037}" destId="{A540AC26-1338-4EE1-9CBE-1895A0EBF770}" srcOrd="17" destOrd="0" presId="urn:microsoft.com/office/officeart/2005/8/layout/target3"/>
    <dgm:cxn modelId="{7A88E5D3-5889-4BDB-BD1A-1F0AF4502586}" type="presParOf" srcId="{333A1088-737F-45CB-B68E-254E46348037}" destId="{AED2198E-93D5-4001-81B4-73124B309672}" srcOrd="18" destOrd="0" presId="urn:microsoft.com/office/officeart/2005/8/layout/target3"/>
    <dgm:cxn modelId="{7C799403-B59F-4ECA-B185-DD142E921A0C}" type="presParOf" srcId="{333A1088-737F-45CB-B68E-254E46348037}" destId="{2BE915AB-18AA-4053-B92C-3BFC9ED204BB}" srcOrd="19" destOrd="0" presId="urn:microsoft.com/office/officeart/2005/8/layout/target3"/>
    <dgm:cxn modelId="{1E1A53B9-8DC4-4EF7-B9A6-F37E5526EF35}" type="presParOf" srcId="{333A1088-737F-45CB-B68E-254E46348037}" destId="{6BB5E863-4638-4E1D-BFDE-399D028AC4ED}" srcOrd="20" destOrd="0" presId="urn:microsoft.com/office/officeart/2005/8/layout/target3"/>
    <dgm:cxn modelId="{05A0F096-DDE7-48AE-889D-E4186CB14687}" type="presParOf" srcId="{333A1088-737F-45CB-B68E-254E46348037}" destId="{5A5FFA88-C948-4069-8E93-59FA12366E83}" srcOrd="21" destOrd="0" presId="urn:microsoft.com/office/officeart/2005/8/layout/target3"/>
    <dgm:cxn modelId="{E779B2EF-E22B-48CF-8B83-AAB482F36514}" type="presParOf" srcId="{333A1088-737F-45CB-B68E-254E46348037}" destId="{8E4F37BF-A1F9-4EB6-AB5B-51A6CA2A32F5}" srcOrd="22" destOrd="0" presId="urn:microsoft.com/office/officeart/2005/8/layout/target3"/>
    <dgm:cxn modelId="{2DE2507A-204A-4905-B318-D04A2D3CCA2F}" type="presParOf" srcId="{333A1088-737F-45CB-B68E-254E46348037}" destId="{CE84CABF-D3FA-4BB3-8B26-02D9A3B7DA6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Martina Dostálová</a:t>
          </a:r>
          <a:endParaRPr lang="cs-CZ" sz="15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VY_32_INOVACE_01_Matematika pro 7.ročník_Porovnávání zlomků</a:t>
          </a:r>
          <a:endParaRPr lang="cs-CZ" sz="15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Porovnávání zlomků</a:t>
          </a:r>
          <a:endParaRPr lang="cs-CZ" sz="1500" kern="1200" dirty="0"/>
        </a:p>
      </dsp:txBody>
      <dsp:txXfrm>
        <a:off x="1273857" y="955392"/>
        <a:ext cx="5350878" cy="318465"/>
      </dsp:txXfrm>
    </dsp:sp>
    <dsp:sp modelId="{05E6A8E9-8CA3-48E2-A34E-35C7DFBA68F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3660B-BDAF-45E3-9C56-8BFE2AFCD106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září 2011</a:t>
          </a:r>
          <a:endParaRPr lang="cs-CZ" sz="1500" kern="1200" dirty="0"/>
        </a:p>
      </dsp:txBody>
      <dsp:txXfrm>
        <a:off x="1273857" y="1273857"/>
        <a:ext cx="5350878" cy="318465"/>
      </dsp:txXfrm>
    </dsp:sp>
    <dsp:sp modelId="{3F1E23CF-AAA4-4711-AAFC-031640B15D8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0AC26-1338-4EE1-9CBE-1895A0EBF77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BFBB364-6BC6-46AB-8400-48ACACB105C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525FC5E-E0C9-4AD9-9447-560F8252CAA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159235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Porovnávání zlomků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80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	Digitální učební materiál je určen pro žáky 6. a 7. ročníku k zavedení nebo zopakování porovnávání zlomků. Je určen pro prezentaci na interaktivní tabuli.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73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zlomků se stejnými jmenovateli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934021" y="1916832"/>
            <a:ext cx="1636810" cy="815095"/>
            <a:chOff x="2123728" y="2132856"/>
            <a:chExt cx="1636810" cy="81509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2123728" y="2132856"/>
                  <a:ext cx="628698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23728" y="2132856"/>
                  <a:ext cx="628698" cy="815095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3131840" y="2135356"/>
                  <a:ext cx="628698" cy="8125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31840" y="2135356"/>
                  <a:ext cx="628698" cy="812595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9" name="Skupina 8"/>
          <p:cNvGrpSpPr/>
          <p:nvPr/>
        </p:nvGrpSpPr>
        <p:grpSpPr>
          <a:xfrm>
            <a:off x="1979217" y="4653136"/>
            <a:ext cx="1636810" cy="815095"/>
            <a:chOff x="2123728" y="2132856"/>
            <a:chExt cx="1636810" cy="81509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2123728" y="2132856"/>
                  <a:ext cx="628698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23728" y="2132856"/>
                  <a:ext cx="628698" cy="815095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3131840" y="2135356"/>
                  <a:ext cx="628698" cy="8125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31840" y="2135356"/>
                  <a:ext cx="628698" cy="812595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41146" y="2140963"/>
                <a:ext cx="4219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46" y="2140963"/>
                <a:ext cx="42191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1934021" y="3140968"/>
            <a:ext cx="1636810" cy="815095"/>
            <a:chOff x="1934021" y="3140968"/>
            <a:chExt cx="1636810" cy="815095"/>
          </a:xfrm>
        </p:grpSpPr>
        <p:grpSp>
          <p:nvGrpSpPr>
            <p:cNvPr id="6" name="Skupina 5"/>
            <p:cNvGrpSpPr/>
            <p:nvPr/>
          </p:nvGrpSpPr>
          <p:grpSpPr>
            <a:xfrm>
              <a:off x="1934021" y="3140968"/>
              <a:ext cx="1636810" cy="815095"/>
              <a:chOff x="2123728" y="2132856"/>
              <a:chExt cx="1636810" cy="815095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7" name="TextovéPole 6"/>
                  <p:cNvSpPr txBox="1"/>
                  <p:nvPr/>
                </p:nvSpPr>
                <p:spPr>
                  <a:xfrm>
                    <a:off x="2123728" y="2132856"/>
                    <a:ext cx="628698" cy="81509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2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500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500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oMath>
                      </m:oMathPara>
                    </a14:m>
                    <a:endParaRPr lang="cs-CZ" sz="2500" dirty="0"/>
                  </a:p>
                </p:txBody>
              </p:sp>
            </mc:Choice>
            <mc:Fallback xmlns="">
              <p:sp>
                <p:nvSpPr>
                  <p:cNvPr id="7" name="TextovéPole 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123728" y="2132856"/>
                    <a:ext cx="628698" cy="815095"/>
                  </a:xfrm>
                  <a:prstGeom prst="rect">
                    <a:avLst/>
                  </a:prstGeom>
                  <a:blipFill rotWithShape="1">
                    <a:blip r:embed="rId7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8" name="TextovéPole 7"/>
                  <p:cNvSpPr txBox="1"/>
                  <p:nvPr/>
                </p:nvSpPr>
                <p:spPr>
                  <a:xfrm>
                    <a:off x="3131840" y="2135356"/>
                    <a:ext cx="628698" cy="81259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2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500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2500" b="0" i="1" smtClean="0">
                                  <a:latin typeface="Cambria Math"/>
                                </a:rPr>
                                <m:t>10</m:t>
                              </m:r>
                            </m:den>
                          </m:f>
                        </m:oMath>
                      </m:oMathPara>
                    </a14:m>
                    <a:endParaRPr lang="cs-CZ" sz="2500" dirty="0"/>
                  </a:p>
                </p:txBody>
              </p:sp>
            </mc:Choice>
            <mc:Fallback xmlns="">
              <p:sp>
                <p:nvSpPr>
                  <p:cNvPr id="8" name="TextovéPole 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131840" y="2135356"/>
                    <a:ext cx="628698" cy="812595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2519176" y="3416550"/>
                  <a:ext cx="42191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&lt;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19176" y="3416550"/>
                  <a:ext cx="421910" cy="369332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541146" y="4877267"/>
                <a:ext cx="4219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46" y="4877267"/>
                <a:ext cx="42191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V="1">
            <a:off x="1691680" y="1919332"/>
            <a:ext cx="2016224" cy="933604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743989" y="4595131"/>
            <a:ext cx="2016224" cy="933604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427984" y="2539387"/>
            <a:ext cx="4032448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 dvou zlomků se stejnými jmenovateli je </a:t>
            </a:r>
            <a:r>
              <a:rPr lang="cs-CZ" sz="3200" dirty="0" smtClean="0">
                <a:solidFill>
                  <a:srgbClr val="FF0000"/>
                </a:solidFill>
              </a:rPr>
              <a:t>větší</a:t>
            </a:r>
            <a:r>
              <a:rPr lang="cs-CZ" sz="3200" dirty="0" smtClean="0"/>
              <a:t> ten, který má </a:t>
            </a:r>
            <a:r>
              <a:rPr lang="cs-CZ" sz="3200" dirty="0" smtClean="0">
                <a:solidFill>
                  <a:srgbClr val="FF0000"/>
                </a:solidFill>
              </a:rPr>
              <a:t>většího čitatele.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89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znaménka </a:t>
            </a:r>
            <a:r>
              <a:rPr lang="en-US" dirty="0" smtClean="0"/>
              <a:t>&lt; , &gt;</a:t>
            </a:r>
            <a:r>
              <a:rPr lang="cs-CZ" dirty="0" smtClean="0"/>
              <a:t> :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441451" y="1918331"/>
            <a:ext cx="1492794" cy="815095"/>
            <a:chOff x="1259632" y="1556792"/>
            <a:chExt cx="1492794" cy="815095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1259632" y="1556792"/>
                  <a:ext cx="628698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12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59632" y="1556792"/>
                  <a:ext cx="628698" cy="815095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2123728" y="1556792"/>
                  <a:ext cx="628698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23728" y="1556792"/>
                  <a:ext cx="628698" cy="815095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2" name="Skupina 11"/>
          <p:cNvGrpSpPr/>
          <p:nvPr/>
        </p:nvGrpSpPr>
        <p:grpSpPr>
          <a:xfrm>
            <a:off x="1619385" y="4365104"/>
            <a:ext cx="1314860" cy="818174"/>
            <a:chOff x="1323752" y="3273195"/>
            <a:chExt cx="1314860" cy="81817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1323752" y="3273195"/>
                  <a:ext cx="450764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23752" y="3273195"/>
                  <a:ext cx="450764" cy="815095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2187848" y="3277685"/>
                  <a:ext cx="450764" cy="81368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187848" y="3277685"/>
                  <a:ext cx="450764" cy="813684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5220072" y="1918398"/>
            <a:ext cx="1661962" cy="835600"/>
            <a:chOff x="4114800" y="1556792"/>
            <a:chExt cx="1661962" cy="8356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4114800" y="1556792"/>
                  <a:ext cx="628698" cy="82291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78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114800" y="1556792"/>
                  <a:ext cx="628698" cy="822918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5148064" y="1569474"/>
                  <a:ext cx="628698" cy="82291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25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78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48064" y="1569474"/>
                  <a:ext cx="628698" cy="822918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4" name="Skupina 13"/>
          <p:cNvGrpSpPr/>
          <p:nvPr/>
        </p:nvGrpSpPr>
        <p:grpSpPr>
          <a:xfrm>
            <a:off x="5114031" y="4369594"/>
            <a:ext cx="2038654" cy="843624"/>
            <a:chOff x="3851920" y="3268192"/>
            <a:chExt cx="2038654" cy="84362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3851920" y="3296721"/>
                  <a:ext cx="806631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13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51920" y="3296721"/>
                  <a:ext cx="806631" cy="815095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5083943" y="3268192"/>
                  <a:ext cx="806631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36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083943" y="3268192"/>
                  <a:ext cx="806631" cy="815095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313272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 rot="5400000">
                <a:off x="3685839" y="5024334"/>
                <a:ext cx="802790" cy="8617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000" i="1" smtClean="0">
                          <a:solidFill>
                            <a:schemeClr val="bg2">
                              <a:lumMod val="50000"/>
                              <a:lumOff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sz="5000" dirty="0">
                  <a:solidFill>
                    <a:schemeClr val="bg2">
                      <a:lumMod val="50000"/>
                      <a:lumOff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5400000">
                <a:off x="3685839" y="5024334"/>
                <a:ext cx="802790" cy="8617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zlomků s různými jmenovateli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419872" y="1700808"/>
            <a:ext cx="1382402" cy="824669"/>
            <a:chOff x="3419872" y="1700808"/>
            <a:chExt cx="1382402" cy="824669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3419872" y="1700808"/>
                  <a:ext cx="450764" cy="81368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9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19872" y="1700808"/>
                  <a:ext cx="450764" cy="813684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4351510" y="1710382"/>
                  <a:ext cx="450764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51510" y="1710382"/>
                  <a:ext cx="450764" cy="815095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" name="TextovéPole 5"/>
          <p:cNvSpPr txBox="1"/>
          <p:nvPr/>
        </p:nvSpPr>
        <p:spPr>
          <a:xfrm>
            <a:off x="1039142" y="2745794"/>
            <a:ext cx="662473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1) Převedeme zlomky na společného jmenovatele (rozšíříme každý zlomek tak, aby měly stejné číslo ve jmenovateli)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3409443" y="3573016"/>
            <a:ext cx="1561147" cy="827022"/>
            <a:chOff x="3409443" y="3705105"/>
            <a:chExt cx="1561147" cy="827022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3409443" y="3717032"/>
                  <a:ext cx="628698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20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45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09443" y="3717032"/>
                  <a:ext cx="628698" cy="815095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4341892" y="3705105"/>
                  <a:ext cx="628698" cy="81509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5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500" b="0" i="1" smtClean="0">
                                <a:latin typeface="Cambria Math"/>
                              </a:rPr>
                              <m:t>18</m:t>
                            </m:r>
                          </m:num>
                          <m:den>
                            <m:r>
                              <a:rPr lang="cs-CZ" sz="2500" b="0" i="1" smtClean="0">
                                <a:latin typeface="Cambria Math"/>
                              </a:rPr>
                              <m:t>45</m:t>
                            </m:r>
                          </m:den>
                        </m:f>
                      </m:oMath>
                    </m:oMathPara>
                  </a14:m>
                  <a:endParaRPr lang="cs-CZ" sz="2500" dirty="0"/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41892" y="3705105"/>
                  <a:ext cx="628698" cy="815095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0" name="TextovéPole 9"/>
          <p:cNvSpPr txBox="1"/>
          <p:nvPr/>
        </p:nvSpPr>
        <p:spPr>
          <a:xfrm>
            <a:off x="1115616" y="4869160"/>
            <a:ext cx="654826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2) Porovnáme tyto rozšířené zlomky se stejným jmenovatelem.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870636" y="3753963"/>
                <a:ext cx="525140" cy="477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5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5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0636" y="3753963"/>
                <a:ext cx="525140" cy="4770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" name="Skupina 19"/>
          <p:cNvGrpSpPr/>
          <p:nvPr/>
        </p:nvGrpSpPr>
        <p:grpSpPr>
          <a:xfrm>
            <a:off x="3375546" y="5468383"/>
            <a:ext cx="1382402" cy="824669"/>
            <a:chOff x="6588224" y="5570336"/>
            <a:chExt cx="1382402" cy="824669"/>
          </a:xfrm>
        </p:grpSpPr>
        <p:grpSp>
          <p:nvGrpSpPr>
            <p:cNvPr id="16" name="Skupina 15"/>
            <p:cNvGrpSpPr/>
            <p:nvPr/>
          </p:nvGrpSpPr>
          <p:grpSpPr>
            <a:xfrm>
              <a:off x="6588224" y="5570336"/>
              <a:ext cx="1382402" cy="824669"/>
              <a:chOff x="3419872" y="1700808"/>
              <a:chExt cx="1382402" cy="824669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3419872" y="1700808"/>
                    <a:ext cx="450764" cy="81368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2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500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500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</m:oMath>
                      </m:oMathPara>
                    </a14:m>
                    <a:endParaRPr lang="cs-CZ" sz="2500" dirty="0"/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419872" y="1700808"/>
                    <a:ext cx="450764" cy="813684"/>
                  </a:xfrm>
                  <a:prstGeom prst="rect">
                    <a:avLst/>
                  </a:prstGeom>
                  <a:blipFill rotWithShape="1">
                    <a:blip r:embed="rId8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4351510" y="1710382"/>
                    <a:ext cx="450764" cy="815095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sz="250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500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500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oMath>
                      </m:oMathPara>
                    </a14:m>
                    <a:endParaRPr lang="cs-CZ" sz="2500" dirty="0"/>
                  </a:p>
                </p:txBody>
              </p:sp>
            </mc:Choice>
            <mc:Fallback xmlns="">
              <p:sp>
                <p:nvSpPr>
                  <p:cNvPr id="18" name="TextovéPole 17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351510" y="1710382"/>
                    <a:ext cx="450764" cy="815095"/>
                  </a:xfrm>
                  <a:prstGeom prst="rect">
                    <a:avLst/>
                  </a:prstGeom>
                  <a:blipFill rotWithShape="1">
                    <a:blip r:embed="rId9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7059251" y="5758260"/>
                  <a:ext cx="525140" cy="4770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50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</m:oMath>
                    </m:oMathPara>
                  </a14:m>
                  <a:endParaRPr lang="cs-CZ" sz="2500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059251" y="5758260"/>
                  <a:ext cx="525140" cy="477054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301685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6" grpId="0" animBg="1"/>
      <p:bldP spid="10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dostalova\AppData\Local\Microsoft\Windows\Temporary Internet Files\Content.IE5\2FBZKO1I\MC900433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708920"/>
            <a:ext cx="8424936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Je-li čitatel </a:t>
            </a:r>
            <a:r>
              <a:rPr lang="cs-CZ" sz="2800" dirty="0" smtClean="0">
                <a:solidFill>
                  <a:srgbClr val="FF0000"/>
                </a:solidFill>
              </a:rPr>
              <a:t>větší</a:t>
            </a:r>
            <a:r>
              <a:rPr lang="cs-CZ" sz="2800" dirty="0" smtClean="0"/>
              <a:t> než jmenovatel, je zlomek </a:t>
            </a:r>
            <a:r>
              <a:rPr lang="cs-CZ" sz="2800" dirty="0" smtClean="0">
                <a:solidFill>
                  <a:srgbClr val="FF0000"/>
                </a:solidFill>
              </a:rPr>
              <a:t>větší</a:t>
            </a:r>
            <a:r>
              <a:rPr lang="cs-CZ" sz="2800" dirty="0" smtClean="0"/>
              <a:t> než 1.</a:t>
            </a:r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691680" y="3699687"/>
            <a:ext cx="5541399" cy="1385497"/>
            <a:chOff x="1691680" y="3699687"/>
            <a:chExt cx="5541399" cy="138549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1691680" y="3717032"/>
                  <a:ext cx="503664" cy="9566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91680" y="3717032"/>
                  <a:ext cx="503664" cy="95667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3399074" y="3699687"/>
                  <a:ext cx="503664" cy="96603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99074" y="3699687"/>
                  <a:ext cx="503664" cy="96603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5148064" y="3749579"/>
                  <a:ext cx="503664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48064" y="3749579"/>
                  <a:ext cx="503664" cy="959686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6516216" y="3706035"/>
                  <a:ext cx="716863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90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89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16216" y="3706035"/>
                  <a:ext cx="716863" cy="959686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" name="Přímá spojnice 7"/>
            <p:cNvCxnSpPr/>
            <p:nvPr/>
          </p:nvCxnSpPr>
          <p:spPr>
            <a:xfrm>
              <a:off x="2771800" y="3749579"/>
              <a:ext cx="0" cy="11915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4535996" y="3749579"/>
              <a:ext cx="0" cy="13356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6156176" y="3699687"/>
              <a:ext cx="0" cy="124148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3766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dostalova\AppData\Local\Microsoft\Windows\Temporary Internet Files\Content.IE5\2FBZKO1I\MC900433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701369"/>
            <a:ext cx="8424936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Je-li čitatel </a:t>
            </a:r>
            <a:r>
              <a:rPr lang="cs-CZ" sz="2800" dirty="0" smtClean="0">
                <a:solidFill>
                  <a:srgbClr val="FF0000"/>
                </a:solidFill>
              </a:rPr>
              <a:t>menší</a:t>
            </a:r>
            <a:r>
              <a:rPr lang="cs-CZ" sz="2800" dirty="0" smtClean="0"/>
              <a:t> než jmenovatel, je zlomek </a:t>
            </a:r>
            <a:r>
              <a:rPr lang="cs-CZ" sz="2800" dirty="0" smtClean="0">
                <a:solidFill>
                  <a:srgbClr val="FF0000"/>
                </a:solidFill>
              </a:rPr>
              <a:t>menší</a:t>
            </a:r>
            <a:r>
              <a:rPr lang="cs-CZ" sz="2800" dirty="0" smtClean="0"/>
              <a:t> než 1.</a:t>
            </a:r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691680" y="3699687"/>
            <a:ext cx="5541399" cy="1385497"/>
            <a:chOff x="1691680" y="3699687"/>
            <a:chExt cx="5541399" cy="138549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1691680" y="3717032"/>
                  <a:ext cx="503664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691680" y="3717032"/>
                  <a:ext cx="503664" cy="959686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3399074" y="3699687"/>
                  <a:ext cx="503664" cy="95801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99074" y="3699687"/>
                  <a:ext cx="503664" cy="958019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5148064" y="3749579"/>
                  <a:ext cx="503664" cy="96904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8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148064" y="3749579"/>
                  <a:ext cx="503664" cy="96904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6516216" y="3706035"/>
                  <a:ext cx="716863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89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90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16216" y="3706035"/>
                  <a:ext cx="716863" cy="959686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8" name="Přímá spojnice 7"/>
            <p:cNvCxnSpPr/>
            <p:nvPr/>
          </p:nvCxnSpPr>
          <p:spPr>
            <a:xfrm>
              <a:off x="2771800" y="3749579"/>
              <a:ext cx="0" cy="11915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4535996" y="3749579"/>
              <a:ext cx="0" cy="13356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6156176" y="3699687"/>
              <a:ext cx="0" cy="124148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8801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Ze zlomků se stejnými čitateli je menší ten, který má většího jmenovatele!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929356" y="3140968"/>
            <a:ext cx="6951795" cy="1947660"/>
            <a:chOff x="929356" y="3140968"/>
            <a:chExt cx="6951795" cy="194766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" name="TextovéPole 2"/>
                <p:cNvSpPr txBox="1"/>
                <p:nvPr/>
              </p:nvSpPr>
              <p:spPr>
                <a:xfrm>
                  <a:off x="929356" y="4077072"/>
                  <a:ext cx="503664" cy="95667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3" name="TextovéPole 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29356" y="4077072"/>
                  <a:ext cx="503664" cy="956672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" name="TextovéPole 3"/>
                <p:cNvSpPr txBox="1"/>
                <p:nvPr/>
              </p:nvSpPr>
              <p:spPr>
                <a:xfrm>
                  <a:off x="1585594" y="4075276"/>
                  <a:ext cx="503664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8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4" name="TextovéPole 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585594" y="4075276"/>
                  <a:ext cx="503664" cy="959686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3823330" y="4127234"/>
                  <a:ext cx="503664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6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23330" y="4127234"/>
                  <a:ext cx="503664" cy="959686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4449301" y="4128942"/>
                  <a:ext cx="503664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6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5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49301" y="4128942"/>
                  <a:ext cx="503664" cy="959686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6400534" y="4123988"/>
                  <a:ext cx="716863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20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8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400534" y="4123988"/>
                  <a:ext cx="716863" cy="959686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7164288" y="4123988"/>
                  <a:ext cx="716863" cy="959686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000" b="0" i="1" smtClean="0">
                                <a:latin typeface="Cambria Math"/>
                              </a:rPr>
                              <m:t>20</m:t>
                            </m:r>
                          </m:num>
                          <m:den>
                            <m:r>
                              <a:rPr lang="cs-CZ" sz="3000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oMath>
                    </m:oMathPara>
                  </a14:m>
                  <a:endParaRPr lang="cs-CZ" sz="3000" dirty="0"/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64288" y="4123988"/>
                  <a:ext cx="716863" cy="959686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9" name="TextovéPole 8"/>
            <p:cNvSpPr txBox="1"/>
            <p:nvPr/>
          </p:nvSpPr>
          <p:spPr>
            <a:xfrm>
              <a:off x="929356" y="3140968"/>
              <a:ext cx="31458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Porovnej: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58673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304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72</TotalTime>
  <Words>306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</vt:lpstr>
      <vt:lpstr>Porovnávání zlomků se stejnými jmenovateli</vt:lpstr>
      <vt:lpstr>Prezentace aplikace PowerPoint</vt:lpstr>
      <vt:lpstr>Porovnávání zlomků s různými jmenovateli</vt:lpstr>
      <vt:lpstr>Prezentace aplikace PowerPoint</vt:lpstr>
      <vt:lpstr>Prezentace aplikace PowerPoint</vt:lpstr>
      <vt:lpstr>Ze zlomků se stejnými čitateli je menší ten, který má většího jmenovatele!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23</cp:revision>
  <dcterms:created xsi:type="dcterms:W3CDTF">2011-10-18T15:31:38Z</dcterms:created>
  <dcterms:modified xsi:type="dcterms:W3CDTF">2012-05-21T10:05:59Z</dcterms:modified>
</cp:coreProperties>
</file>