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VY_32_INOVACE_20_Matematika pro 7.ročník_Úrok a úroková míra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Úrok a úroková míra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001148E5-F888-44D5-9FEC-29CDF575B1A2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květen </a:t>
          </a:r>
          <a:r>
            <a:rPr lang="cs-CZ" dirty="0" smtClean="0"/>
            <a:t>2012</a:t>
          </a:r>
          <a:endParaRPr lang="cs-CZ" dirty="0"/>
        </a:p>
      </dgm:t>
    </dgm:pt>
    <dgm:pt modelId="{9D2DE18C-84BC-4AA9-86E9-9113CF8A9FE3}" type="parTrans" cxnId="{8C381513-0AD4-4219-9CBB-86246303C003}">
      <dgm:prSet/>
      <dgm:spPr/>
      <dgm:t>
        <a:bodyPr/>
        <a:lstStyle/>
        <a:p>
          <a:pPr algn="l"/>
          <a:endParaRPr lang="cs-CZ"/>
        </a:p>
      </dgm:t>
    </dgm:pt>
    <dgm:pt modelId="{404DD64D-7C63-4276-85F7-AB9271DEC4F3}" type="sibTrans" cxnId="{8C381513-0AD4-4219-9CBB-86246303C003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4FA7B6C-8E11-4478-AA3D-9404C883EBEE}" type="pres">
      <dgm:prSet presAssocID="{001148E5-F888-44D5-9FEC-29CDF575B1A2}" presName="vertSpace5" presStyleLbl="node1" presStyleIdx="3" presStyleCnt="6"/>
      <dgm:spPr/>
      <dgm:t>
        <a:bodyPr/>
        <a:lstStyle/>
        <a:p>
          <a:endParaRPr lang="cs-CZ"/>
        </a:p>
      </dgm:t>
    </dgm:pt>
    <dgm:pt modelId="{04489006-5697-4CDA-AD74-FE70B0AED6B9}" type="pres">
      <dgm:prSet presAssocID="{001148E5-F888-44D5-9FEC-29CDF575B1A2}" presName="circle5" presStyleLbl="node1" presStyleIdx="4" presStyleCnt="6"/>
      <dgm:spPr/>
      <dgm:t>
        <a:bodyPr/>
        <a:lstStyle/>
        <a:p>
          <a:endParaRPr lang="cs-CZ"/>
        </a:p>
      </dgm:t>
    </dgm:pt>
    <dgm:pt modelId="{28365DD1-D330-42E0-9536-C99F7198A59E}" type="pres">
      <dgm:prSet presAssocID="{001148E5-F888-44D5-9FEC-29CDF575B1A2}" presName="rect5" presStyleLbl="alignAcc1" presStyleIdx="4" presStyleCnt="6"/>
      <dgm:spPr/>
      <dgm:t>
        <a:bodyPr/>
        <a:lstStyle/>
        <a:p>
          <a:endParaRPr lang="cs-CZ"/>
        </a:p>
      </dgm:t>
    </dgm:pt>
    <dgm:pt modelId="{B77DDFFD-F6E8-4DFF-AA93-00A135FE61FB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95730D2B-2343-4E94-B897-A76495482A65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2834EDF6-4BB7-4BDD-AA16-C04006754BA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3A1F11-E2B3-469B-88AA-D9C40D68F9C4}" type="pres">
      <dgm:prSet presAssocID="{001148E5-F888-44D5-9FEC-29CDF575B1A2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3603C3-70F7-4FBD-B9AA-6B3E41F06903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C8F94C-7DF0-4671-BF41-CD51311677AC}" type="presOf" srcId="{D8197B8C-B260-4A16-BDF4-0947B075E274}" destId="{25B08C86-7E15-44DC-BE7F-FFB55DD49D12}" srcOrd="0" destOrd="0" presId="urn:microsoft.com/office/officeart/2005/8/layout/target3"/>
    <dgm:cxn modelId="{5DB00339-3657-4AB5-8824-B34EA158428C}" type="presOf" srcId="{B651F6E3-6281-48DB-9319-2AEAFDAE7572}" destId="{6BB5E863-4638-4E1D-BFDE-399D028AC4ED}" srcOrd="1" destOrd="0" presId="urn:microsoft.com/office/officeart/2005/8/layout/target3"/>
    <dgm:cxn modelId="{29840EB7-C53E-464D-BD3A-33652D5C9FF6}" type="presOf" srcId="{D1D4F407-5343-4D3F-B5B9-D407B03CAEB4}" destId="{AED2198E-93D5-4001-81B4-73124B309672}" srcOrd="1" destOrd="0" presId="urn:microsoft.com/office/officeart/2005/8/layout/target3"/>
    <dgm:cxn modelId="{82C4AB52-44F6-41D7-A838-3FA4496F562C}" type="presOf" srcId="{757F3AB3-0718-4624-B441-E567A8F0AB56}" destId="{333A1088-737F-45CB-B68E-254E46348037}" srcOrd="0" destOrd="0" presId="urn:microsoft.com/office/officeart/2005/8/layout/target3"/>
    <dgm:cxn modelId="{C16DE176-7B88-4F2E-8ACF-9E9623595E42}" type="presOf" srcId="{4C35D32F-0EAB-4CD7-82EE-45574DC2A586}" destId="{2834EDF6-4BB7-4BDD-AA16-C04006754BA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E9D03E-A932-4019-B06B-A687E5D34440}" type="presOf" srcId="{4C35D32F-0EAB-4CD7-82EE-45574DC2A586}" destId="{963603C3-70F7-4FBD-B9AA-6B3E41F06903}" srcOrd="1" destOrd="0" presId="urn:microsoft.com/office/officeart/2005/8/layout/target3"/>
    <dgm:cxn modelId="{86900C69-B0A5-4420-B722-991D79A4468E}" type="presOf" srcId="{D1B46980-6531-4606-95E6-44980827E919}" destId="{2BE915AB-18AA-4053-B92C-3BFC9ED204BB}" srcOrd="1" destOrd="0" presId="urn:microsoft.com/office/officeart/2005/8/layout/target3"/>
    <dgm:cxn modelId="{1C3155CD-23E8-46D8-8C5B-D3E13B63E2C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626FBA-7BBC-4086-BCD3-C93D6B300ADC}" type="presOf" srcId="{001148E5-F888-44D5-9FEC-29CDF575B1A2}" destId="{28365DD1-D330-42E0-9536-C99F7198A59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D99DCE-D0A0-4ED5-90E0-63DD9473F95B}" type="presOf" srcId="{D8197B8C-B260-4A16-BDF4-0947B075E274}" destId="{5A5FFA88-C948-4069-8E93-59FA12366E83}" srcOrd="1" destOrd="0" presId="urn:microsoft.com/office/officeart/2005/8/layout/target3"/>
    <dgm:cxn modelId="{8C381513-0AD4-4219-9CBB-86246303C003}" srcId="{757F3AB3-0718-4624-B441-E567A8F0AB56}" destId="{001148E5-F888-44D5-9FEC-29CDF575B1A2}" srcOrd="4" destOrd="0" parTransId="{9D2DE18C-84BC-4AA9-86E9-9113CF8A9FE3}" sibTransId="{404DD64D-7C63-4276-85F7-AB9271DEC4F3}"/>
    <dgm:cxn modelId="{90B70C58-6398-434C-A640-07FB2DE7CD87}" type="presOf" srcId="{001148E5-F888-44D5-9FEC-29CDF575B1A2}" destId="{593A1F11-E2B3-469B-88AA-D9C40D68F9C4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2EF3952-C993-47AC-B68B-3BA3C48F7F0A}" type="presOf" srcId="{D1B46980-6531-4606-95E6-44980827E919}" destId="{6140AFEC-043D-4C43-A2F9-D0F5331DF3A3}" srcOrd="0" destOrd="0" presId="urn:microsoft.com/office/officeart/2005/8/layout/target3"/>
    <dgm:cxn modelId="{487B9E5B-0056-4795-9C62-7524FE18E183}" type="presOf" srcId="{D1D4F407-5343-4D3F-B5B9-D407B03CAEB4}" destId="{D005CE8C-CC26-4C3E-AC11-E15060ECD759}" srcOrd="0" destOrd="0" presId="urn:microsoft.com/office/officeart/2005/8/layout/target3"/>
    <dgm:cxn modelId="{33149F54-FD3C-4197-B28C-9F7391BD6101}" type="presParOf" srcId="{333A1088-737F-45CB-B68E-254E46348037}" destId="{F5ABB229-8D3B-4694-996A-96F23CF14429}" srcOrd="0" destOrd="0" presId="urn:microsoft.com/office/officeart/2005/8/layout/target3"/>
    <dgm:cxn modelId="{F1318924-7426-4162-81BB-5E923118D808}" type="presParOf" srcId="{333A1088-737F-45CB-B68E-254E46348037}" destId="{F41139FD-01EE-4571-8B17-4FB00FC51163}" srcOrd="1" destOrd="0" presId="urn:microsoft.com/office/officeart/2005/8/layout/target3"/>
    <dgm:cxn modelId="{91684885-96F8-4F48-814E-FAF92F8173FF}" type="presParOf" srcId="{333A1088-737F-45CB-B68E-254E46348037}" destId="{D005CE8C-CC26-4C3E-AC11-E15060ECD759}" srcOrd="2" destOrd="0" presId="urn:microsoft.com/office/officeart/2005/8/layout/target3"/>
    <dgm:cxn modelId="{05D8BC79-C3C0-403F-8854-C7F2489F3E5D}" type="presParOf" srcId="{333A1088-737F-45CB-B68E-254E46348037}" destId="{2C702D82-9B77-49B7-9568-BB8EB47C3372}" srcOrd="3" destOrd="0" presId="urn:microsoft.com/office/officeart/2005/8/layout/target3"/>
    <dgm:cxn modelId="{31484196-CDA3-4983-AB63-DD78EEDF9A07}" type="presParOf" srcId="{333A1088-737F-45CB-B68E-254E46348037}" destId="{A52A0455-90FF-4808-ABD0-F02540D31D5A}" srcOrd="4" destOrd="0" presId="urn:microsoft.com/office/officeart/2005/8/layout/target3"/>
    <dgm:cxn modelId="{87F512FD-2557-495B-A9F4-5102C1A99B8A}" type="presParOf" srcId="{333A1088-737F-45CB-B68E-254E46348037}" destId="{6140AFEC-043D-4C43-A2F9-D0F5331DF3A3}" srcOrd="5" destOrd="0" presId="urn:microsoft.com/office/officeart/2005/8/layout/target3"/>
    <dgm:cxn modelId="{9328D429-C789-4093-B1AA-9BBB305E73F6}" type="presParOf" srcId="{333A1088-737F-45CB-B68E-254E46348037}" destId="{9358AC05-5D7D-4327-9F80-1AD486AEA664}" srcOrd="6" destOrd="0" presId="urn:microsoft.com/office/officeart/2005/8/layout/target3"/>
    <dgm:cxn modelId="{138830CD-8613-4932-A1E6-B27D9146B35D}" type="presParOf" srcId="{333A1088-737F-45CB-B68E-254E46348037}" destId="{313FC574-E1CD-4FB4-B054-0B805CE0447D}" srcOrd="7" destOrd="0" presId="urn:microsoft.com/office/officeart/2005/8/layout/target3"/>
    <dgm:cxn modelId="{BA516513-D8B7-4796-988E-203EAC216774}" type="presParOf" srcId="{333A1088-737F-45CB-B68E-254E46348037}" destId="{619D679B-A015-4ECF-8348-D1034C574F40}" srcOrd="8" destOrd="0" presId="urn:microsoft.com/office/officeart/2005/8/layout/target3"/>
    <dgm:cxn modelId="{8BE146D0-6CB2-48DE-B0A6-18F10FBAF39E}" type="presParOf" srcId="{333A1088-737F-45CB-B68E-254E46348037}" destId="{322283A8-4A27-4CDA-BAE3-F381106A9174}" srcOrd="9" destOrd="0" presId="urn:microsoft.com/office/officeart/2005/8/layout/target3"/>
    <dgm:cxn modelId="{B1A58BD4-1F3D-4451-B8B2-0B59DA25A198}" type="presParOf" srcId="{333A1088-737F-45CB-B68E-254E46348037}" destId="{FFC9F71D-1B4F-4AD9-A4A6-86ADEFC8AF5C}" srcOrd="10" destOrd="0" presId="urn:microsoft.com/office/officeart/2005/8/layout/target3"/>
    <dgm:cxn modelId="{CE37FDAF-B285-4D20-BB59-63D63E130C2A}" type="presParOf" srcId="{333A1088-737F-45CB-B68E-254E46348037}" destId="{25B08C86-7E15-44DC-BE7F-FFB55DD49D12}" srcOrd="11" destOrd="0" presId="urn:microsoft.com/office/officeart/2005/8/layout/target3"/>
    <dgm:cxn modelId="{7F2D51D1-007B-422E-8241-974C9908546A}" type="presParOf" srcId="{333A1088-737F-45CB-B68E-254E46348037}" destId="{74FA7B6C-8E11-4478-AA3D-9404C883EBEE}" srcOrd="12" destOrd="0" presId="urn:microsoft.com/office/officeart/2005/8/layout/target3"/>
    <dgm:cxn modelId="{4D25306E-5C09-4A92-9F7B-01AA64CCB830}" type="presParOf" srcId="{333A1088-737F-45CB-B68E-254E46348037}" destId="{04489006-5697-4CDA-AD74-FE70B0AED6B9}" srcOrd="13" destOrd="0" presId="urn:microsoft.com/office/officeart/2005/8/layout/target3"/>
    <dgm:cxn modelId="{B2E1938E-FA51-41D6-8897-B896C3906AA5}" type="presParOf" srcId="{333A1088-737F-45CB-B68E-254E46348037}" destId="{28365DD1-D330-42E0-9536-C99F7198A59E}" srcOrd="14" destOrd="0" presId="urn:microsoft.com/office/officeart/2005/8/layout/target3"/>
    <dgm:cxn modelId="{F1E6A11C-5BA4-450E-AF04-1F1BDD5CEBF1}" type="presParOf" srcId="{333A1088-737F-45CB-B68E-254E46348037}" destId="{B77DDFFD-F6E8-4DFF-AA93-00A135FE61FB}" srcOrd="15" destOrd="0" presId="urn:microsoft.com/office/officeart/2005/8/layout/target3"/>
    <dgm:cxn modelId="{E01DC9D9-9EC3-4FCD-9463-03330DD2D6D3}" type="presParOf" srcId="{333A1088-737F-45CB-B68E-254E46348037}" destId="{95730D2B-2343-4E94-B897-A76495482A65}" srcOrd="16" destOrd="0" presId="urn:microsoft.com/office/officeart/2005/8/layout/target3"/>
    <dgm:cxn modelId="{CA10C3F8-F189-4041-A2C6-240EA80D7726}" type="presParOf" srcId="{333A1088-737F-45CB-B68E-254E46348037}" destId="{2834EDF6-4BB7-4BDD-AA16-C04006754BA5}" srcOrd="17" destOrd="0" presId="urn:microsoft.com/office/officeart/2005/8/layout/target3"/>
    <dgm:cxn modelId="{D10E295B-3C5C-495B-9185-7B6C98158442}" type="presParOf" srcId="{333A1088-737F-45CB-B68E-254E46348037}" destId="{AED2198E-93D5-4001-81B4-73124B309672}" srcOrd="18" destOrd="0" presId="urn:microsoft.com/office/officeart/2005/8/layout/target3"/>
    <dgm:cxn modelId="{325BFCB2-092D-47AD-A0F2-6C1703EF7A7E}" type="presParOf" srcId="{333A1088-737F-45CB-B68E-254E46348037}" destId="{2BE915AB-18AA-4053-B92C-3BFC9ED204BB}" srcOrd="19" destOrd="0" presId="urn:microsoft.com/office/officeart/2005/8/layout/target3"/>
    <dgm:cxn modelId="{57E5577D-18DB-412B-B6C8-988C7FB26208}" type="presParOf" srcId="{333A1088-737F-45CB-B68E-254E46348037}" destId="{6BB5E863-4638-4E1D-BFDE-399D028AC4ED}" srcOrd="20" destOrd="0" presId="urn:microsoft.com/office/officeart/2005/8/layout/target3"/>
    <dgm:cxn modelId="{73C249D0-C455-48D6-A595-D2D22769C5F8}" type="presParOf" srcId="{333A1088-737F-45CB-B68E-254E46348037}" destId="{5A5FFA88-C948-4069-8E93-59FA12366E83}" srcOrd="21" destOrd="0" presId="urn:microsoft.com/office/officeart/2005/8/layout/target3"/>
    <dgm:cxn modelId="{30842342-62E6-4F67-8F8A-859DD4009CB3}" type="presParOf" srcId="{333A1088-737F-45CB-B68E-254E46348037}" destId="{593A1F11-E2B3-469B-88AA-D9C40D68F9C4}" srcOrd="22" destOrd="0" presId="urn:microsoft.com/office/officeart/2005/8/layout/target3"/>
    <dgm:cxn modelId="{2665F201-73C6-4F59-883A-691FE6D27FB0}" type="presParOf" srcId="{333A1088-737F-45CB-B68E-254E46348037}" destId="{963603C3-70F7-4FBD-B9AA-6B3E41F0690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5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634391"/>
                <a:satOff val="1115"/>
                <a:lumOff val="-3137"/>
                <a:alphaOff val="0"/>
                <a:tint val="0"/>
              </a:schemeClr>
            </a:gs>
            <a:gs pos="44000">
              <a:schemeClr val="accent5">
                <a:hueOff val="1634391"/>
                <a:satOff val="1115"/>
                <a:lumOff val="-3137"/>
                <a:alphaOff val="0"/>
                <a:tint val="60000"/>
                <a:satMod val="120000"/>
              </a:schemeClr>
            </a:gs>
            <a:gs pos="100000">
              <a:schemeClr val="accent5">
                <a:hueOff val="1634391"/>
                <a:satOff val="1115"/>
                <a:lumOff val="-3137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634391"/>
              <a:satOff val="1115"/>
              <a:lumOff val="-313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Martina Dostálová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3268782"/>
                <a:satOff val="2231"/>
                <a:lumOff val="-6274"/>
                <a:alphaOff val="0"/>
                <a:tint val="0"/>
              </a:schemeClr>
            </a:gs>
            <a:gs pos="44000">
              <a:schemeClr val="accent5">
                <a:hueOff val="3268782"/>
                <a:satOff val="2231"/>
                <a:lumOff val="-6274"/>
                <a:alphaOff val="0"/>
                <a:tint val="60000"/>
                <a:satMod val="120000"/>
              </a:schemeClr>
            </a:gs>
            <a:gs pos="100000">
              <a:schemeClr val="accent5">
                <a:hueOff val="3268782"/>
                <a:satOff val="2231"/>
                <a:lumOff val="-6274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3268782"/>
              <a:satOff val="2231"/>
              <a:lumOff val="-627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VY_32_INOVACE_20_Matematika pro 7.ročník_Úrok a úroková míra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903174"/>
                <a:satOff val="3346"/>
                <a:lumOff val="-9411"/>
                <a:alphaOff val="0"/>
                <a:tint val="0"/>
              </a:schemeClr>
            </a:gs>
            <a:gs pos="44000">
              <a:schemeClr val="accent5">
                <a:hueOff val="4903174"/>
                <a:satOff val="3346"/>
                <a:lumOff val="-9411"/>
                <a:alphaOff val="0"/>
                <a:tint val="60000"/>
                <a:satMod val="120000"/>
              </a:schemeClr>
            </a:gs>
            <a:gs pos="100000">
              <a:schemeClr val="accent5">
                <a:hueOff val="4903174"/>
                <a:satOff val="3346"/>
                <a:lumOff val="-9411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4903174"/>
              <a:satOff val="3346"/>
              <a:lumOff val="-941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Úrok a úroková míra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04489006-5697-4CDA-AD74-FE70B0AED6B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6537565"/>
                <a:satOff val="4462"/>
                <a:lumOff val="-12548"/>
                <a:alphaOff val="0"/>
                <a:tint val="0"/>
              </a:schemeClr>
            </a:gs>
            <a:gs pos="44000">
              <a:schemeClr val="accent5">
                <a:hueOff val="6537565"/>
                <a:satOff val="4462"/>
                <a:lumOff val="-12548"/>
                <a:alphaOff val="0"/>
                <a:tint val="60000"/>
                <a:satMod val="120000"/>
              </a:schemeClr>
            </a:gs>
            <a:gs pos="100000">
              <a:schemeClr val="accent5">
                <a:hueOff val="6537565"/>
                <a:satOff val="4462"/>
                <a:lumOff val="-12548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8365DD1-D330-42E0-9536-C99F7198A59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6537565"/>
              <a:satOff val="4462"/>
              <a:lumOff val="-1254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</a:t>
          </a:r>
          <a:r>
            <a:rPr lang="cs-CZ" sz="1300" kern="1200" dirty="0" smtClean="0"/>
            <a:t>květen </a:t>
          </a:r>
          <a:r>
            <a:rPr lang="cs-CZ" sz="1300" kern="1200" dirty="0" smtClean="0"/>
            <a:t>2012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5730D2B-2343-4E94-B897-A76495482A6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8171956"/>
                <a:satOff val="5577"/>
                <a:lumOff val="-15685"/>
                <a:alphaOff val="0"/>
                <a:tint val="0"/>
              </a:schemeClr>
            </a:gs>
            <a:gs pos="44000">
              <a:schemeClr val="accent5">
                <a:hueOff val="8171956"/>
                <a:satOff val="5577"/>
                <a:lumOff val="-15685"/>
                <a:alphaOff val="0"/>
                <a:tint val="60000"/>
                <a:satMod val="120000"/>
              </a:schemeClr>
            </a:gs>
            <a:gs pos="100000">
              <a:schemeClr val="accent5">
                <a:hueOff val="8171956"/>
                <a:satOff val="5577"/>
                <a:lumOff val="-15685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834EDF6-4BB7-4BDD-AA16-C04006754BA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8171956"/>
              <a:satOff val="5577"/>
              <a:lumOff val="-1568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037376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2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058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1" y="2675467"/>
            <a:ext cx="8640960" cy="3450696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Digitální učební materiál je určen pro žáky 7. ročníku základní školy. Výpočet úroku a úroková míra jsou součástí učiva o procentech a také spadají do finanční matematiky. Materiál je vhodný pro prezentaci na interaktivní tabuli.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4840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Úrok a úroková míra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Finanční matematika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902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7848872" cy="138499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Pan Novák si v bance půjčil 25 000Kč na jeden rok. Banka stanovila roční úrokovou míru 14%. Kolik celkem vrátí pan Novák bance na konci roku?</a:t>
            </a:r>
            <a:endParaRPr lang="cs-CZ" sz="28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150979" y="2924944"/>
            <a:ext cx="8669493" cy="1597808"/>
            <a:chOff x="150979" y="2924944"/>
            <a:chExt cx="8669493" cy="1597808"/>
          </a:xfrm>
        </p:grpSpPr>
        <p:sp>
          <p:nvSpPr>
            <p:cNvPr id="4" name="TextovéPole 3"/>
            <p:cNvSpPr txBox="1"/>
            <p:nvPr/>
          </p:nvSpPr>
          <p:spPr>
            <a:xfrm>
              <a:off x="179512" y="2924944"/>
              <a:ext cx="86409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Půjčka ……………100%.................. 25 000Kč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50979" y="3476312"/>
              <a:ext cx="86409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Úrok………..……..14%...........................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x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Kč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79512" y="3999532"/>
              <a:ext cx="864096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Celkem………………..půjčka + úrok (Kč)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683568" y="3999532"/>
              <a:ext cx="7416824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20070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58078" y="980728"/>
            <a:ext cx="8669493" cy="1597808"/>
            <a:chOff x="150979" y="2924944"/>
            <a:chExt cx="8669493" cy="1597808"/>
          </a:xfrm>
        </p:grpSpPr>
        <p:sp>
          <p:nvSpPr>
            <p:cNvPr id="3" name="TextovéPole 2"/>
            <p:cNvSpPr txBox="1"/>
            <p:nvPr/>
          </p:nvSpPr>
          <p:spPr>
            <a:xfrm>
              <a:off x="179512" y="2924944"/>
              <a:ext cx="8640960" cy="52322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Půjčka ……………100%.................. 25 000Kč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50979" y="3476312"/>
              <a:ext cx="8640960" cy="52322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Úrok………..……..14%........................... </a:t>
              </a: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x</a:t>
              </a: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 Kč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79512" y="3999532"/>
              <a:ext cx="8640960" cy="52322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Celkem………………..půjčka + úrok (Kč)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683568" y="3999532"/>
              <a:ext cx="7416824" cy="0"/>
            </a:xfrm>
            <a:prstGeom prst="line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</p:cxnSp>
      </p:grpSp>
      <p:cxnSp>
        <p:nvCxnSpPr>
          <p:cNvPr id="8" name="Přímá spojnice 7"/>
          <p:cNvCxnSpPr/>
          <p:nvPr/>
        </p:nvCxnSpPr>
        <p:spPr>
          <a:xfrm>
            <a:off x="1187624" y="2055316"/>
            <a:ext cx="6840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10"/>
          <p:cNvGrpSpPr/>
          <p:nvPr/>
        </p:nvGrpSpPr>
        <p:grpSpPr>
          <a:xfrm>
            <a:off x="412167" y="2636912"/>
            <a:ext cx="8389845" cy="2867350"/>
            <a:chOff x="412168" y="3135967"/>
            <a:chExt cx="8389845" cy="2232247"/>
          </a:xfrm>
        </p:grpSpPr>
        <p:sp>
          <p:nvSpPr>
            <p:cNvPr id="10" name="Obdélník 9"/>
            <p:cNvSpPr/>
            <p:nvPr/>
          </p:nvSpPr>
          <p:spPr>
            <a:xfrm>
              <a:off x="412168" y="3135967"/>
              <a:ext cx="8389845" cy="223224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67544" y="3140969"/>
              <a:ext cx="223224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Výpočet:</a:t>
              </a:r>
            </a:p>
            <a:p>
              <a:endParaRPr lang="cs-CZ" sz="2800" dirty="0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412167" y="5517232"/>
            <a:ext cx="8515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Odpověď:</a:t>
            </a:r>
          </a:p>
          <a:p>
            <a:r>
              <a:rPr lang="cs-CZ" sz="2200" dirty="0" smtClean="0"/>
              <a:t>Celkem pan Novák zaplatí  28 500 Kč.</a:t>
            </a:r>
            <a:endParaRPr lang="cs-CZ" sz="2200" dirty="0"/>
          </a:p>
        </p:txBody>
      </p:sp>
      <p:pic>
        <p:nvPicPr>
          <p:cNvPr id="1026" name="Picture 2" descr="C:\Users\mdostalova\AppData\Local\Microsoft\Windows\Temporary Internet Files\Content.IE5\JUSNE4D3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249" y="5504262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48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132856"/>
            <a:ext cx="8568952" cy="3993307"/>
          </a:xfrm>
        </p:spPr>
        <p:txBody>
          <a:bodyPr anchor="ctr"/>
          <a:lstStyle/>
          <a:p>
            <a:r>
              <a:rPr lang="cs-CZ" dirty="0" smtClean="0"/>
              <a:t>Pojmy: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Úvěr (půjčka) – peníze, které si půjčíme (př. 25 000Kč)</a:t>
            </a:r>
            <a:br>
              <a:rPr lang="cs-CZ" dirty="0" smtClean="0"/>
            </a:br>
            <a:endParaRPr lang="cs-CZ" dirty="0" smtClean="0"/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Úroková míra – o kolik % se zvýší půjčená částka za určité období (roční úroková míra, měsíční úroková míra,….)- (př. 14%)</a:t>
            </a:r>
            <a:br>
              <a:rPr lang="cs-CZ" dirty="0" smtClean="0"/>
            </a:br>
            <a:endParaRPr lang="cs-CZ" dirty="0" smtClean="0"/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Úrok – částka, kterou zaplatíme navíc (př. 3 500Kč)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matematika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60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7920880" cy="138499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Pan Dvořák si uložil do banky 15 300Kč s roční úrokovou mírou 8%. Kolik peněz si za rok může z banky vybrat? Pozor! Musí zaplatit daň z úroku 15%.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2852936"/>
            <a:ext cx="79208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Vklad……………….100%.........................15 300Kč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Úrok…………….…8%..................................x Kč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Daň z úroku………..15% z úroku (x)…….....…y Kč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95536" y="4237931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11560" y="4237931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Celkem………………….vklad + úrok – daň z úroku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27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483" y="692696"/>
            <a:ext cx="7920880" cy="138499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Vklad……………….100%.........................15 300Kč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Úrok…………….…8%..................................x Kč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Daň z úroku………..15% z úroku (x)…….....…y Kč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495467" y="2077691"/>
            <a:ext cx="82089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11491" y="2077691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Celkem………………….vklad + úrok – daň z úroku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12167" y="2708920"/>
            <a:ext cx="8389845" cy="2808312"/>
            <a:chOff x="412168" y="3135967"/>
            <a:chExt cx="8389845" cy="2232247"/>
          </a:xfrm>
        </p:grpSpPr>
        <p:sp>
          <p:nvSpPr>
            <p:cNvPr id="7" name="Obdélník 6"/>
            <p:cNvSpPr/>
            <p:nvPr/>
          </p:nvSpPr>
          <p:spPr>
            <a:xfrm>
              <a:off x="412168" y="3135967"/>
              <a:ext cx="8389845" cy="2232247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67544" y="3140969"/>
              <a:ext cx="2232248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Výpočet:</a:t>
              </a:r>
            </a:p>
            <a:p>
              <a:endParaRPr lang="cs-CZ" sz="2800" dirty="0"/>
            </a:p>
          </p:txBody>
        </p:sp>
      </p:grpSp>
      <p:pic>
        <p:nvPicPr>
          <p:cNvPr id="9" name="Picture 2" descr="C:\Users\mdostalova\AppData\Local\Microsoft\Windows\Temporary Internet Files\Content.IE5\JUSNE4D3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249" y="5504262"/>
            <a:ext cx="1036484" cy="103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12167" y="5517232"/>
            <a:ext cx="85154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Odpověď:</a:t>
            </a:r>
          </a:p>
          <a:p>
            <a:r>
              <a:rPr lang="cs-CZ" sz="2200" dirty="0" smtClean="0"/>
              <a:t>Pan Dvořák může vybrat 16 340,40 Kč.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78565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132856"/>
            <a:ext cx="8568952" cy="3993307"/>
          </a:xfrm>
        </p:spPr>
        <p:txBody>
          <a:bodyPr anchor="ctr"/>
          <a:lstStyle/>
          <a:p>
            <a:r>
              <a:rPr lang="cs-CZ" dirty="0" smtClean="0"/>
              <a:t>Pojmy:</a:t>
            </a:r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Vklad, jistina, kapitál – naše peníze, které poskytneme (půjčíme) bance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lvl="1">
              <a:buFont typeface="Wingdings" pitchFamily="2" charset="2"/>
              <a:buChar char="§"/>
            </a:pPr>
            <a:r>
              <a:rPr lang="cs-CZ" dirty="0" smtClean="0"/>
              <a:t>Daň z úroku – platí vždy ten, pro koho je úrok příjmem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matematika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74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23208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</TotalTime>
  <Words>274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Anotace</vt:lpstr>
      <vt:lpstr>Úrok a úroková míra</vt:lpstr>
      <vt:lpstr>Příklad 1</vt:lpstr>
      <vt:lpstr>Prezentace aplikace PowerPoint</vt:lpstr>
      <vt:lpstr>Finanční matematika</vt:lpstr>
      <vt:lpstr>Příklad 2</vt:lpstr>
      <vt:lpstr>Prezentace aplikace PowerPoint</vt:lpstr>
      <vt:lpstr>Finanční matematika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18</cp:revision>
  <dcterms:created xsi:type="dcterms:W3CDTF">2012-04-30T12:31:12Z</dcterms:created>
  <dcterms:modified xsi:type="dcterms:W3CDTF">2012-05-21T11:17:02Z</dcterms:modified>
</cp:coreProperties>
</file>