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70" r:id="rId14"/>
    <p:sldId id="271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28AD5"/>
    <a:srgbClr val="E02CC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AC6DE-254F-43D3-94A6-A7489AB76E7D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533BD-3D21-4251-952F-04DAD969F3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52570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AC6DE-254F-43D3-94A6-A7489AB76E7D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533BD-3D21-4251-952F-04DAD969F3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1284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AC6DE-254F-43D3-94A6-A7489AB76E7D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533BD-3D21-4251-952F-04DAD969F3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54992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AC6DE-254F-43D3-94A6-A7489AB76E7D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533BD-3D21-4251-952F-04DAD969F3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42391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AC6DE-254F-43D3-94A6-A7489AB76E7D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533BD-3D21-4251-952F-04DAD969F3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98961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AC6DE-254F-43D3-94A6-A7489AB76E7D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533BD-3D21-4251-952F-04DAD969F3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30264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AC6DE-254F-43D3-94A6-A7489AB76E7D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533BD-3D21-4251-952F-04DAD969F3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4336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AC6DE-254F-43D3-94A6-A7489AB76E7D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533BD-3D21-4251-952F-04DAD969F3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47888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AC6DE-254F-43D3-94A6-A7489AB76E7D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533BD-3D21-4251-952F-04DAD969F3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94708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AC6DE-254F-43D3-94A6-A7489AB76E7D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533BD-3D21-4251-952F-04DAD969F3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60595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AC6DE-254F-43D3-94A6-A7489AB76E7D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533BD-3D21-4251-952F-04DAD969F3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38233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02CCB"/>
            </a:gs>
            <a:gs pos="50000">
              <a:schemeClr val="accent1">
                <a:tint val="44500"/>
                <a:satMod val="160000"/>
              </a:schemeClr>
            </a:gs>
            <a:gs pos="100000">
              <a:srgbClr val="E28AD5">
                <a:lumMod val="83000"/>
                <a:lumOff val="17000"/>
              </a:srgb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EAC6DE-254F-43D3-94A6-A7489AB76E7D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E533BD-3D21-4251-952F-04DAD969F3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5119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332656"/>
            <a:ext cx="7772400" cy="1470025"/>
          </a:xfrm>
        </p:spPr>
        <p:txBody>
          <a:bodyPr/>
          <a:lstStyle/>
          <a:p>
            <a:r>
              <a:rPr lang="cs-CZ" dirty="0" smtClean="0"/>
              <a:t>Dýchací soustava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286000" y="1988840"/>
            <a:ext cx="509431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Název školy:  Základní škola Karla Klíče Hostinné</a:t>
            </a:r>
          </a:p>
          <a:p>
            <a:r>
              <a:rPr lang="cs-CZ" dirty="0"/>
              <a:t>Autor:  Mgr. Simona Stránská</a:t>
            </a:r>
          </a:p>
          <a:p>
            <a:r>
              <a:rPr lang="cs-CZ" dirty="0"/>
              <a:t>Název:  </a:t>
            </a:r>
            <a:r>
              <a:rPr lang="cs-CZ" dirty="0" smtClean="0"/>
              <a:t>VY_32_INOVACE_09_B_7_Dýchací soustava</a:t>
            </a:r>
            <a:endParaRPr lang="cs-CZ" dirty="0"/>
          </a:p>
          <a:p>
            <a:r>
              <a:rPr lang="cs-CZ" dirty="0"/>
              <a:t>Téma:   </a:t>
            </a:r>
            <a:r>
              <a:rPr lang="cs-CZ" dirty="0" smtClean="0"/>
              <a:t>Přírodověda - Člověk</a:t>
            </a:r>
            <a:endParaRPr lang="cs-CZ" dirty="0"/>
          </a:p>
          <a:p>
            <a:r>
              <a:rPr lang="cs-CZ" dirty="0"/>
              <a:t>Číslo projektu</a:t>
            </a:r>
            <a:r>
              <a:rPr lang="cs-CZ" dirty="0" smtClean="0"/>
              <a:t>: CZ.1.07/1.4.00/21.2131</a:t>
            </a:r>
            <a:endParaRPr lang="cs-CZ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437112"/>
            <a:ext cx="5761037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4833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3323511"/>
              </p:ext>
            </p:extLst>
          </p:nvPr>
        </p:nvGraphicFramePr>
        <p:xfrm>
          <a:off x="1187624" y="1916832"/>
          <a:ext cx="6834212" cy="36457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Simona Stránská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20.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Ledna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26.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Ledna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V.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 a jeho svět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 a jeho svět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Dýchací soustava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plíce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, dutina ústní, nosohltan,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hrtan, průdušky, průdušnice, průdušinky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003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Dýchací soustava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 smtClean="0"/>
              <a:t>Význam:</a:t>
            </a:r>
            <a:r>
              <a:rPr lang="cs-CZ" dirty="0" smtClean="0"/>
              <a:t> zajišťuje přívod kyslíku ze vzduchu a odchod oxidu uhličitého z těla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Dýchání umožňují dýchací svaly.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Dýchací ústrojí:</a:t>
            </a:r>
          </a:p>
          <a:p>
            <a:pPr marL="514350" indent="-514350">
              <a:buAutoNum type="alphaLcParenR"/>
            </a:pPr>
            <a:r>
              <a:rPr lang="cs-CZ" dirty="0" smtClean="0"/>
              <a:t>Dýchací cesty</a:t>
            </a:r>
          </a:p>
          <a:p>
            <a:pPr marL="514350" indent="-514350">
              <a:buAutoNum type="alphaLcParenR"/>
            </a:pPr>
            <a:r>
              <a:rPr lang="cs-CZ" dirty="0" smtClean="0"/>
              <a:t>Plíce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20243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2" presetClass="entr" presetSubtype="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9" presetID="6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6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dirty="0" smtClean="0"/>
              <a:t>Hlavní orgán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3600" dirty="0" smtClean="0"/>
              <a:t>      </a:t>
            </a:r>
            <a:r>
              <a:rPr lang="cs-CZ" sz="3600" b="1" dirty="0" smtClean="0"/>
              <a:t>Plíce</a:t>
            </a:r>
          </a:p>
          <a:p>
            <a:pPr>
              <a:buFontTx/>
              <a:buChar char="-"/>
            </a:pPr>
            <a:r>
              <a:rPr lang="cs-CZ" dirty="0" smtClean="0"/>
              <a:t>Párový orgán</a:t>
            </a:r>
          </a:p>
          <a:p>
            <a:pPr>
              <a:buFontTx/>
              <a:buChar char="-"/>
            </a:pPr>
            <a:r>
              <a:rPr lang="cs-CZ" dirty="0" smtClean="0"/>
              <a:t>Uloženy v hrudníku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180094"/>
            <a:ext cx="3744416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4570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Dýchací cesty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641379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b="1" dirty="0" smtClean="0"/>
              <a:t>Dutina nosní</a:t>
            </a:r>
          </a:p>
          <a:p>
            <a:pPr marL="514350" indent="-514350">
              <a:buFont typeface="+mj-lt"/>
              <a:buAutoNum type="arabicParenR"/>
            </a:pPr>
            <a:r>
              <a:rPr lang="cs-CZ" b="1" dirty="0" smtClean="0"/>
              <a:t>Nosohltan</a:t>
            </a:r>
          </a:p>
          <a:p>
            <a:pPr marL="514350" indent="-514350">
              <a:buFont typeface="+mj-lt"/>
              <a:buAutoNum type="arabicParenR"/>
            </a:pPr>
            <a:r>
              <a:rPr lang="cs-CZ" b="1" dirty="0" smtClean="0"/>
              <a:t>Hrtan</a:t>
            </a:r>
          </a:p>
          <a:p>
            <a:pPr marL="514350" indent="-514350">
              <a:buFont typeface="+mj-lt"/>
              <a:buAutoNum type="arabicParenR"/>
            </a:pPr>
            <a:r>
              <a:rPr lang="cs-CZ" b="1" dirty="0" smtClean="0"/>
              <a:t>Průdušnice</a:t>
            </a:r>
          </a:p>
          <a:p>
            <a:pPr marL="514350" indent="-514350">
              <a:buFont typeface="+mj-lt"/>
              <a:buAutoNum type="arabicParenR"/>
            </a:pPr>
            <a:r>
              <a:rPr lang="cs-CZ" b="1" dirty="0" smtClean="0"/>
              <a:t>Průdušky</a:t>
            </a:r>
            <a:r>
              <a:rPr lang="cs-CZ" dirty="0"/>
              <a:t> </a:t>
            </a:r>
            <a:r>
              <a:rPr lang="cs-CZ" dirty="0" smtClean="0"/>
              <a:t>se dělí na průdušinky, které v sobě mají vlásečnice a těmi se do krve dostává kyslík</a:t>
            </a:r>
          </a:p>
          <a:p>
            <a:pPr marL="514350" indent="-514350">
              <a:buFont typeface="+mj-lt"/>
              <a:buAutoNum type="arabicParenR"/>
            </a:pPr>
            <a:r>
              <a:rPr lang="cs-CZ" b="1" dirty="0" smtClean="0"/>
              <a:t>Průdušinky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dirty="0" smtClean="0"/>
              <a:t>Uloženo </a:t>
            </a:r>
            <a:r>
              <a:rPr lang="cs-CZ" dirty="0"/>
              <a:t>hlasové ústrojí - vydechovaný vzduch se podílí na vzniku hlasu</a:t>
            </a:r>
          </a:p>
          <a:p>
            <a:pPr marL="514350" indent="-514350">
              <a:buAutoNum type="arabicParenR"/>
            </a:pPr>
            <a:endParaRPr lang="cs-CZ" b="1" dirty="0" smtClean="0"/>
          </a:p>
        </p:txBody>
      </p:sp>
    </p:spTree>
    <p:extLst>
      <p:ext uri="{BB962C8B-B14F-4D97-AF65-F5344CB8AC3E}">
        <p14:creationId xmlns:p14="http://schemas.microsoft.com/office/powerpoint/2010/main" val="2227709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75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500"/>
                            </p:stCondLst>
                            <p:childTnLst>
                              <p:par>
                                <p:cTn id="15" presetID="2" presetClass="entr" presetSubtype="3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250"/>
                            </p:stCondLst>
                            <p:childTnLst>
                              <p:par>
                                <p:cTn id="20" presetID="2" presetClass="entr" presetSubtype="3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000"/>
                            </p:stCondLst>
                            <p:childTnLst>
                              <p:par>
                                <p:cTn id="25" presetID="2" presetClass="entr" presetSubtype="3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750"/>
                            </p:stCondLst>
                            <p:childTnLst>
                              <p:par>
                                <p:cTn id="30" presetID="2" presetClass="entr" presetSubtype="3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1500"/>
                            </p:stCondLst>
                            <p:childTnLst>
                              <p:par>
                                <p:cTn id="35" presetID="2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Dýchací soustava</a:t>
            </a:r>
            <a:endParaRPr lang="cs-CZ" dirty="0"/>
          </a:p>
        </p:txBody>
      </p:sp>
      <p:pic>
        <p:nvPicPr>
          <p:cNvPr id="2050" name="Picture 2" descr="C:\Users\Simona\Desktop\dychan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12776"/>
            <a:ext cx="6984775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3500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Hygiena dýchacích cest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cs-CZ" sz="2800" dirty="0" smtClean="0"/>
              <a:t>1) Nepohybujeme se a) v zakouřených místnostech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                                  </a:t>
            </a:r>
            <a:r>
              <a:rPr lang="cs-CZ" sz="2800" dirty="0" smtClean="0"/>
              <a:t> b</a:t>
            </a:r>
            <a:r>
              <a:rPr lang="cs-CZ" sz="2800" dirty="0" smtClean="0"/>
              <a:t>) v nevětraných místnostech</a:t>
            </a:r>
          </a:p>
          <a:p>
            <a:pPr marL="0" indent="0">
              <a:buNone/>
            </a:pPr>
            <a:r>
              <a:rPr lang="cs-CZ" sz="2800" dirty="0" smtClean="0"/>
              <a:t>2) Často pobýváme na čerstvém vzduchu</a:t>
            </a:r>
          </a:p>
          <a:p>
            <a:pPr marL="0" indent="0">
              <a:buNone/>
            </a:pPr>
            <a:r>
              <a:rPr lang="cs-CZ" sz="2800" dirty="0" smtClean="0"/>
              <a:t>3) Nevdechujeme příliš studený vzduch</a:t>
            </a:r>
          </a:p>
          <a:p>
            <a:pPr marL="0" indent="0">
              <a:buNone/>
            </a:pPr>
            <a:r>
              <a:rPr lang="cs-CZ" sz="2800" dirty="0" smtClean="0"/>
              <a:t>4) Dýcháme nosem - vzduch se zbaví prachu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                                - vzduch se ohřeje než se dostane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                                   do plic</a:t>
            </a:r>
          </a:p>
          <a:p>
            <a:pPr marL="0" indent="0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129260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" presetClass="entr" presetSubtype="6" fill="hold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750"/>
                            </p:stCondLst>
                            <p:childTnLst>
                              <p:par>
                                <p:cTn id="20" presetID="2" presetClass="entr" presetSubtype="6" fill="hold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2" presetClass="entr" presetSubtype="6" fill="hold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250"/>
                            </p:stCondLst>
                            <p:childTnLst>
                              <p:par>
                                <p:cTn id="30" presetID="2" presetClass="entr" presetSubtype="6" fill="hold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500"/>
                            </p:stCondLst>
                            <p:childTnLst>
                              <p:par>
                                <p:cTn id="35" presetID="2" presetClass="entr" presetSubtype="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dirty="0" smtClean="0"/>
              <a:t>Znečišťování ovzduší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lphaLcParenR"/>
            </a:pPr>
            <a:r>
              <a:rPr lang="cs-CZ" sz="3600" dirty="0" smtClean="0"/>
              <a:t>Kouř z komínů, domů a továren</a:t>
            </a:r>
          </a:p>
          <a:p>
            <a:pPr marL="514350" indent="-514350">
              <a:buAutoNum type="alphaLcParenR"/>
            </a:pPr>
            <a:r>
              <a:rPr lang="cs-CZ" sz="3600" dirty="0" smtClean="0"/>
              <a:t>Výfukové plyny</a:t>
            </a:r>
          </a:p>
          <a:p>
            <a:pPr marL="514350" indent="-514350">
              <a:buAutoNum type="alphaLcParenR"/>
            </a:pPr>
            <a:r>
              <a:rPr lang="cs-CZ" sz="3600" dirty="0" smtClean="0"/>
              <a:t>Spalování odpadů</a:t>
            </a:r>
          </a:p>
          <a:p>
            <a:pPr marL="514350" indent="-514350">
              <a:buAutoNum type="alphaLcParenR"/>
            </a:pPr>
            <a:r>
              <a:rPr lang="cs-CZ" sz="3600" dirty="0" smtClean="0"/>
              <a:t>Prach</a:t>
            </a:r>
          </a:p>
          <a:p>
            <a:pPr marL="514350" indent="-514350">
              <a:buAutoNum type="alphaLcParenR"/>
            </a:pPr>
            <a:r>
              <a:rPr lang="cs-CZ" sz="3600" dirty="0" smtClean="0"/>
              <a:t>Cigaretový kouř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479977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Nemoci dýchací soustavy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92500" lnSpcReduction="20000"/>
          </a:bodyPr>
          <a:lstStyle/>
          <a:p>
            <a:r>
              <a:rPr lang="cs-CZ" sz="2800" dirty="0" smtClean="0"/>
              <a:t>Chřipka</a:t>
            </a:r>
          </a:p>
          <a:p>
            <a:r>
              <a:rPr lang="cs-CZ" sz="2800" dirty="0" smtClean="0"/>
              <a:t>Zápal plic</a:t>
            </a:r>
          </a:p>
          <a:p>
            <a:r>
              <a:rPr lang="cs-CZ" sz="2800" dirty="0" smtClean="0"/>
              <a:t>Tuberkulóza</a:t>
            </a:r>
          </a:p>
          <a:p>
            <a:r>
              <a:rPr lang="cs-CZ" sz="2800" dirty="0" smtClean="0"/>
              <a:t>Astma</a:t>
            </a:r>
          </a:p>
          <a:p>
            <a:r>
              <a:rPr lang="cs-CZ" sz="2800" dirty="0" smtClean="0"/>
              <a:t>Plicní rakovina</a:t>
            </a:r>
          </a:p>
          <a:p>
            <a:pPr marL="0" indent="0" algn="ctr">
              <a:buNone/>
            </a:pPr>
            <a:r>
              <a:rPr lang="cs-CZ" sz="3500" b="1" dirty="0" smtClean="0"/>
              <a:t>Kouření</a:t>
            </a:r>
          </a:p>
          <a:p>
            <a:pPr marL="0" indent="0">
              <a:buNone/>
            </a:pPr>
            <a:r>
              <a:rPr lang="cs-CZ" sz="2800" dirty="0" smtClean="0"/>
              <a:t>Škodlivé pro dýchací soustavu, žaludek, srdce, močový měchýř</a:t>
            </a:r>
          </a:p>
          <a:p>
            <a:pPr marL="0" indent="0">
              <a:buNone/>
            </a:pPr>
            <a:r>
              <a:rPr lang="cs-CZ" sz="2800" dirty="0" smtClean="0"/>
              <a:t>Škodlivé látky - nikotin, oxid uhelnatý, dehet a prachové částice</a:t>
            </a:r>
          </a:p>
          <a:p>
            <a:pPr marL="0" indent="0">
              <a:buNone/>
            </a:pPr>
            <a:r>
              <a:rPr lang="cs-CZ" sz="2800" dirty="0" smtClean="0"/>
              <a:t>Onemocnění - plicní rakovina, bronchitida</a:t>
            </a:r>
          </a:p>
        </p:txBody>
      </p:sp>
    </p:spTree>
    <p:extLst>
      <p:ext uri="{BB962C8B-B14F-4D97-AF65-F5344CB8AC3E}">
        <p14:creationId xmlns:p14="http://schemas.microsoft.com/office/powerpoint/2010/main" val="2615404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Popiš dýchací cesty</a:t>
            </a:r>
            <a:endParaRPr lang="cs-CZ" dirty="0"/>
          </a:p>
        </p:txBody>
      </p:sp>
      <p:pic>
        <p:nvPicPr>
          <p:cNvPr id="3074" name="Picture 2" descr="C:\Users\Simona\Desktop\dychani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687"/>
          <a:stretch/>
        </p:blipFill>
        <p:spPr bwMode="auto">
          <a:xfrm>
            <a:off x="611560" y="1504755"/>
            <a:ext cx="5516791" cy="5110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907704" y="342900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547664" y="3798332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499992" y="2492896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394804" y="3251261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851920" y="3798332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302665" y="5078279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588224" y="2040705"/>
            <a:ext cx="1872208" cy="175432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1 průdušky</a:t>
            </a:r>
          </a:p>
          <a:p>
            <a:r>
              <a:rPr lang="cs-CZ" dirty="0" smtClean="0"/>
              <a:t>2 plíce</a:t>
            </a:r>
          </a:p>
          <a:p>
            <a:r>
              <a:rPr lang="cs-CZ" dirty="0" smtClean="0"/>
              <a:t>3 dutina nosní </a:t>
            </a:r>
          </a:p>
          <a:p>
            <a:r>
              <a:rPr lang="cs-CZ" dirty="0" smtClean="0"/>
              <a:t>4 hrtan</a:t>
            </a:r>
          </a:p>
          <a:p>
            <a:r>
              <a:rPr lang="cs-CZ" dirty="0" smtClean="0"/>
              <a:t>5 průdušnice</a:t>
            </a:r>
          </a:p>
          <a:p>
            <a:r>
              <a:rPr lang="cs-CZ" dirty="0" smtClean="0"/>
              <a:t>6 průdušinky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444208" y="6237312"/>
            <a:ext cx="18722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Kontrola - kliknutí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2063546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Zakroužkuj správnou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1) Co znečišťuje ovzduší?</a:t>
            </a:r>
          </a:p>
          <a:p>
            <a:pPr marL="0" indent="0">
              <a:buNone/>
            </a:pPr>
            <a:r>
              <a:rPr lang="cs-CZ" sz="2400" dirty="0" smtClean="0"/>
              <a:t>     a) výfukové plyny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b) rostliny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c) sníh</a:t>
            </a:r>
          </a:p>
          <a:p>
            <a:pPr marL="0" indent="0">
              <a:buNone/>
            </a:pPr>
            <a:r>
              <a:rPr lang="cs-CZ" sz="2400" b="1" dirty="0">
                <a:solidFill>
                  <a:schemeClr val="accent4">
                    <a:lumMod val="75000"/>
                  </a:schemeClr>
                </a:solidFill>
              </a:rPr>
              <a:t>2) Jaký význam má dýchací ústrojí?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a) zpracování potravy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b) je oporou těla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c) příjem kyslíku ze vzduchu</a:t>
            </a:r>
          </a:p>
          <a:p>
            <a:pPr marL="0" indent="0">
              <a:buNone/>
            </a:pPr>
            <a:r>
              <a:rPr lang="cs-CZ" sz="2400" b="1" dirty="0">
                <a:solidFill>
                  <a:schemeClr val="accent4">
                    <a:lumMod val="75000"/>
                  </a:schemeClr>
                </a:solidFill>
              </a:rPr>
              <a:t>3) Která látka je vydechována z těla ven?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a) pára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b) oxid uhličitý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c) dusík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72182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Zakroužkuj správnou odpověď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cs-CZ" sz="3100" b="1" dirty="0">
                <a:solidFill>
                  <a:schemeClr val="accent4">
                    <a:lumMod val="75000"/>
                  </a:schemeClr>
                </a:solidFill>
              </a:rPr>
              <a:t>4) Který zlozvyk plíce poškozují?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a) kouření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b) cvičení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c) pobyt na čerstvém vzduchu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cs-CZ" sz="3100" b="1" dirty="0">
                <a:solidFill>
                  <a:schemeClr val="accent4">
                    <a:lumMod val="75000"/>
                  </a:schemeClr>
                </a:solidFill>
              </a:rPr>
              <a:t>5) Jaké nemoci dýchací soustavy znáš?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a) lupénka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b) astma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c) anorexie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cs-CZ" sz="3100" b="1" dirty="0">
                <a:solidFill>
                  <a:schemeClr val="accent4">
                    <a:lumMod val="75000"/>
                  </a:schemeClr>
                </a:solidFill>
              </a:rPr>
              <a:t>6) Jakou látku potřebuje člověk k dýchání?</a:t>
            </a:r>
          </a:p>
          <a:p>
            <a:pPr marL="0" indent="0">
              <a:buNone/>
            </a:pPr>
            <a:r>
              <a:rPr lang="cs-CZ" dirty="0" smtClean="0"/>
              <a:t>     a) oxid uhličitý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b) dusík</a:t>
            </a:r>
          </a:p>
          <a:p>
            <a:pPr marL="0" indent="0">
              <a:buNone/>
            </a:pPr>
            <a:r>
              <a:rPr lang="cs-CZ" dirty="0" smtClean="0"/>
              <a:t>     c) kyslík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7342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8210334"/>
              </p:ext>
            </p:extLst>
          </p:nvPr>
        </p:nvGraphicFramePr>
        <p:xfrm>
          <a:off x="827584" y="332656"/>
          <a:ext cx="7358114" cy="5943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265054">
                <a:tc>
                  <a:txBody>
                    <a:bodyPr/>
                    <a:lstStyle/>
                    <a:p>
                      <a:r>
                        <a:rPr lang="cs-CZ" dirty="0" smtClean="0"/>
                        <a:t>ANOTACE</a:t>
                      </a:r>
                      <a:endParaRPr lang="cs-CZ" dirty="0"/>
                    </a:p>
                  </a:txBody>
                  <a:tcPr/>
                </a:tc>
              </a:tr>
              <a:tr h="73507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Prezentací se žáci seznamují s dýchacím ústrojím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a </a:t>
                      </a:r>
                      <a:r>
                        <a:rPr lang="cs-CZ" baseline="0" smtClean="0">
                          <a:solidFill>
                            <a:schemeClr val="tx1"/>
                          </a:solidFill>
                        </a:rPr>
                        <a:t>jeho významem.</a:t>
                      </a:r>
                      <a:endParaRPr lang="cs-CZ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None/>
                      </a:pPr>
                      <a:endParaRPr lang="cs-CZ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None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1) Výkladový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materiál doplňující k učebnicím </a:t>
                      </a:r>
                    </a:p>
                    <a:p>
                      <a:pPr marL="0" indent="0">
                        <a:buNone/>
                      </a:pPr>
                      <a:r>
                        <a:rPr lang="cs-CZ" u="sng" baseline="0" dirty="0" smtClean="0">
                          <a:solidFill>
                            <a:schemeClr val="tx1"/>
                          </a:solidFill>
                        </a:rPr>
                        <a:t>Člověk a jeho zdraví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Učebnice pro 4. a 5. ročník základní školy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Mgr. Michaela Jančová, Mgr. Marta </a:t>
                      </a:r>
                      <a:r>
                        <a:rPr lang="cs-CZ" baseline="0" dirty="0" err="1" smtClean="0">
                          <a:solidFill>
                            <a:schemeClr val="tx1"/>
                          </a:solidFill>
                        </a:rPr>
                        <a:t>Grigárková</a:t>
                      </a:r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Vydal </a:t>
                      </a:r>
                      <a:r>
                        <a:rPr lang="cs-CZ" baseline="0" dirty="0" err="1" smtClean="0">
                          <a:solidFill>
                            <a:schemeClr val="tx1"/>
                          </a:solidFill>
                        </a:rPr>
                        <a:t>Prodos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spol. s. r. o., pedagogické nakladatelství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Výroba: </a:t>
                      </a:r>
                      <a:r>
                        <a:rPr lang="cs-CZ" baseline="0" dirty="0" err="1" smtClean="0">
                          <a:solidFill>
                            <a:schemeClr val="tx1"/>
                          </a:solidFill>
                        </a:rPr>
                        <a:t>Prodos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2008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ISBN 978-80-7230-229-1</a:t>
                      </a:r>
                    </a:p>
                    <a:p>
                      <a:pPr marL="0" indent="0">
                        <a:buNone/>
                      </a:pPr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None/>
                      </a:pPr>
                      <a:r>
                        <a:rPr lang="cs-CZ" u="sng" baseline="0" dirty="0" smtClean="0">
                          <a:solidFill>
                            <a:schemeClr val="tx1"/>
                          </a:solidFill>
                        </a:rPr>
                        <a:t>Přírodověda</a:t>
                      </a:r>
                    </a:p>
                    <a:p>
                      <a:pPr marL="0" indent="0">
                        <a:buNone/>
                      </a:pPr>
                      <a:r>
                        <a:rPr lang="cs-CZ" u="none" baseline="0" dirty="0" smtClean="0">
                          <a:solidFill>
                            <a:schemeClr val="tx1"/>
                          </a:solidFill>
                        </a:rPr>
                        <a:t>pro 5. ročník </a:t>
                      </a:r>
                    </a:p>
                    <a:p>
                      <a:pPr marL="0" indent="0">
                        <a:buNone/>
                      </a:pPr>
                      <a:r>
                        <a:rPr lang="cs-CZ" u="none" baseline="0" dirty="0" smtClean="0">
                          <a:solidFill>
                            <a:schemeClr val="tx1"/>
                          </a:solidFill>
                        </a:rPr>
                        <a:t>Život na Zemi</a:t>
                      </a:r>
                    </a:p>
                    <a:p>
                      <a:pPr marL="0" indent="0">
                        <a:buNone/>
                      </a:pPr>
                      <a:r>
                        <a:rPr lang="cs-CZ" u="none" baseline="0" dirty="0" smtClean="0">
                          <a:solidFill>
                            <a:schemeClr val="tx1"/>
                          </a:solidFill>
                        </a:rPr>
                        <a:t>Napsala prom. </a:t>
                      </a:r>
                      <a:r>
                        <a:rPr lang="cs-CZ" u="none" baseline="0" dirty="0" err="1" smtClean="0">
                          <a:solidFill>
                            <a:schemeClr val="tx1"/>
                          </a:solidFill>
                        </a:rPr>
                        <a:t>biol</a:t>
                      </a:r>
                      <a:r>
                        <a:rPr lang="cs-CZ" u="none" baseline="0" dirty="0" smtClean="0">
                          <a:solidFill>
                            <a:schemeClr val="tx1"/>
                          </a:solidFill>
                        </a:rPr>
                        <a:t>. Helena Kholová, CSc. a kol</a:t>
                      </a:r>
                    </a:p>
                    <a:p>
                      <a:pPr marL="0" indent="0">
                        <a:buNone/>
                      </a:pPr>
                      <a:r>
                        <a:rPr lang="cs-CZ" u="none" baseline="0" dirty="0" smtClean="0">
                          <a:solidFill>
                            <a:schemeClr val="tx1"/>
                          </a:solidFill>
                        </a:rPr>
                        <a:t>Vydalo nakladatelství ALTER, s. r. o., Všeň</a:t>
                      </a:r>
                    </a:p>
                    <a:p>
                      <a:pPr marL="0" indent="0">
                        <a:buNone/>
                      </a:pPr>
                      <a:r>
                        <a:rPr lang="cs-CZ" u="none" baseline="0" dirty="0" smtClean="0">
                          <a:solidFill>
                            <a:schemeClr val="tx1"/>
                          </a:solidFill>
                        </a:rPr>
                        <a:t>Vydání první, rok 1997, kód 092784</a:t>
                      </a:r>
                    </a:p>
                    <a:p>
                      <a:pPr marL="0" indent="0">
                        <a:buNone/>
                      </a:pPr>
                      <a:r>
                        <a:rPr lang="cs-CZ" u="none" baseline="0" dirty="0" smtClean="0">
                          <a:solidFill>
                            <a:schemeClr val="tx1"/>
                          </a:solidFill>
                        </a:rPr>
                        <a:t>ISBN 80-85775-61-1  </a:t>
                      </a:r>
                      <a:endParaRPr lang="cs-CZ" u="none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None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2) Pracovní list</a:t>
                      </a:r>
                    </a:p>
                    <a:p>
                      <a:pPr marL="0" indent="0">
                        <a:buNone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3) Procvičování -  otázky</a:t>
                      </a:r>
                    </a:p>
                    <a:p>
                      <a:pPr marL="342900" indent="-342900">
                        <a:buAutoNum type="arabicParenR"/>
                      </a:pPr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0271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9749775"/>
              </p:ext>
            </p:extLst>
          </p:nvPr>
        </p:nvGraphicFramePr>
        <p:xfrm>
          <a:off x="899592" y="764704"/>
          <a:ext cx="7358114" cy="24239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412251">
                <a:tc>
                  <a:txBody>
                    <a:bodyPr/>
                    <a:lstStyle/>
                    <a:p>
                      <a:r>
                        <a:rPr lang="cs-CZ" dirty="0" smtClean="0"/>
                        <a:t>POUŽITÉ  ZDROJE</a:t>
                      </a:r>
                      <a:endParaRPr lang="cs-CZ" dirty="0"/>
                    </a:p>
                  </a:txBody>
                  <a:tcPr/>
                </a:tc>
              </a:tr>
              <a:tr h="1166795">
                <a:tc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Obrázky z internetu</a:t>
                      </a:r>
                    </a:p>
                    <a:p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http://office.microsoft.com/cs-cz/images/results.aspx?qu=pl%C3%ADce&amp;ex=1&amp;ctt=1#ai:MC900426170|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http://rysava.websnadno.cz/prirodoveda_5.roc/dychani.htm</a:t>
                      </a:r>
                    </a:p>
                    <a:p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Prezentace </a:t>
                      </a:r>
                      <a:r>
                        <a:rPr lang="cs-CZ" baseline="0" smtClean="0">
                          <a:solidFill>
                            <a:schemeClr val="tx1"/>
                          </a:solidFill>
                        </a:rPr>
                        <a:t>obsahuje animace.</a:t>
                      </a:r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96064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555</Words>
  <Application>Microsoft Office PowerPoint</Application>
  <PresentationFormat>Předvádění na obrazovce (4:3)</PresentationFormat>
  <Paragraphs>137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Dýchací soustava</vt:lpstr>
      <vt:lpstr>Prezentace aplikace PowerPoint</vt:lpstr>
      <vt:lpstr>Dýchací soustava</vt:lpstr>
      <vt:lpstr>Hlavní orgán</vt:lpstr>
      <vt:lpstr>Dýchací cesty</vt:lpstr>
      <vt:lpstr>Dýchací soustava</vt:lpstr>
      <vt:lpstr>Hygiena dýchacích cest</vt:lpstr>
      <vt:lpstr>Znečišťování ovzduší</vt:lpstr>
      <vt:lpstr>Nemoci dýchací soustavy</vt:lpstr>
      <vt:lpstr>Popiš dýchací cesty</vt:lpstr>
      <vt:lpstr>Zakroužkuj správnou odpověď</vt:lpstr>
      <vt:lpstr>Zakroužkuj správnou odpověď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Simona</dc:creator>
  <cp:lastModifiedBy>Učitel</cp:lastModifiedBy>
  <cp:revision>52</cp:revision>
  <dcterms:created xsi:type="dcterms:W3CDTF">2012-01-21T09:36:47Z</dcterms:created>
  <dcterms:modified xsi:type="dcterms:W3CDTF">2012-03-02T12:53:51Z</dcterms:modified>
</cp:coreProperties>
</file>