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7" r:id="rId2"/>
    <p:sldId id="268" r:id="rId3"/>
    <p:sldId id="298" r:id="rId4"/>
    <p:sldId id="279" r:id="rId5"/>
    <p:sldId id="282" r:id="rId6"/>
    <p:sldId id="273" r:id="rId7"/>
    <p:sldId id="280" r:id="rId8"/>
    <p:sldId id="275" r:id="rId9"/>
    <p:sldId id="294" r:id="rId10"/>
    <p:sldId id="272" r:id="rId11"/>
    <p:sldId id="277" r:id="rId12"/>
    <p:sldId id="283" r:id="rId13"/>
    <p:sldId id="284" r:id="rId14"/>
    <p:sldId id="288" r:id="rId15"/>
    <p:sldId id="289" r:id="rId16"/>
    <p:sldId id="292" r:id="rId17"/>
    <p:sldId id="293" r:id="rId18"/>
    <p:sldId id="290" r:id="rId19"/>
    <p:sldId id="287" r:id="rId20"/>
    <p:sldId id="291" r:id="rId21"/>
    <p:sldId id="295" r:id="rId22"/>
    <p:sldId id="296" r:id="rId23"/>
    <p:sldId id="297" r:id="rId24"/>
    <p:sldId id="301" r:id="rId25"/>
    <p:sldId id="302" r:id="rId26"/>
    <p:sldId id="304" r:id="rId27"/>
    <p:sldId id="303" r:id="rId28"/>
    <p:sldId id="271" r:id="rId29"/>
    <p:sldId id="30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F25133-F994-4231-99CD-5E224E68257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9352A4-643B-4168-B6AA-D6083D0FB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B7873-511A-4A31-972C-B9557B22DCC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C9DB82-ADD6-4D29-A802-E045BE399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//upload.wikimedia.org/wikipedia/commons/0/05/Saint_medard_a_saint_medard_d_eyrans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gif"/><Relationship Id="rId4" Type="http://schemas.openxmlformats.org/officeDocument/2006/relationships/image" Target="../media/image2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 descr="http://jlswbs.files.wordpress.com/2008/02/mohe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916109"/>
          </a:xfrm>
          <a:prstGeom prst="rect">
            <a:avLst/>
          </a:prstGeom>
          <a:noFill/>
        </p:spPr>
      </p:pic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1331640" y="2708920"/>
            <a:ext cx="6800850" cy="1470025"/>
          </a:xfrm>
        </p:spPr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ln w="50800"/>
                <a:solidFill>
                  <a:srgbClr val="FFC000"/>
                </a:solidFill>
              </a:rPr>
              <a:t/>
            </a:r>
            <a:br>
              <a:rPr lang="cs-CZ" sz="5400" b="1" dirty="0" smtClean="0">
                <a:ln w="50800"/>
                <a:solidFill>
                  <a:srgbClr val="FFC000"/>
                </a:solidFill>
              </a:rPr>
            </a:br>
            <a:r>
              <a:rPr lang="cs-CZ" sz="5400" b="1" dirty="0" smtClean="0">
                <a:ln w="50800"/>
                <a:solidFill>
                  <a:srgbClr val="FFC000"/>
                </a:solidFill>
              </a:rPr>
              <a:t>Počátky slovesného umění </a:t>
            </a:r>
            <a:br>
              <a:rPr lang="cs-CZ" sz="5400" b="1" dirty="0" smtClean="0">
                <a:ln w="50800"/>
                <a:solidFill>
                  <a:srgbClr val="FFC000"/>
                </a:solidFill>
              </a:rPr>
            </a:br>
            <a:r>
              <a:rPr lang="cs-CZ" sz="5400" b="1" dirty="0" smtClean="0">
                <a:ln w="50800"/>
                <a:solidFill>
                  <a:srgbClr val="FFC000"/>
                </a:solidFill>
              </a:rPr>
              <a:t>Ústní lidová slovesnost</a:t>
            </a:r>
            <a:br>
              <a:rPr lang="cs-CZ" sz="5400" b="1" dirty="0" smtClean="0">
                <a:ln w="50800"/>
                <a:solidFill>
                  <a:srgbClr val="FFC000"/>
                </a:solidFill>
              </a:rPr>
            </a:br>
            <a:endParaRPr lang="cs-CZ" sz="5400" b="1" dirty="0" smtClean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6211669"/>
            <a:ext cx="4293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00B0F0"/>
                </a:solidFill>
                <a:latin typeface="Monotype Corsiva" pitchFamily="66" charset="0"/>
              </a:rPr>
              <a:t>Mgr.Kateřina</a:t>
            </a:r>
            <a:r>
              <a:rPr lang="cs-CZ" sz="3600" b="1" dirty="0" smtClean="0">
                <a:solidFill>
                  <a:srgbClr val="00B0F0"/>
                </a:solidFill>
                <a:latin typeface="Monotype Corsiva" pitchFamily="66" charset="0"/>
              </a:rPr>
              <a:t> </a:t>
            </a:r>
            <a:r>
              <a:rPr lang="cs-CZ" sz="3600" b="1" dirty="0" err="1" smtClean="0">
                <a:solidFill>
                  <a:srgbClr val="00B0F0"/>
                </a:solidFill>
                <a:latin typeface="Monotype Corsiva" pitchFamily="66" charset="0"/>
              </a:rPr>
              <a:t>Karbulová</a:t>
            </a:r>
            <a:endParaRPr lang="cs-CZ" sz="3600" b="1" dirty="0">
              <a:solidFill>
                <a:srgbClr val="00B0F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000" b="1" dirty="0" smtClean="0">
                <a:ln w="50800"/>
                <a:solidFill>
                  <a:srgbClr val="FFC000"/>
                </a:solidFill>
              </a:rPr>
              <a:t>První slovesné projevy</a:t>
            </a:r>
            <a:endParaRPr lang="cs-CZ" sz="60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80120"/>
            <a:ext cx="8568952" cy="5301208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sz="2800" dirty="0" smtClean="0"/>
              <a:t>nejstarší projevy slovesného umění </a:t>
            </a:r>
            <a:r>
              <a:rPr lang="cs-CZ" sz="2800" b="1" dirty="0" smtClean="0"/>
              <a:t>nalezneme už           v pravěku</a:t>
            </a:r>
          </a:p>
          <a:p>
            <a:pPr>
              <a:lnSpc>
                <a:spcPct val="80000"/>
              </a:lnSpc>
            </a:pPr>
            <a:r>
              <a:rPr lang="cs-CZ" sz="2800" dirty="0" smtClean="0"/>
              <a:t>závislost člověka na přírodě, řadu přírodních jevů si neuměl vysvětlit, pocit bezmocnosti = snažil se přírodu ovlivňovat</a:t>
            </a:r>
          </a:p>
          <a:p>
            <a:pPr>
              <a:lnSpc>
                <a:spcPct val="80000"/>
              </a:lnSpc>
            </a:pPr>
            <a:r>
              <a:rPr lang="cs-CZ" sz="2800" b="1" dirty="0">
                <a:solidFill>
                  <a:srgbClr val="FFC000"/>
                </a:solidFill>
              </a:rPr>
              <a:t>m</a:t>
            </a:r>
            <a:r>
              <a:rPr lang="cs-CZ" sz="2800" b="1" dirty="0" smtClean="0">
                <a:solidFill>
                  <a:srgbClr val="FFC000"/>
                </a:solidFill>
              </a:rPr>
              <a:t>agické ( kouzelné) průpovědi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FFC000"/>
                </a:solidFill>
              </a:rPr>
              <a:t>zaříkadla</a:t>
            </a:r>
            <a:r>
              <a:rPr lang="cs-CZ" sz="2800" dirty="0" smtClean="0"/>
              <a:t> - používaly se k odehnání nemoci, nepřítele, aby měli úspěch a lovu,   v lásce, aby byla dobrá úroda, aby pršelo aj.</a:t>
            </a:r>
          </a:p>
          <a:p>
            <a:pPr>
              <a:lnSpc>
                <a:spcPct val="80000"/>
              </a:lnSpc>
            </a:pPr>
            <a:r>
              <a:rPr lang="cs-CZ" sz="2800" dirty="0" smtClean="0"/>
              <a:t>modlitby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v</a:t>
            </a:r>
            <a:r>
              <a:rPr lang="cs-CZ" sz="2800" dirty="0" smtClean="0"/>
              <a:t>znikaly </a:t>
            </a:r>
            <a:r>
              <a:rPr lang="cs-CZ" sz="2800" b="1" dirty="0" smtClean="0">
                <a:solidFill>
                  <a:srgbClr val="FFC000"/>
                </a:solidFill>
              </a:rPr>
              <a:t>pranostiky</a:t>
            </a:r>
            <a:r>
              <a:rPr lang="cs-CZ" sz="2800" b="1" dirty="0" smtClean="0"/>
              <a:t> </a:t>
            </a:r>
            <a:r>
              <a:rPr lang="cs-CZ" sz="2800" dirty="0" smtClean="0"/>
              <a:t> - o počasí, hospodaření</a:t>
            </a:r>
          </a:p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rgbClr val="FFC000"/>
                </a:solidFill>
              </a:rPr>
              <a:t>přísloví</a:t>
            </a:r>
            <a:r>
              <a:rPr lang="cs-CZ" sz="2800" b="1" dirty="0" smtClean="0"/>
              <a:t> </a:t>
            </a:r>
            <a:r>
              <a:rPr lang="cs-CZ" sz="2800" dirty="0" smtClean="0"/>
              <a:t>-  předávala se jimi určitá zkušenost = návod     k jednání</a:t>
            </a:r>
          </a:p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rgbClr val="FFC000"/>
                </a:solidFill>
              </a:rPr>
              <a:t>pořekadla</a:t>
            </a:r>
            <a:r>
              <a:rPr lang="cs-CZ" sz="2800" b="1" dirty="0" smtClean="0"/>
              <a:t> </a:t>
            </a:r>
            <a:r>
              <a:rPr lang="cs-CZ" sz="2800" dirty="0" smtClean="0"/>
              <a:t>-  ustálené věty obrazné povahy, bez mravního poučení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424936" cy="3456384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rgbClr val="FFC000"/>
                </a:solidFill>
              </a:rPr>
              <a:t>výroční obřady </a:t>
            </a:r>
            <a:r>
              <a:rPr lang="cs-CZ" sz="2800" dirty="0" smtClean="0"/>
              <a:t>- týkaly se přírody</a:t>
            </a:r>
          </a:p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rgbClr val="FFC000"/>
                </a:solidFill>
              </a:rPr>
              <a:t>rodinné oslavy </a:t>
            </a:r>
            <a:r>
              <a:rPr lang="cs-CZ" sz="2800" dirty="0" smtClean="0"/>
              <a:t>- svatební obřady, křtiny,pohřeb aj.</a:t>
            </a:r>
          </a:p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rgbClr val="FFC000"/>
                </a:solidFill>
              </a:rPr>
              <a:t>mýty</a:t>
            </a:r>
            <a:r>
              <a:rPr lang="cs-CZ" sz="2800" dirty="0" smtClean="0"/>
              <a:t> - vyprávění, názory a představy o vzniku světa      ( fantastický) člověka, víra ve vyšší síly, snaha pochopit  střídání ročních období aj.</a:t>
            </a:r>
          </a:p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rgbClr val="FFC000"/>
                </a:solidFill>
              </a:rPr>
              <a:t>úřední záznamy </a:t>
            </a:r>
            <a:r>
              <a:rPr lang="cs-CZ" sz="2800" dirty="0" smtClean="0"/>
              <a:t>- zejména o úrodě, panovnících aj.</a:t>
            </a:r>
          </a:p>
          <a:p>
            <a:pPr>
              <a:lnSpc>
                <a:spcPct val="80000"/>
              </a:lnSpc>
            </a:pPr>
            <a:r>
              <a:rPr lang="cs-CZ" sz="2800" b="1" dirty="0" smtClean="0"/>
              <a:t>jazyk</a:t>
            </a:r>
            <a:r>
              <a:rPr lang="cs-CZ" sz="2800" dirty="0" smtClean="0"/>
              <a:t> -  opakování slov, rytmický veršovaný projev, věty zvolací, přací, citově zabarvené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6" name="Picture 2" descr="http://data.bux.cz/book/009/772/0097726/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717032"/>
            <a:ext cx="2016224" cy="2765394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8" name="Picture 4" descr="http://data.bux.cz/book/003/290/0032909/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717032"/>
            <a:ext cx="2100885" cy="2825151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0" name="Picture 6" descr="http://rodnavira.cz/galerie_tbn/text_myty-kmene-cech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717032"/>
            <a:ext cx="1877603" cy="2808312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2" name="Picture 8" descr="http://nd03.jxs.cz/326/874/bb7256bcd3_56800565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3717032"/>
            <a:ext cx="2340260" cy="2808312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000" b="1" dirty="0" smtClean="0">
                <a:ln w="50800"/>
                <a:solidFill>
                  <a:srgbClr val="FFC000"/>
                </a:solidFill>
              </a:rPr>
              <a:t>Přísloví</a:t>
            </a:r>
            <a:endParaRPr lang="cs-CZ" sz="60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4824536" cy="5589240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přísloví je </a:t>
            </a:r>
            <a:r>
              <a:rPr lang="cs-CZ" sz="2800" b="1" dirty="0" smtClean="0">
                <a:solidFill>
                  <a:srgbClr val="FFC000"/>
                </a:solidFill>
              </a:rPr>
              <a:t>vyjádřením nějaké životní moudrosti</a:t>
            </a:r>
          </a:p>
          <a:p>
            <a:r>
              <a:rPr lang="cs-CZ" sz="2800" dirty="0" smtClean="0"/>
              <a:t>smyslem přísloví je  </a:t>
            </a:r>
            <a:r>
              <a:rPr lang="cs-CZ" sz="2800" b="1" dirty="0" smtClean="0">
                <a:solidFill>
                  <a:srgbClr val="FFC000"/>
                </a:solidFill>
              </a:rPr>
              <a:t>morální ponaučení</a:t>
            </a:r>
            <a:r>
              <a:rPr lang="cs-CZ" sz="2800" dirty="0" smtClean="0"/>
              <a:t>, výstraha či pokárání </a:t>
            </a:r>
          </a:p>
          <a:p>
            <a:r>
              <a:rPr lang="cs-CZ" sz="2800" dirty="0" smtClean="0"/>
              <a:t>vyjádřeny buď přímo, nebo obrazně</a:t>
            </a:r>
          </a:p>
          <a:p>
            <a:r>
              <a:rPr lang="cs-CZ" sz="2800" dirty="0" smtClean="0"/>
              <a:t>přísloví tvoří celé formalizované </a:t>
            </a:r>
            <a:r>
              <a:rPr lang="cs-CZ" sz="2800" b="1" dirty="0" smtClean="0"/>
              <a:t>věty</a:t>
            </a:r>
            <a:r>
              <a:rPr lang="cs-CZ" sz="2800" dirty="0" smtClean="0"/>
              <a:t>, které </a:t>
            </a:r>
            <a:r>
              <a:rPr lang="cs-CZ" sz="2800" b="1" dirty="0" smtClean="0"/>
              <a:t>nelze rozdělit</a:t>
            </a:r>
            <a:r>
              <a:rPr lang="cs-CZ" sz="2800" dirty="0" smtClean="0"/>
              <a:t>, přeformulovat, </a:t>
            </a:r>
            <a:r>
              <a:rPr lang="cs-CZ" sz="2800" b="1" dirty="0" smtClean="0"/>
              <a:t>skloňovat</a:t>
            </a:r>
            <a:r>
              <a:rPr lang="cs-CZ" sz="2800" dirty="0" smtClean="0"/>
              <a:t> či </a:t>
            </a:r>
            <a:r>
              <a:rPr lang="cs-CZ" sz="2800" b="1" dirty="0" smtClean="0"/>
              <a:t>časovat</a:t>
            </a:r>
            <a:r>
              <a:rPr lang="cs-CZ" sz="2800" dirty="0" smtClean="0"/>
              <a:t> = </a:t>
            </a:r>
            <a:r>
              <a:rPr lang="cs-CZ" sz="2800" b="1" dirty="0" smtClean="0">
                <a:solidFill>
                  <a:srgbClr val="FFC000"/>
                </a:solidFill>
              </a:rPr>
              <a:t>ustálený stylizovaný výrok</a:t>
            </a:r>
          </a:p>
        </p:txBody>
      </p:sp>
      <p:pic>
        <p:nvPicPr>
          <p:cNvPr id="4" name="Picture 6" descr="http://www.knizniarena.cz/obrazky-knihy/kniha_25595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268760"/>
            <a:ext cx="3586391" cy="4968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4824536" cy="4032447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pro snadnější zapamatování má často podobu </a:t>
            </a:r>
            <a:r>
              <a:rPr lang="cs-CZ" sz="2800" b="1" dirty="0" smtClean="0">
                <a:solidFill>
                  <a:srgbClr val="FFC000"/>
                </a:solidFill>
              </a:rPr>
              <a:t>rýmovaného dvojverší</a:t>
            </a:r>
          </a:p>
          <a:p>
            <a:r>
              <a:rPr lang="cs-CZ" sz="2800" b="1" dirty="0" smtClean="0"/>
              <a:t>součást lidové slovesnosti</a:t>
            </a:r>
          </a:p>
          <a:p>
            <a:r>
              <a:rPr lang="cs-CZ" sz="2800" dirty="0" smtClean="0"/>
              <a:t>nachází se už ve starověkých literárních památkách (asyrských,staroindických, čínských atd.)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Picture 2" descr="http://nd04.jxs.cz/065/401/708e73592a_74776432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1" y="260648"/>
            <a:ext cx="3648405" cy="2736304"/>
          </a:xfrm>
          <a:prstGeom prst="rect">
            <a:avLst/>
          </a:prstGeom>
          <a:noFill/>
        </p:spPr>
      </p:pic>
      <p:pic>
        <p:nvPicPr>
          <p:cNvPr id="5" name="Picture 4" descr="http://files.crustino.webnode.cz/system_preview_detail_200002289-33d9034d2a-public/eskym%C3%A1ck%C3%A9%20p%C5%99%C3%ADslov%C3%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212976"/>
            <a:ext cx="3734994" cy="2664296"/>
          </a:xfrm>
          <a:prstGeom prst="rect">
            <a:avLst/>
          </a:prstGeom>
          <a:noFill/>
        </p:spPr>
      </p:pic>
      <p:pic>
        <p:nvPicPr>
          <p:cNvPr id="6" name="Picture 6" descr="http://www.odmotycinskeskaly.estranky.cz/img/picture/20/DSCF0057---Kopi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365104"/>
            <a:ext cx="3096344" cy="2322258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800" b="1" dirty="0" smtClean="0">
                <a:ln w="50800"/>
                <a:solidFill>
                  <a:srgbClr val="FFC000"/>
                </a:solidFill>
              </a:rPr>
              <a:t>Česká přísloví – pokus se některá vyjádřit obrázkem</a:t>
            </a:r>
            <a:endParaRPr lang="cs-CZ" sz="48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5328592" cy="5069160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500" dirty="0" smtClean="0"/>
              <a:t>Dvakrát měř, jednou řež.</a:t>
            </a:r>
          </a:p>
          <a:p>
            <a:r>
              <a:rPr lang="cs-CZ" sz="2500" dirty="0" smtClean="0"/>
              <a:t>Opatrnost je matka moudrosti.</a:t>
            </a:r>
          </a:p>
          <a:p>
            <a:r>
              <a:rPr lang="cs-CZ" sz="2500" dirty="0" smtClean="0"/>
              <a:t>Devatero řemesel – desátá bída.</a:t>
            </a:r>
          </a:p>
          <a:p>
            <a:r>
              <a:rPr lang="cs-CZ" sz="2500" dirty="0" smtClean="0"/>
              <a:t>Darovanému koni na zuby nekoukej.</a:t>
            </a:r>
          </a:p>
          <a:p>
            <a:r>
              <a:rPr lang="cs-CZ" sz="2500" dirty="0" smtClean="0"/>
              <a:t>Zakázané ovoce chutná nejlépe.</a:t>
            </a:r>
          </a:p>
          <a:p>
            <a:r>
              <a:rPr lang="cs-CZ" sz="2500" dirty="0" smtClean="0"/>
              <a:t>Kdo nepracuje, ať nejí.</a:t>
            </a:r>
          </a:p>
          <a:p>
            <a:r>
              <a:rPr lang="cs-CZ" sz="2500" dirty="0" smtClean="0"/>
              <a:t>Jak se do lesa volá, tak se z lesa ozývá.</a:t>
            </a:r>
          </a:p>
          <a:p>
            <a:r>
              <a:rPr lang="cs-CZ" sz="2500" dirty="0" smtClean="0"/>
              <a:t>Když se dá perou, třetí se směje.</a:t>
            </a:r>
          </a:p>
          <a:p>
            <a:r>
              <a:rPr lang="cs-CZ" sz="2500" dirty="0" smtClean="0"/>
              <a:t>Všude </a:t>
            </a:r>
            <a:r>
              <a:rPr lang="cs-CZ" sz="2500" dirty="0" smtClean="0"/>
              <a:t>dobře, </a:t>
            </a:r>
            <a:r>
              <a:rPr lang="cs-CZ" sz="2500" dirty="0" smtClean="0"/>
              <a:t>doma nejlépe.</a:t>
            </a:r>
          </a:p>
          <a:p>
            <a:r>
              <a:rPr lang="cs-CZ" sz="2500" dirty="0" smtClean="0"/>
              <a:t>Kdo šetří, má za tři.</a:t>
            </a:r>
          </a:p>
          <a:p>
            <a:pPr>
              <a:buNone/>
            </a:pPr>
            <a:endParaRPr lang="cs-CZ" sz="2500" dirty="0"/>
          </a:p>
        </p:txBody>
      </p:sp>
      <p:pic>
        <p:nvPicPr>
          <p:cNvPr id="4" name="Picture 4" descr="http://www.jenknihy.cz/wp-content/uploads/397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772816"/>
            <a:ext cx="3312368" cy="46356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0832" y="620688"/>
            <a:ext cx="8301608" cy="568863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500" dirty="0" smtClean="0"/>
              <a:t>Bližší košile než kabát.</a:t>
            </a:r>
          </a:p>
          <a:p>
            <a:r>
              <a:rPr lang="cs-CZ" sz="2500" dirty="0" smtClean="0"/>
              <a:t>Čistota půl zdraví.</a:t>
            </a:r>
          </a:p>
          <a:p>
            <a:r>
              <a:rPr lang="cs-CZ" sz="2500" dirty="0" smtClean="0"/>
              <a:t>Nechval dne před večerem.</a:t>
            </a:r>
          </a:p>
          <a:p>
            <a:r>
              <a:rPr lang="cs-CZ" sz="2500" dirty="0" smtClean="0"/>
              <a:t>Dočkej času jako husa klasu.</a:t>
            </a:r>
          </a:p>
          <a:p>
            <a:r>
              <a:rPr lang="cs-CZ" sz="2500" dirty="0" smtClean="0"/>
              <a:t>Kdo je moc zvědavý, bude brzy starý.</a:t>
            </a:r>
          </a:p>
          <a:p>
            <a:r>
              <a:rPr lang="cs-CZ" sz="2500" dirty="0" smtClean="0"/>
              <a:t>Nouze naučila Dalibora </a:t>
            </a:r>
            <a:r>
              <a:rPr lang="cs-CZ" sz="2500" dirty="0" err="1" smtClean="0"/>
              <a:t>housti</a:t>
            </a:r>
            <a:r>
              <a:rPr lang="cs-CZ" sz="2500" dirty="0" smtClean="0"/>
              <a:t>.</a:t>
            </a:r>
          </a:p>
          <a:p>
            <a:r>
              <a:rPr lang="cs-CZ" sz="2500" dirty="0" smtClean="0"/>
              <a:t>Šaty dělají člověka.</a:t>
            </a:r>
          </a:p>
          <a:p>
            <a:r>
              <a:rPr lang="cs-CZ" sz="2500" dirty="0" smtClean="0"/>
              <a:t>Jednooký mezi slepými král.</a:t>
            </a:r>
          </a:p>
          <a:p>
            <a:r>
              <a:rPr lang="cs-CZ" sz="2500" dirty="0" smtClean="0"/>
              <a:t>Kdo jinému jámu kopá, sám do ní padá.</a:t>
            </a:r>
          </a:p>
          <a:p>
            <a:r>
              <a:rPr lang="cs-CZ" sz="2500" dirty="0" smtClean="0"/>
              <a:t>Jak si usteleš, tak si lehneš.</a:t>
            </a:r>
          </a:p>
          <a:p>
            <a:r>
              <a:rPr lang="cs-CZ" sz="2500" dirty="0" smtClean="0"/>
              <a:t>Komu se nelení, tomu se zelení.</a:t>
            </a:r>
          </a:p>
          <a:p>
            <a:r>
              <a:rPr lang="cs-CZ" sz="2500" dirty="0" smtClean="0"/>
              <a:t>Kdo chce psa bít, hůl si vždy najde.</a:t>
            </a:r>
          </a:p>
          <a:p>
            <a:endParaRPr lang="cs-CZ" sz="2500" dirty="0" smtClean="0"/>
          </a:p>
          <a:p>
            <a:endParaRPr lang="cs-CZ" sz="2500" dirty="0"/>
          </a:p>
        </p:txBody>
      </p:sp>
      <p:pic>
        <p:nvPicPr>
          <p:cNvPr id="4" name="Picture 2" descr="http://www.pozitivni-noviny.cz/test/gallery/Image/2008/02/ja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0648"/>
            <a:ext cx="3240360" cy="2453415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http://czechfolks.com/plus/wp-content/uploads/2011/04/Obr._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12354" y="4077072"/>
            <a:ext cx="3224142" cy="2520280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5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pise.cz/blog/img/neverland/929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48680"/>
            <a:ext cx="4334222" cy="2736304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2774" name="Picture 6" descr="http://2.bp.blogspot.com/-_aJUGUdkTbs/ThbMjnBjZnI/AAAAAAAAB7c/ANMR5kX7FqY/s640/P70813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48679"/>
            <a:ext cx="3024336" cy="4030087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2" descr="http://remeslomazlatedno.cz/wp-content/uploads/2011/03/logo-rmzd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789040"/>
            <a:ext cx="2914650" cy="2809875"/>
          </a:xfrm>
          <a:prstGeom prst="rect">
            <a:avLst/>
          </a:prstGeom>
          <a:noFill/>
        </p:spPr>
      </p:pic>
      <p:pic>
        <p:nvPicPr>
          <p:cNvPr id="6" name="Picture 2" descr="http://blog.idnes.cz/blog/10532/142979/PRASEPAL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149079"/>
            <a:ext cx="3528392" cy="2494821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mojestarosti.cz/poradna/images/mconsult/avatars/S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6105025" cy="5616624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Oválný popisek 2"/>
          <p:cNvSpPr/>
          <p:nvPr/>
        </p:nvSpPr>
        <p:spPr>
          <a:xfrm rot="16508908">
            <a:off x="1218758" y="-77579"/>
            <a:ext cx="1305882" cy="3135827"/>
          </a:xfrm>
          <a:prstGeom prst="wedgeEllipseCallout">
            <a:avLst>
              <a:gd name="adj1" fmla="val -136095"/>
              <a:gd name="adj2" fmla="val 119892"/>
            </a:avLst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300640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Kolik přísloví uhodnete?</a:t>
            </a:r>
            <a:endParaRPr lang="cs-CZ" sz="2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blog.kyk.cz/prislov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4624"/>
            <a:ext cx="9144000" cy="6778501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6010944" y="5805264"/>
            <a:ext cx="3091103" cy="70788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Řešení je na poslední straně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 prezentace.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5760640" cy="4824536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krátká průpovídka, vyjadřující určitou životní zkušenost</a:t>
            </a:r>
          </a:p>
          <a:p>
            <a:r>
              <a:rPr lang="cs-CZ" sz="2800" dirty="0" smtClean="0"/>
              <a:t>je útvarem podobným přísloví, avšak liší se od něj v několika ohledech:</a:t>
            </a:r>
          </a:p>
          <a:p>
            <a:r>
              <a:rPr lang="cs-CZ" sz="2800" dirty="0" smtClean="0"/>
              <a:t>rčení je produktem lidové fantazie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smyslem rčení je pobavení, oživení jazykového projevu</a:t>
            </a:r>
          </a:p>
          <a:p>
            <a:r>
              <a:rPr lang="cs-CZ" sz="2800" dirty="0" smtClean="0"/>
              <a:t>rčení a pořekadla se stávají částmi vět, rčení lze skloňovat i časovat</a:t>
            </a:r>
          </a:p>
          <a:p>
            <a:endParaRPr lang="cs-CZ" sz="2800" dirty="0"/>
          </a:p>
        </p:txBody>
      </p:sp>
      <p:pic>
        <p:nvPicPr>
          <p:cNvPr id="35848" name="Picture 8" descr="http://img.pemic.cz/sortimg/001/8/3/0018361-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88640"/>
            <a:ext cx="2232248" cy="3376991"/>
          </a:xfrm>
          <a:prstGeom prst="rect">
            <a:avLst/>
          </a:prstGeom>
          <a:noFill/>
        </p:spPr>
      </p:pic>
      <p:pic>
        <p:nvPicPr>
          <p:cNvPr id="6" name="Picture 4" descr="http://pavel.venku.cz/sraz2011/o6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005064"/>
            <a:ext cx="3072341" cy="2304256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000" b="1" dirty="0" smtClean="0">
                <a:ln w="50800"/>
                <a:solidFill>
                  <a:srgbClr val="FFC000"/>
                </a:solidFill>
              </a:rPr>
              <a:t>Příklady rčení</a:t>
            </a:r>
            <a:endParaRPr lang="cs-CZ" sz="60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32859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500" dirty="0" smtClean="0"/>
              <a:t>prokázat někomu medvědí službu (</a:t>
            </a:r>
            <a:r>
              <a:rPr lang="cs-CZ" sz="2500" i="1" dirty="0" smtClean="0"/>
              <a:t>uškodit někomu svou pomocí)</a:t>
            </a:r>
          </a:p>
          <a:p>
            <a:r>
              <a:rPr lang="cs-CZ" sz="2500" dirty="0" smtClean="0"/>
              <a:t>udělat kozla zahradníkem  (</a:t>
            </a:r>
            <a:r>
              <a:rPr lang="cs-CZ" sz="2500" i="1" dirty="0" smtClean="0"/>
              <a:t>svěřit něco nepravé osobě)</a:t>
            </a:r>
          </a:p>
          <a:p>
            <a:r>
              <a:rPr lang="cs-CZ" sz="2500" dirty="0" smtClean="0"/>
              <a:t>utáhnout na vařený nudli  (</a:t>
            </a:r>
            <a:r>
              <a:rPr lang="cs-CZ" sz="2500" i="1" dirty="0" smtClean="0"/>
              <a:t>lehce oklamat)</a:t>
            </a:r>
          </a:p>
          <a:p>
            <a:r>
              <a:rPr lang="cs-CZ" sz="2500" dirty="0" smtClean="0"/>
              <a:t>vytahovat kostelníka na věž   (</a:t>
            </a:r>
            <a:r>
              <a:rPr lang="cs-CZ" sz="2500" i="1" dirty="0" smtClean="0"/>
              <a:t>popotahovat  nosem)</a:t>
            </a:r>
          </a:p>
          <a:p>
            <a:r>
              <a:rPr lang="cs-CZ" sz="2500" dirty="0" smtClean="0"/>
              <a:t>koupit za pět prstů  (</a:t>
            </a:r>
            <a:r>
              <a:rPr lang="cs-CZ" sz="2500" i="1" dirty="0" smtClean="0"/>
              <a:t>ukrást)</a:t>
            </a:r>
          </a:p>
          <a:p>
            <a:r>
              <a:rPr lang="cs-CZ" sz="2500" dirty="0" smtClean="0"/>
              <a:t>žabomyší válka  (</a:t>
            </a:r>
            <a:r>
              <a:rPr lang="cs-CZ" sz="2500" i="1" dirty="0" smtClean="0"/>
              <a:t>malicherný  spor)</a:t>
            </a:r>
          </a:p>
          <a:p>
            <a:r>
              <a:rPr lang="cs-CZ" sz="2500" dirty="0" smtClean="0"/>
              <a:t>labutí píseň  (</a:t>
            </a:r>
            <a:r>
              <a:rPr lang="cs-CZ" sz="2500" i="1" dirty="0" smtClean="0"/>
              <a:t>označení posledního dobrého výtvoru, původ tohoto rčení u antických autorů, kde hovoří o labuti, která před smrtí zpívá)</a:t>
            </a:r>
          </a:p>
          <a:p>
            <a:r>
              <a:rPr lang="cs-CZ" sz="2500" dirty="0" smtClean="0"/>
              <a:t>Tantalova muka  (</a:t>
            </a:r>
            <a:r>
              <a:rPr lang="cs-CZ" sz="2500" i="1" dirty="0" smtClean="0"/>
              <a:t>symbolem toho nejhoršího utrpení, které může člověka potkat ( pýcha = </a:t>
            </a:r>
            <a:r>
              <a:rPr lang="cs-CZ" sz="2500" i="1" dirty="0" smtClean="0"/>
              <a:t>trest</a:t>
            </a:r>
            <a:r>
              <a:rPr lang="cs-CZ" sz="2500" dirty="0" smtClean="0"/>
              <a:t>, </a:t>
            </a:r>
            <a:r>
              <a:rPr lang="cs-CZ" sz="2500" i="1" dirty="0" smtClean="0"/>
              <a:t>Tantalos rozzlobil </a:t>
            </a:r>
            <a:r>
              <a:rPr lang="cs-CZ" sz="2500" i="1" dirty="0" smtClean="0"/>
              <a:t>Dia)</a:t>
            </a:r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pl-PL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 smtClean="0"/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000" b="1" dirty="0" smtClean="0">
                <a:ln w="50800"/>
                <a:solidFill>
                  <a:srgbClr val="FFC000"/>
                </a:solidFill>
              </a:rPr>
              <a:t>Vysvětlete smysl rčení</a:t>
            </a:r>
            <a:endParaRPr lang="cs-CZ" sz="60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42792" cy="5040560"/>
          </a:xfrm>
          <a:solidFill>
            <a:schemeClr val="tx1">
              <a:lumMod val="85000"/>
              <a:lumOff val="15000"/>
            </a:schemeClr>
          </a:soli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400" dirty="0" smtClean="0"/>
              <a:t>chytit příležitost za pačesy</a:t>
            </a:r>
          </a:p>
          <a:p>
            <a:r>
              <a:rPr lang="pl-PL" sz="2400" dirty="0" smtClean="0"/>
              <a:t>co na srdci, to na jazyku</a:t>
            </a:r>
          </a:p>
          <a:p>
            <a:r>
              <a:rPr lang="cs-CZ" sz="2400" dirty="0" smtClean="0"/>
              <a:t>zdání klame</a:t>
            </a:r>
          </a:p>
          <a:p>
            <a:r>
              <a:rPr lang="cs-CZ" sz="2400" dirty="0" smtClean="0"/>
              <a:t>pamatovat na zadní kolečka</a:t>
            </a:r>
          </a:p>
          <a:p>
            <a:r>
              <a:rPr lang="cs-CZ" sz="2400" dirty="0" smtClean="0"/>
              <a:t>pýcha předchází pád</a:t>
            </a:r>
          </a:p>
          <a:p>
            <a:r>
              <a:rPr lang="cs-CZ" sz="2400" dirty="0" smtClean="0"/>
              <a:t>chytat lelky</a:t>
            </a:r>
          </a:p>
          <a:p>
            <a:r>
              <a:rPr lang="cs-CZ" sz="2400" dirty="0" smtClean="0"/>
              <a:t>pozdě </a:t>
            </a:r>
            <a:r>
              <a:rPr lang="cs-CZ" sz="2400" dirty="0" err="1" smtClean="0"/>
              <a:t>bycha</a:t>
            </a:r>
            <a:r>
              <a:rPr lang="cs-CZ" sz="2400" dirty="0" smtClean="0"/>
              <a:t> honit</a:t>
            </a:r>
          </a:p>
          <a:p>
            <a:r>
              <a:rPr lang="cs-CZ" sz="2400" dirty="0" smtClean="0"/>
              <a:t>mít kliku</a:t>
            </a:r>
          </a:p>
          <a:p>
            <a:r>
              <a:rPr lang="cs-CZ" sz="2400" dirty="0" smtClean="0"/>
              <a:t>leštit kliku</a:t>
            </a:r>
          </a:p>
          <a:p>
            <a:r>
              <a:rPr lang="cs-CZ" sz="2400" dirty="0" smtClean="0"/>
              <a:t>prásknout do bot, vzít </a:t>
            </a:r>
            <a:r>
              <a:rPr lang="cs-CZ" sz="2400" dirty="0" err="1" smtClean="0"/>
              <a:t>roha</a:t>
            </a:r>
            <a:r>
              <a:rPr lang="cs-CZ" sz="2400" dirty="0" smtClean="0"/>
              <a:t>, </a:t>
            </a:r>
            <a:r>
              <a:rPr lang="cs-CZ" sz="2400" dirty="0" err="1" smtClean="0"/>
              <a:t>vobrátit</a:t>
            </a:r>
            <a:r>
              <a:rPr lang="cs-CZ" sz="2400" dirty="0" smtClean="0"/>
              <a:t> fusekle, zahnout kramle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268760"/>
            <a:ext cx="4032448" cy="5040560"/>
          </a:xfrm>
          <a:solidFill>
            <a:schemeClr val="tx1">
              <a:lumMod val="85000"/>
              <a:lumOff val="15000"/>
            </a:schemeClr>
          </a:soli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vytrhnout  trn z paty</a:t>
            </a:r>
          </a:p>
          <a:p>
            <a:r>
              <a:rPr lang="cs-CZ" dirty="0" smtClean="0"/>
              <a:t>vytáhnout z bryndy</a:t>
            </a:r>
          </a:p>
          <a:p>
            <a:r>
              <a:rPr lang="cs-CZ" dirty="0" smtClean="0"/>
              <a:t>být na roztrhání</a:t>
            </a:r>
          </a:p>
          <a:p>
            <a:r>
              <a:rPr lang="cs-CZ" dirty="0" smtClean="0"/>
              <a:t>stát jako tvrdé Y</a:t>
            </a:r>
          </a:p>
          <a:p>
            <a:r>
              <a:rPr lang="cs-CZ" dirty="0" smtClean="0"/>
              <a:t>než řekneš švec</a:t>
            </a:r>
          </a:p>
          <a:p>
            <a:r>
              <a:rPr lang="cs-CZ" dirty="0" smtClean="0"/>
              <a:t>z bláta do louže</a:t>
            </a:r>
          </a:p>
          <a:p>
            <a:r>
              <a:rPr lang="cs-CZ" dirty="0" smtClean="0"/>
              <a:t>cedit slova skrze zuby</a:t>
            </a:r>
          </a:p>
          <a:p>
            <a:r>
              <a:rPr lang="cs-CZ" dirty="0" smtClean="0"/>
              <a:t>holý nesmysl</a:t>
            </a:r>
          </a:p>
          <a:p>
            <a:r>
              <a:rPr lang="cs-CZ" dirty="0" smtClean="0"/>
              <a:t>zlatý hřeb</a:t>
            </a:r>
          </a:p>
          <a:p>
            <a:r>
              <a:rPr lang="it-IT" dirty="0" smtClean="0"/>
              <a:t>nechat si něco pro strýčka Příhodu</a:t>
            </a:r>
            <a:endParaRPr lang="cs-CZ" dirty="0" smtClean="0"/>
          </a:p>
          <a:p>
            <a:r>
              <a:rPr lang="cs-CZ" dirty="0" smtClean="0"/>
              <a:t>házet perly sviním</a:t>
            </a:r>
          </a:p>
          <a:p>
            <a:r>
              <a:rPr lang="cs-CZ" dirty="0" smtClean="0"/>
              <a:t>házet hrách na stěnu</a:t>
            </a:r>
          </a:p>
          <a:p>
            <a:endParaRPr lang="it-IT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7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000" b="1" dirty="0" smtClean="0">
                <a:ln w="50800"/>
                <a:solidFill>
                  <a:srgbClr val="FFC000"/>
                </a:solidFill>
              </a:rPr>
              <a:t>Pranostika</a:t>
            </a:r>
            <a:endParaRPr lang="cs-CZ" sz="60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147248" cy="496855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žánr lidové slovesnosti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jde o rčení, které se snaží dávat do souvislosti určité meteorologické jevy a roční dobu, založená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na </a:t>
            </a:r>
            <a:r>
              <a:rPr lang="cs-CZ" sz="2800" dirty="0" smtClean="0">
                <a:solidFill>
                  <a:schemeClr val="bg1"/>
                </a:solidFill>
              </a:rPr>
              <a:t>dlouhodobé lidské zkušenosti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slovo pranostika je odvozeno z latinského slova </a:t>
            </a:r>
            <a:r>
              <a:rPr lang="cs-CZ" sz="2800" dirty="0" err="1" smtClean="0">
                <a:solidFill>
                  <a:schemeClr val="bg1"/>
                </a:solidFill>
              </a:rPr>
              <a:t>prognosis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smtClean="0">
                <a:solidFill>
                  <a:schemeClr val="bg1"/>
                </a:solidFill>
              </a:rPr>
              <a:t>tedy předpověď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pojí se s každým měsícem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některé se vztahují i k ročnímu období nebo dokonce jen k jednomu </a:t>
            </a:r>
            <a:r>
              <a:rPr lang="pl-PL" sz="2800" dirty="0" smtClean="0">
                <a:solidFill>
                  <a:schemeClr val="bg1"/>
                </a:solidFill>
              </a:rPr>
              <a:t>jedinému dni – např.  pranostiky medardovské </a:t>
            </a:r>
            <a:br>
              <a:rPr lang="pl-PL" sz="2800" dirty="0" smtClean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712968" cy="5544616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600" b="1" dirty="0" smtClean="0">
                <a:solidFill>
                  <a:srgbClr val="FFC000"/>
                </a:solidFill>
              </a:rPr>
              <a:t>Leden</a:t>
            </a:r>
            <a:r>
              <a:rPr lang="cs-CZ" sz="2600" dirty="0" smtClean="0"/>
              <a:t> jasný, roček krásný. Mnoho sněhů v lednu, mnoho hřibů      v srpnu. V lednu za pec si sednu. Když v lednu včely vyletují, to nedobrý rok ohlašují. Leden studený, duben zelený.</a:t>
            </a:r>
          </a:p>
          <a:p>
            <a:r>
              <a:rPr lang="cs-CZ" sz="2600" b="1" dirty="0" smtClean="0">
                <a:solidFill>
                  <a:srgbClr val="FFC000"/>
                </a:solidFill>
              </a:rPr>
              <a:t>Únor</a:t>
            </a:r>
            <a:r>
              <a:rPr lang="cs-CZ" sz="2600" dirty="0" smtClean="0"/>
              <a:t> bílý - pole sílí.</a:t>
            </a:r>
            <a:r>
              <a:rPr lang="it-IT" sz="2600" dirty="0" smtClean="0"/>
              <a:t> Únorová voda - pro pole škoda</a:t>
            </a:r>
            <a:r>
              <a:rPr lang="cs-CZ" sz="2600" dirty="0" smtClean="0"/>
              <a:t>. Leží-li kočka v únoru na slunci, jistě v březnu poleze za kamna.   Jestli únor honí mraky, staví březen sněhuláky.</a:t>
            </a:r>
          </a:p>
          <a:p>
            <a:r>
              <a:rPr lang="cs-CZ" sz="2600" b="1" dirty="0" smtClean="0">
                <a:solidFill>
                  <a:srgbClr val="FFC000"/>
                </a:solidFill>
              </a:rPr>
              <a:t>Březen</a:t>
            </a:r>
            <a:r>
              <a:rPr lang="cs-CZ" sz="2600" dirty="0" smtClean="0"/>
              <a:t> - za kamna </a:t>
            </a:r>
            <a:r>
              <a:rPr lang="cs-CZ" sz="2600" dirty="0" err="1" smtClean="0"/>
              <a:t>vlezem</a:t>
            </a:r>
            <a:r>
              <a:rPr lang="cs-CZ" sz="2600" dirty="0" smtClean="0"/>
              <a:t>. V březnu vítr, v dubnu déšť - pak jistě úrodný rok jest.</a:t>
            </a:r>
            <a:r>
              <a:rPr lang="pl-PL" sz="2600" dirty="0" smtClean="0"/>
              <a:t> Březen bez vody - duben bez trávy.</a:t>
            </a:r>
            <a:endParaRPr lang="cs-CZ" sz="2600" dirty="0" smtClean="0"/>
          </a:p>
          <a:p>
            <a:r>
              <a:rPr lang="cs-CZ" sz="2600" b="1" dirty="0" smtClean="0">
                <a:solidFill>
                  <a:srgbClr val="FFC000"/>
                </a:solidFill>
              </a:rPr>
              <a:t>Duben</a:t>
            </a:r>
            <a:r>
              <a:rPr lang="cs-CZ" sz="2600" dirty="0" smtClean="0"/>
              <a:t> - ještě tam </a:t>
            </a:r>
            <a:r>
              <a:rPr lang="cs-CZ" sz="2600" dirty="0" err="1" smtClean="0"/>
              <a:t>budem</a:t>
            </a:r>
            <a:r>
              <a:rPr lang="cs-CZ" sz="2600" dirty="0" smtClean="0"/>
              <a:t>. Duben hojný vodou - říjen vínem.</a:t>
            </a:r>
          </a:p>
          <a:p>
            <a:r>
              <a:rPr lang="cs-CZ" sz="2600" b="1" dirty="0" smtClean="0">
                <a:solidFill>
                  <a:srgbClr val="FFC000"/>
                </a:solidFill>
              </a:rPr>
              <a:t>Květen</a:t>
            </a:r>
            <a:r>
              <a:rPr lang="cs-CZ" sz="2600" b="1" dirty="0" smtClean="0"/>
              <a:t> </a:t>
            </a:r>
            <a:r>
              <a:rPr lang="cs-CZ" sz="2600" dirty="0" smtClean="0"/>
              <a:t>- Májová vlažička - naroste travička; májový deštíček - poroste chlebíček. Když máj vláhy nedá, červen se předá.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424936" cy="604867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600" b="1" dirty="0" smtClean="0">
                <a:solidFill>
                  <a:srgbClr val="FFC000"/>
                </a:solidFill>
              </a:rPr>
              <a:t>Červen</a:t>
            </a:r>
            <a:r>
              <a:rPr lang="cs-CZ" sz="2600" dirty="0" smtClean="0"/>
              <a:t> studený - sedlák krčí rameny. Medardova kápě - 40 dní kape. (u nás nejdelší souvislé  v roce 1954,  pršelo 22 dní). Jak červen teplem září, takový bude i měsíc září.</a:t>
            </a:r>
          </a:p>
          <a:p>
            <a:r>
              <a:rPr lang="cs-CZ" sz="2600" dirty="0" smtClean="0"/>
              <a:t>Co </a:t>
            </a:r>
            <a:r>
              <a:rPr lang="cs-CZ" sz="2600" b="1" dirty="0" smtClean="0">
                <a:solidFill>
                  <a:srgbClr val="FFC000"/>
                </a:solidFill>
              </a:rPr>
              <a:t>červenec</a:t>
            </a:r>
            <a:r>
              <a:rPr lang="cs-CZ" sz="2600" b="1" dirty="0" smtClean="0"/>
              <a:t> </a:t>
            </a:r>
            <a:r>
              <a:rPr lang="cs-CZ" sz="2600" dirty="0" smtClean="0"/>
              <a:t>neuvaří - srpen nedopeče. Když červenec pěkně hřeje, o vánocích se zima </a:t>
            </a:r>
            <a:r>
              <a:rPr lang="cs-CZ" sz="2600" dirty="0" err="1" smtClean="0"/>
              <a:t>zaskvěje</a:t>
            </a:r>
            <a:r>
              <a:rPr lang="cs-CZ" sz="2600" dirty="0" smtClean="0"/>
              <a:t>.</a:t>
            </a:r>
          </a:p>
          <a:p>
            <a:r>
              <a:rPr lang="cs-CZ" sz="2600" b="1" dirty="0" smtClean="0">
                <a:solidFill>
                  <a:srgbClr val="FFC000"/>
                </a:solidFill>
              </a:rPr>
              <a:t>Srpen</a:t>
            </a:r>
            <a:r>
              <a:rPr lang="cs-CZ" sz="2600" b="1" dirty="0" smtClean="0"/>
              <a:t> </a:t>
            </a:r>
            <a:r>
              <a:rPr lang="cs-CZ" sz="2600" dirty="0" smtClean="0"/>
              <a:t>k zimě hledí a rád vodu cedí. Nejsou-li v srpnu hřiby, nebude v zimě sněhu.</a:t>
            </a:r>
          </a:p>
          <a:p>
            <a:r>
              <a:rPr lang="cs-CZ" sz="2600" dirty="0" smtClean="0"/>
              <a:t>Teplé </a:t>
            </a:r>
            <a:r>
              <a:rPr lang="cs-CZ" sz="2600" b="1" dirty="0" smtClean="0">
                <a:solidFill>
                  <a:srgbClr val="FFC000"/>
                </a:solidFill>
              </a:rPr>
              <a:t>září</a:t>
            </a:r>
            <a:r>
              <a:rPr lang="cs-CZ" sz="2600" b="1" dirty="0" smtClean="0"/>
              <a:t> </a:t>
            </a:r>
            <a:r>
              <a:rPr lang="cs-CZ" sz="2600" dirty="0" smtClean="0"/>
              <a:t>- dobře se ovoci i vínu daří. Ozve-li se v září hrom, bude v zimě zavát každý strom.</a:t>
            </a:r>
          </a:p>
          <a:p>
            <a:r>
              <a:rPr lang="cs-CZ" sz="2600" dirty="0" smtClean="0"/>
              <a:t>Je-li </a:t>
            </a:r>
            <a:r>
              <a:rPr lang="cs-CZ" sz="2600" b="1" dirty="0" smtClean="0">
                <a:solidFill>
                  <a:srgbClr val="FFC000"/>
                </a:solidFill>
              </a:rPr>
              <a:t>říjen</a:t>
            </a:r>
            <a:r>
              <a:rPr lang="cs-CZ" sz="2600" dirty="0" smtClean="0"/>
              <a:t> velmi zelený, bude zato leden hodně studený.      V říjnu mráz a větry - leden, únor teplý.</a:t>
            </a:r>
          </a:p>
          <a:p>
            <a:r>
              <a:rPr lang="cs-CZ" sz="2600" b="1" dirty="0" smtClean="0">
                <a:solidFill>
                  <a:srgbClr val="FFC000"/>
                </a:solidFill>
              </a:rPr>
              <a:t>Listopadové</a:t>
            </a:r>
            <a:r>
              <a:rPr lang="cs-CZ" sz="2600" dirty="0" smtClean="0"/>
              <a:t> hřmění pšenici ve zlato mění. </a:t>
            </a:r>
          </a:p>
          <a:p>
            <a:r>
              <a:rPr lang="pl-PL" sz="2600" dirty="0" smtClean="0"/>
              <a:t>Když v </a:t>
            </a:r>
            <a:r>
              <a:rPr lang="pl-PL" sz="2600" b="1" dirty="0" smtClean="0">
                <a:solidFill>
                  <a:srgbClr val="FFC000"/>
                </a:solidFill>
              </a:rPr>
              <a:t>prosinci</a:t>
            </a:r>
            <a:r>
              <a:rPr lang="pl-PL" sz="2600" dirty="0" smtClean="0"/>
              <a:t> mrzne a sněží, úrodný rok na to běží.</a:t>
            </a:r>
            <a:br>
              <a:rPr lang="pl-PL" sz="2600" dirty="0" smtClean="0"/>
            </a:br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686800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Pranostiky připadající na určitý den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8112" y="1080120"/>
            <a:ext cx="7596336" cy="5445224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1.1. </a:t>
            </a:r>
            <a:r>
              <a:rPr lang="cs-CZ" sz="1800" dirty="0" smtClean="0">
                <a:solidFill>
                  <a:schemeClr val="bg1"/>
                </a:solidFill>
              </a:rPr>
              <a:t>Na Nový rok o slepičí krok.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2.2. </a:t>
            </a:r>
            <a:r>
              <a:rPr lang="cs-CZ" sz="1800" dirty="0" smtClean="0">
                <a:solidFill>
                  <a:schemeClr val="bg1"/>
                </a:solidFill>
              </a:rPr>
              <a:t>Na Hromnice o hodinu více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24.2. </a:t>
            </a:r>
            <a:r>
              <a:rPr lang="cs-CZ" sz="1800" dirty="0" smtClean="0">
                <a:solidFill>
                  <a:schemeClr val="bg1"/>
                </a:solidFill>
              </a:rPr>
              <a:t>Svatý Matěj ledy láme, nemá-li je, nadělá je.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 7.3. </a:t>
            </a:r>
            <a:r>
              <a:rPr lang="cs-CZ" sz="1800" dirty="0" smtClean="0">
                <a:solidFill>
                  <a:schemeClr val="bg1"/>
                </a:solidFill>
              </a:rPr>
              <a:t>O svatém Tomáši sníh bředne na kaši.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24.4</a:t>
            </a:r>
            <a:r>
              <a:rPr lang="cs-CZ" sz="1800" dirty="0" smtClean="0">
                <a:solidFill>
                  <a:schemeClr val="bg1"/>
                </a:solidFill>
              </a:rPr>
              <a:t>. Na svatého Jiří vylézají hadi a štíři.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 8.6. </a:t>
            </a:r>
            <a:r>
              <a:rPr lang="cs-CZ" sz="1800" dirty="0" smtClean="0">
                <a:solidFill>
                  <a:schemeClr val="bg1"/>
                </a:solidFill>
              </a:rPr>
              <a:t>Medardova kápě, čtyřicet dní kape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13.7. </a:t>
            </a:r>
            <a:r>
              <a:rPr lang="cs-CZ" sz="1800" dirty="0" smtClean="0">
                <a:solidFill>
                  <a:schemeClr val="bg1"/>
                </a:solidFill>
              </a:rPr>
              <a:t>Svatá Markéta, hodila srp do žita.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24.7.</a:t>
            </a:r>
            <a:r>
              <a:rPr lang="cs-CZ" sz="1800" dirty="0" smtClean="0">
                <a:solidFill>
                  <a:schemeClr val="bg1"/>
                </a:solidFill>
              </a:rPr>
              <a:t> Od svatého Bartoloměje slunce již tolik nehřeje.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26.7. </a:t>
            </a:r>
            <a:r>
              <a:rPr lang="cs-CZ" sz="1800" dirty="0" smtClean="0">
                <a:solidFill>
                  <a:schemeClr val="bg1"/>
                </a:solidFill>
              </a:rPr>
              <a:t>Svatá Anna - chladna z rána.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28.9. </a:t>
            </a:r>
            <a:r>
              <a:rPr lang="cs-CZ" sz="1800" dirty="0" smtClean="0">
                <a:solidFill>
                  <a:schemeClr val="bg1"/>
                </a:solidFill>
              </a:rPr>
              <a:t>Kolem svatého Václava, nové léto nastává.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11.11. </a:t>
            </a:r>
            <a:r>
              <a:rPr lang="cs-CZ" sz="1800" dirty="0" smtClean="0">
                <a:solidFill>
                  <a:schemeClr val="bg1"/>
                </a:solidFill>
              </a:rPr>
              <a:t>Když svatý Martin se sněhem </a:t>
            </a:r>
            <a:r>
              <a:rPr lang="cs-CZ" sz="1800" dirty="0" err="1" smtClean="0">
                <a:solidFill>
                  <a:schemeClr val="bg1"/>
                </a:solidFill>
              </a:rPr>
              <a:t>přiběžel</a:t>
            </a:r>
            <a:r>
              <a:rPr lang="cs-CZ" sz="1800" dirty="0" smtClean="0">
                <a:solidFill>
                  <a:schemeClr val="bg1"/>
                </a:solidFill>
              </a:rPr>
              <a:t>, bude v něm celý měsíc ležet.  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                Martin a Kateřina na blátě - Vánoce na ledě.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25.11. </a:t>
            </a:r>
            <a:r>
              <a:rPr lang="cs-CZ" sz="1800" dirty="0" smtClean="0">
                <a:solidFill>
                  <a:schemeClr val="bg1"/>
                </a:solidFill>
              </a:rPr>
              <a:t>Na svatou Kateřinu schováme se pod peřinu.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                 Martin a Kateřina na blátě - Vánoce na ledě.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  4.12. </a:t>
            </a:r>
            <a:r>
              <a:rPr lang="cs-CZ" sz="1800" dirty="0" smtClean="0">
                <a:solidFill>
                  <a:schemeClr val="bg1"/>
                </a:solidFill>
              </a:rPr>
              <a:t>Na svatou Barboru jaro jde do dvoru.</a:t>
            </a:r>
          </a:p>
          <a:p>
            <a:pPr>
              <a:buNone/>
            </a:pPr>
            <a:r>
              <a:rPr lang="cs-CZ" sz="1800" dirty="0" smtClean="0">
                <a:solidFill>
                  <a:srgbClr val="FFC000"/>
                </a:solidFill>
              </a:rPr>
              <a:t>       13.12. </a:t>
            </a:r>
            <a:r>
              <a:rPr lang="cs-CZ" sz="1800" dirty="0" smtClean="0">
                <a:solidFill>
                  <a:schemeClr val="bg1"/>
                </a:solidFill>
              </a:rPr>
              <a:t>Svatá Lucie noci upije a dne nepřidá.</a:t>
            </a: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endParaRPr lang="cs-CZ" sz="1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Svatý Medard (asi 457 – asi 545)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4968552" cy="5544616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400" b="1" dirty="0" smtClean="0"/>
              <a:t>Medard</a:t>
            </a:r>
            <a:r>
              <a:rPr lang="cs-CZ" sz="2400" dirty="0" smtClean="0"/>
              <a:t> - mužské jméno germánského původu( </a:t>
            </a:r>
            <a:r>
              <a:rPr lang="cs-CZ" sz="2400" i="1" dirty="0" err="1" smtClean="0"/>
              <a:t>macht</a:t>
            </a:r>
            <a:r>
              <a:rPr lang="cs-CZ" sz="2400" dirty="0" smtClean="0"/>
              <a:t> - „moc“ a </a:t>
            </a:r>
            <a:r>
              <a:rPr lang="cs-CZ" sz="2400" i="1" dirty="0" err="1" smtClean="0"/>
              <a:t>hardus</a:t>
            </a:r>
            <a:r>
              <a:rPr lang="cs-CZ" sz="2400" dirty="0" smtClean="0"/>
              <a:t> - „tvrdý“)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svátek 8. června</a:t>
            </a:r>
          </a:p>
          <a:p>
            <a:r>
              <a:rPr lang="cs-CZ" sz="2400" dirty="0" smtClean="0"/>
              <a:t>v křesťanském náboženství považován za ochránce úrody            a patrona sedláků, pastýřů, meteorologů, sládků a vinařů </a:t>
            </a:r>
            <a:r>
              <a:rPr lang="cs-CZ" sz="2400" dirty="0" smtClean="0"/>
              <a:t>           a </a:t>
            </a:r>
            <a:r>
              <a:rPr lang="cs-CZ" sz="2400" dirty="0" smtClean="0"/>
              <a:t>proti bolesti zubů</a:t>
            </a:r>
          </a:p>
          <a:p>
            <a:r>
              <a:rPr lang="cs-CZ" sz="2400" dirty="0" smtClean="0"/>
              <a:t>lidé se k němu modlili za suché počasí při senoseči, za úrodu polí </a:t>
            </a:r>
            <a:r>
              <a:rPr lang="cs-CZ" sz="2400" dirty="0" smtClean="0"/>
              <a:t>                    a </a:t>
            </a:r>
            <a:r>
              <a:rPr lang="cs-CZ" sz="2400" dirty="0" smtClean="0"/>
              <a:t>vinic, také proti horečce </a:t>
            </a:r>
            <a:r>
              <a:rPr lang="cs-CZ" sz="2400" dirty="0" smtClean="0"/>
              <a:t>                                 a </a:t>
            </a:r>
            <a:r>
              <a:rPr lang="cs-CZ" sz="2400" dirty="0" smtClean="0"/>
              <a:t>choromyslnosti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Medardova kápě, 40 dní kape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1986" name="Picture 2" descr="Soubor:Saint medard a saint medard d eyra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412776"/>
            <a:ext cx="3564396" cy="4752528"/>
          </a:xfrm>
          <a:prstGeom prst="rect">
            <a:avLst/>
          </a:prstGeom>
          <a:ln w="38100" cap="sq">
            <a:solidFill>
              <a:schemeClr val="bg1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260648"/>
            <a:ext cx="9396536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600" b="1" dirty="0" smtClean="0">
                <a:ln w="50800"/>
                <a:solidFill>
                  <a:srgbClr val="FFC000"/>
                </a:solidFill>
              </a:rPr>
              <a:t>Přehled pranostik týkajících se sv. Medarda </a:t>
            </a:r>
            <a:br>
              <a:rPr lang="cs-CZ" sz="3600" b="1" dirty="0" smtClean="0">
                <a:ln w="50800"/>
                <a:solidFill>
                  <a:srgbClr val="FFC000"/>
                </a:solidFill>
              </a:rPr>
            </a:br>
            <a:endParaRPr lang="cs-CZ" sz="36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49999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400" dirty="0" smtClean="0"/>
              <a:t>Medardova kápě, 40 dní kape. </a:t>
            </a:r>
          </a:p>
          <a:p>
            <a:r>
              <a:rPr lang="cs-CZ" sz="2400" dirty="0" smtClean="0"/>
              <a:t>Jaké počasí na Medarda bývá, šest neděl trvání mívá. </a:t>
            </a:r>
          </a:p>
          <a:p>
            <a:r>
              <a:rPr lang="cs-CZ" sz="2400" dirty="0" smtClean="0"/>
              <a:t>Jaké počasí o Medardu bývá, takové se v létě po něm ozývá. </a:t>
            </a:r>
          </a:p>
          <a:p>
            <a:r>
              <a:rPr lang="cs-CZ" sz="2400" dirty="0" smtClean="0"/>
              <a:t>Jaký je počasí o svatém Medardu, takové je o žních. </a:t>
            </a:r>
          </a:p>
          <a:p>
            <a:r>
              <a:rPr lang="cs-CZ" sz="2400" dirty="0" smtClean="0"/>
              <a:t>Kdo na Medarda zasívá, hojnost lnu i zelí mívá. </a:t>
            </a:r>
          </a:p>
          <a:p>
            <a:r>
              <a:rPr lang="cs-CZ" sz="2400" dirty="0" smtClean="0"/>
              <a:t>Když na Medarda prší, nebudou toho roku houby růst. </a:t>
            </a:r>
          </a:p>
          <a:p>
            <a:r>
              <a:rPr lang="cs-CZ" sz="2400" dirty="0" smtClean="0"/>
              <a:t>Když na Medarda prší, těžko se seno suší. </a:t>
            </a:r>
          </a:p>
          <a:p>
            <a:r>
              <a:rPr lang="cs-CZ" sz="2400" dirty="0" smtClean="0"/>
              <a:t>Když na Medarda prší, voda břehy vrší. </a:t>
            </a:r>
          </a:p>
          <a:p>
            <a:r>
              <a:rPr lang="cs-CZ" sz="2400" dirty="0" smtClean="0"/>
              <a:t>Medardovy mrazy vinné révy nepokazí.</a:t>
            </a:r>
          </a:p>
          <a:p>
            <a:r>
              <a:rPr lang="cs-CZ" sz="2400" dirty="0" smtClean="0"/>
              <a:t>Prší-li na Medarda, je malá naděje na slunečné léto.  </a:t>
            </a:r>
          </a:p>
          <a:p>
            <a:r>
              <a:rPr lang="cs-CZ" sz="2400" dirty="0" smtClean="0"/>
              <a:t>Svatý Medard vždy jen dobré víno pije a vodu nechává, ať se, kam chce, lije. 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0"/>
                            </p:stCondLst>
                            <p:childTnLst>
                              <p:par>
                                <p:cTn id="37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000"/>
                            </p:stCondLst>
                            <p:childTnLst>
                              <p:par>
                                <p:cTn id="4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0"/>
                            </p:stCondLst>
                            <p:childTnLst>
                              <p:par>
                                <p:cTn id="53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://sweb.cz/bylinkovestranky/bylinky/V%C3%A1noce/V%C3%A1no%C4%8Dn%C3%AD%20pranosti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040" y="135073"/>
            <a:ext cx="8028384" cy="66783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Ústní lidová slovesnost ( folklór)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147248" cy="5400600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slovesná kultura, která se šířila </a:t>
            </a:r>
            <a:r>
              <a:rPr lang="cs-CZ" sz="2800" b="1" dirty="0" smtClean="0">
                <a:solidFill>
                  <a:srgbClr val="FFC000"/>
                </a:solidFill>
              </a:rPr>
              <a:t>před vynálezem písma</a:t>
            </a:r>
          </a:p>
          <a:p>
            <a:r>
              <a:rPr lang="cs-CZ" sz="2800" dirty="0" smtClean="0"/>
              <a:t>lidová slovesnost vyjadřovala lidový názor na život, touhu po svobodě, odpor k útisku, lásku k dětem aj.</a:t>
            </a:r>
          </a:p>
          <a:p>
            <a:r>
              <a:rPr lang="cs-CZ" sz="2800" dirty="0" smtClean="0"/>
              <a:t>u nás měla největší význam v pobělohorské době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znaky: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šířila se ústně, malý rozsah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anonymita autora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text se postupem času proměňoval, ale jádro zůstalo stejné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tvůrcem byl jedinec, který mluvil za kolektiv</a:t>
            </a:r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125760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Druhy ústní slovesnosti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416824" cy="244827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lyrika</a:t>
            </a:r>
            <a:r>
              <a:rPr lang="cs-CZ" sz="2800" dirty="0" smtClean="0"/>
              <a:t> – písně milostné, pracovní, vojenské, ukolébavky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epika</a:t>
            </a:r>
            <a:r>
              <a:rPr lang="cs-CZ" sz="2800" dirty="0" smtClean="0"/>
              <a:t> – eposy, byliny, báje, pověsti, pohádky, anekdoty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drama</a:t>
            </a:r>
            <a:r>
              <a:rPr lang="cs-CZ" sz="2800" dirty="0" smtClean="0"/>
              <a:t> – zpěvohry, loutkové hry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800" b="1" dirty="0" smtClean="0">
                <a:ln w="50800"/>
                <a:solidFill>
                  <a:srgbClr val="FFC000"/>
                </a:solidFill>
              </a:rPr>
              <a:t>Sběratelé lidové slovesnosti</a:t>
            </a:r>
            <a:endParaRPr lang="cs-CZ" sz="4800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80920" cy="551723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období národního obrození :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err="1" smtClean="0">
                <a:solidFill>
                  <a:srgbClr val="FFC000"/>
                </a:solidFill>
              </a:rPr>
              <a:t>F.l.Čelakovský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dirty="0" smtClean="0"/>
              <a:t>– slovanské národní písně, přísloví aj. 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C000"/>
                </a:solidFill>
              </a:rPr>
              <a:t>Jan </a:t>
            </a:r>
            <a:r>
              <a:rPr lang="cs-CZ" sz="2800" b="1" dirty="0" err="1" smtClean="0">
                <a:solidFill>
                  <a:srgbClr val="FFC000"/>
                </a:solidFill>
              </a:rPr>
              <a:t>Kollár</a:t>
            </a:r>
            <a:r>
              <a:rPr lang="cs-CZ" sz="2800" b="1" dirty="0" smtClean="0">
                <a:solidFill>
                  <a:srgbClr val="FFC000"/>
                </a:solidFill>
              </a:rPr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P.J.Šafařík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– slovenské písně</a:t>
            </a:r>
          </a:p>
        </p:txBody>
      </p:sp>
      <p:pic>
        <p:nvPicPr>
          <p:cNvPr id="4" name="Picture 2" descr="http://upload.wikimedia.org/wikipedia/commons/thumb/d/de/Jan_Vil%C3%ADmek_-_Franti%C5%A1ek_Ladislav_%C4%8Celakovsk%C3%BD.jpg/250px-Jan_Vil%C3%ADmek_-_Franti%C5%A1ek_Ladislav_%C4%8Celakovsk%C3%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068960"/>
            <a:ext cx="2381250" cy="3238500"/>
          </a:xfrm>
          <a:prstGeom prst="rect">
            <a:avLst/>
          </a:prstGeom>
          <a:noFill/>
        </p:spPr>
      </p:pic>
      <p:pic>
        <p:nvPicPr>
          <p:cNvPr id="2050" name="Picture 2" descr="http://www.antikvariatmotyl.cz/media/images/X125791126357414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068960"/>
            <a:ext cx="2067225" cy="3240360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3/34/Kollar_jan.jpg/250px-Kollar_ja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19" y="3068959"/>
            <a:ext cx="2664297" cy="323978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308304" y="2852936"/>
            <a:ext cx="1078180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dirty="0" smtClean="0"/>
              <a:t>Jan </a:t>
            </a:r>
            <a:r>
              <a:rPr lang="cs-CZ" dirty="0" err="1" smtClean="0"/>
              <a:t>Kollár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80920" cy="5976664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spojení s národním obrozením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C000"/>
                </a:solidFill>
              </a:rPr>
              <a:t>Karel Jaromír Erben </a:t>
            </a:r>
            <a:r>
              <a:rPr lang="cs-CZ" sz="2800" dirty="0" smtClean="0"/>
              <a:t>– české písně, říkadla, přísloví, pohádky, národní zvyky, kroje</a:t>
            </a:r>
          </a:p>
        </p:txBody>
      </p:sp>
      <p:pic>
        <p:nvPicPr>
          <p:cNvPr id="39938" name="Picture 2" descr="http://www.orloj.eu/img/osobnosti/f/Erben_K_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412776"/>
            <a:ext cx="2322555" cy="3312368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9940" name="Picture 4" descr="http://data.bux.cz/book/014/128/0141286/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88840"/>
            <a:ext cx="2495535" cy="3528392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9942" name="Picture 6" descr="http://www.adam.cz/img/200904150217_rikej-si-a-hraj-Erben-kniha-Albatro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636912"/>
            <a:ext cx="2344967" cy="3456384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9944" name="Picture 8" descr="http://www.fragment.cz/picture/shop/cz/zbozi/big/v_k%20j%20erben_kytice_201990-01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830910"/>
            <a:ext cx="1895475" cy="2838450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568952" cy="6336704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období realismu 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C000"/>
                </a:solidFill>
              </a:rPr>
              <a:t>Božena Němcová </a:t>
            </a:r>
            <a:r>
              <a:rPr lang="cs-CZ" sz="2800" dirty="0" smtClean="0"/>
              <a:t>– pohádky, národní zvyky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    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b="1" dirty="0" smtClean="0">
                <a:solidFill>
                  <a:srgbClr val="FFC000"/>
                </a:solidFill>
              </a:rPr>
              <a:t>Leoš Janáček </a:t>
            </a:r>
            <a:r>
              <a:rPr lang="cs-CZ" sz="2800" dirty="0" smtClean="0"/>
              <a:t>– </a:t>
            </a:r>
          </a:p>
          <a:p>
            <a:pPr>
              <a:buNone/>
            </a:pPr>
            <a:r>
              <a:rPr lang="cs-CZ" sz="2800" dirty="0" smtClean="0"/>
              <a:t>    hudební skladatel,                                                  moravské písně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1986" name="Picture 2" descr="http://www.dobre-knihy.cz/images_obsah/sp1264428506bozena-nemc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1632181" cy="2448272"/>
          </a:xfrm>
          <a:prstGeom prst="rect">
            <a:avLst/>
          </a:prstGeom>
          <a:noFill/>
        </p:spPr>
      </p:pic>
      <p:pic>
        <p:nvPicPr>
          <p:cNvPr id="41988" name="Picture 4" descr="http://gnosis9.net/obchod/image/bozena-nemcova-pohadky-a-povest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340768"/>
            <a:ext cx="1872208" cy="2465941"/>
          </a:xfrm>
          <a:prstGeom prst="rect">
            <a:avLst/>
          </a:prstGeom>
          <a:noFill/>
        </p:spPr>
      </p:pic>
      <p:pic>
        <p:nvPicPr>
          <p:cNvPr id="41990" name="Picture 6" descr="http://img.pemic.cz/sortimg/007/4/7/0074705-2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9035" y="1340768"/>
            <a:ext cx="1715173" cy="2448272"/>
          </a:xfrm>
          <a:prstGeom prst="rect">
            <a:avLst/>
          </a:prstGeom>
          <a:noFill/>
        </p:spPr>
      </p:pic>
      <p:pic>
        <p:nvPicPr>
          <p:cNvPr id="41992" name="Picture 8" descr="http://img.pemic.cz/sortimg/009/0/0/0090024-2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1340768"/>
            <a:ext cx="1656184" cy="2463399"/>
          </a:xfrm>
          <a:prstGeom prst="rect">
            <a:avLst/>
          </a:prstGeom>
          <a:noFill/>
        </p:spPr>
      </p:pic>
      <p:pic>
        <p:nvPicPr>
          <p:cNvPr id="41994" name="Picture 10" descr="http://www.naxos.com/SharedFiles/Images/Composers/Pictures/24527-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4005064"/>
            <a:ext cx="1850188" cy="2448272"/>
          </a:xfrm>
          <a:prstGeom prst="rect">
            <a:avLst/>
          </a:prstGeom>
          <a:noFill/>
        </p:spPr>
      </p:pic>
      <p:pic>
        <p:nvPicPr>
          <p:cNvPr id="41996" name="Picture 12" descr="http://www.antikvariaty.cz/tmp/books/_copyright_2_23631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005065"/>
            <a:ext cx="1800200" cy="24302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2060848"/>
            <a:ext cx="7772400" cy="1470025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600" b="1" dirty="0" smtClean="0">
                <a:ln w="50800"/>
                <a:solidFill>
                  <a:srgbClr val="FFC000"/>
                </a:solidFill>
              </a:rPr>
              <a:t>Řešení přísloví</a:t>
            </a:r>
            <a:endParaRPr lang="cs-CZ" sz="6600" b="1" dirty="0">
              <a:ln w="50800"/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blog.kyk.cz/prislov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9499"/>
            <a:ext cx="9144000" cy="6778501"/>
          </a:xfrm>
          <a:prstGeom prst="rect">
            <a:avLst/>
          </a:prstGeom>
          <a:ln w="38100" cap="sq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82749" y="66110"/>
            <a:ext cx="201298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/>
              <a:t> </a:t>
            </a:r>
            <a:r>
              <a:rPr lang="cs-CZ" sz="1600" b="1" dirty="0" smtClean="0">
                <a:solidFill>
                  <a:srgbClr val="FF0000"/>
                </a:solidFill>
              </a:rPr>
              <a:t>Láska i hory přenáší.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66110"/>
            <a:ext cx="223721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Sytý hladovému nevěří.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33116" y="66110"/>
            <a:ext cx="19112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Lež má krátké nohy.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196752"/>
            <a:ext cx="220252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100 x nic umořilo vola</a:t>
            </a:r>
            <a:r>
              <a:rPr lang="cs-CZ" sz="1600" dirty="0" smtClean="0"/>
              <a:t>. 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3275856" y="1196752"/>
            <a:ext cx="28463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Mluviti stříbro, mlčeti zlato.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39788" y="1196752"/>
            <a:ext cx="21926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Po bitvě každý generál.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2298938"/>
            <a:ext cx="2736304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Co oko nevidí, to srdce nebolí.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13531" y="2348880"/>
            <a:ext cx="2148152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Ranní ptáče dál doskáče.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84168" y="2309971"/>
            <a:ext cx="3059832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     Tak dlouho se chodí se džbánem pro vodu, až se ucho utrhne. </a:t>
            </a:r>
            <a:br>
              <a:rPr lang="cs-CZ" sz="1500" b="1" dirty="0" smtClean="0">
                <a:solidFill>
                  <a:srgbClr val="FF0000"/>
                </a:solidFill>
              </a:rPr>
            </a:b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3465875"/>
            <a:ext cx="2628092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Bez peněz do hospody nelez.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47864" y="3429000"/>
            <a:ext cx="2497094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 Mezi slepými jednooký král. 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72200" y="3451066"/>
            <a:ext cx="2489912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Kam čert nemůže, tam pošle </a:t>
            </a:r>
          </a:p>
          <a:p>
            <a:r>
              <a:rPr lang="cs-CZ" sz="1500" b="1" dirty="0" smtClean="0">
                <a:solidFill>
                  <a:srgbClr val="FF0000"/>
                </a:solidFill>
              </a:rPr>
              <a:t>ženskou.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5536" y="4581128"/>
            <a:ext cx="2538387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2x do stejné řeky nevstoupíš .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91880" y="4581128"/>
            <a:ext cx="2100062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Ráno moudřejší večera. 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16216" y="4581128"/>
            <a:ext cx="2070375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Tichá voda břehy mele. 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3528" y="5733256"/>
            <a:ext cx="2906180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Darovanému koni na zuby nehleď.</a:t>
            </a:r>
            <a:endParaRPr lang="cs-CZ" sz="15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347864" y="5733256"/>
            <a:ext cx="2874185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</a:rPr>
              <a:t>Koho chleba jíš, toho píseň zpívej.</a:t>
            </a:r>
            <a:endParaRPr lang="cs-CZ" sz="15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FFC000"/>
                </a:solidFill>
              </a:rPr>
              <a:t>Použité zdroje:</a:t>
            </a:r>
            <a:endParaRPr lang="cs-CZ" b="1" dirty="0">
              <a:ln w="50800"/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496944" cy="587727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200" dirty="0" smtClean="0"/>
              <a:t>http://blog.</a:t>
            </a:r>
            <a:r>
              <a:rPr lang="cs-CZ" sz="1200" dirty="0" err="1" smtClean="0"/>
              <a:t>kyk.cz</a:t>
            </a:r>
            <a:r>
              <a:rPr lang="cs-CZ" sz="1200" dirty="0" smtClean="0"/>
              <a:t>/911886_</a:t>
            </a:r>
            <a:r>
              <a:rPr lang="cs-CZ" sz="1200" dirty="0" err="1" smtClean="0"/>
              <a:t>item.php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pise.cz</a:t>
            </a:r>
            <a:r>
              <a:rPr lang="cs-CZ" sz="1200" dirty="0" smtClean="0"/>
              <a:t>/blog/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neverland</a:t>
            </a:r>
            <a:r>
              <a:rPr lang="cs-CZ" sz="1200" dirty="0" smtClean="0"/>
              <a:t>/92997.jpg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jenknihy.cz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/39734.jpg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pozitivni</a:t>
            </a:r>
            <a:r>
              <a:rPr lang="cs-CZ" sz="1200" dirty="0" smtClean="0"/>
              <a:t>-noviny.</a:t>
            </a:r>
            <a:r>
              <a:rPr lang="cs-CZ" sz="1200" dirty="0" err="1" smtClean="0"/>
              <a:t>cz</a:t>
            </a:r>
            <a:r>
              <a:rPr lang="cs-CZ" sz="1200" dirty="0" smtClean="0"/>
              <a:t>/test/</a:t>
            </a:r>
            <a:r>
              <a:rPr lang="cs-CZ" sz="1200" dirty="0" err="1" smtClean="0"/>
              <a:t>gallery</a:t>
            </a:r>
            <a:r>
              <a:rPr lang="cs-CZ" sz="1200" dirty="0" smtClean="0"/>
              <a:t>/Image/2008/02/</a:t>
            </a:r>
            <a:r>
              <a:rPr lang="cs-CZ" sz="1200" dirty="0" err="1" smtClean="0"/>
              <a:t>jama.jpg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knizniarena.cz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-knihy/kniha_25595_1.jpg</a:t>
            </a:r>
          </a:p>
          <a:p>
            <a:r>
              <a:rPr lang="cs-CZ" sz="1200" dirty="0" smtClean="0"/>
              <a:t>http://czechfolks.com/plus/wp-content/uploads/2011/04/Obr._02.jpg</a:t>
            </a:r>
          </a:p>
          <a:p>
            <a:r>
              <a:rPr lang="cs-CZ" sz="1200" dirty="0" smtClean="0"/>
              <a:t>http://2.bp.blogspot.com/-_</a:t>
            </a:r>
            <a:r>
              <a:rPr lang="cs-CZ" sz="1200" dirty="0" err="1" smtClean="0"/>
              <a:t>aJUGUdkTbs</a:t>
            </a:r>
            <a:r>
              <a:rPr lang="cs-CZ" sz="1200" dirty="0" smtClean="0"/>
              <a:t>/</a:t>
            </a:r>
            <a:r>
              <a:rPr lang="cs-CZ" sz="1200" dirty="0" err="1" smtClean="0"/>
              <a:t>ThbMjnBjZnI</a:t>
            </a:r>
            <a:r>
              <a:rPr lang="cs-CZ" sz="1200" dirty="0" smtClean="0"/>
              <a:t>/AAAAAAAAB7c/ANMR5kX7FqY/s640/P7081321.jpg</a:t>
            </a:r>
          </a:p>
          <a:p>
            <a:r>
              <a:rPr lang="cs-CZ" sz="1200" dirty="0" smtClean="0"/>
              <a:t>http://remeslomazlatedno.cz/wp-content/uploads/2011/03/logo-rmzd.gif</a:t>
            </a:r>
          </a:p>
          <a:p>
            <a:r>
              <a:rPr lang="cs-CZ" sz="1200" dirty="0" smtClean="0"/>
              <a:t>http://files.crustino.webnode.cz/system_preview_detail_200002289-33d9034d2a-public/eskym%C3%A1ck%C3%A9%20p%C5%99%C3%ADslov%C3%AD.jpg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odmotycinskeskaly.estranky.cz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picture</a:t>
            </a:r>
            <a:r>
              <a:rPr lang="cs-CZ" sz="1200" dirty="0" smtClean="0"/>
              <a:t>/20/DSCF0057---</a:t>
            </a:r>
            <a:r>
              <a:rPr lang="cs-CZ" sz="1200" dirty="0" err="1" smtClean="0"/>
              <a:t>Kopie</a:t>
            </a:r>
            <a:r>
              <a:rPr lang="cs-CZ" sz="1200" dirty="0" smtClean="0"/>
              <a:t>.JPG</a:t>
            </a:r>
          </a:p>
          <a:p>
            <a:r>
              <a:rPr lang="cs-CZ" sz="1200" dirty="0" smtClean="0"/>
              <a:t>http://nd04.jxs.cz/065/401/708e73592a_74776432_o2.jpg</a:t>
            </a:r>
          </a:p>
          <a:p>
            <a:r>
              <a:rPr lang="cs-CZ" sz="1200" dirty="0" smtClean="0"/>
              <a:t>http://pavel.venku.cz/sraz2011/o67.jpg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mojestarosti.cz</a:t>
            </a:r>
            <a:r>
              <a:rPr lang="cs-CZ" sz="1200" dirty="0" smtClean="0"/>
              <a:t>/poradna/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mconsult</a:t>
            </a:r>
            <a:r>
              <a:rPr lang="cs-CZ" sz="1200" dirty="0" smtClean="0"/>
              <a:t>/</a:t>
            </a:r>
            <a:r>
              <a:rPr lang="cs-CZ" sz="1200" dirty="0" err="1" smtClean="0"/>
              <a:t>avatars</a:t>
            </a:r>
            <a:r>
              <a:rPr lang="cs-CZ" sz="1200" dirty="0" smtClean="0"/>
              <a:t>/Sova.</a:t>
            </a:r>
            <a:r>
              <a:rPr lang="cs-CZ" sz="1200" dirty="0" err="1" smtClean="0"/>
              <a:t>jpg</a:t>
            </a:r>
            <a:endParaRPr lang="cs-CZ" sz="1200" dirty="0" smtClean="0"/>
          </a:p>
          <a:p>
            <a:r>
              <a:rPr lang="cs-CZ" sz="1200" dirty="0" smtClean="0"/>
              <a:t>http://img.pemic.cz/sortimg/001/8/3/0018361-23.jpg</a:t>
            </a:r>
          </a:p>
          <a:p>
            <a:r>
              <a:rPr lang="cs-CZ" sz="1200" dirty="0" smtClean="0"/>
              <a:t>http://blog.</a:t>
            </a:r>
            <a:r>
              <a:rPr lang="cs-CZ" sz="1200" dirty="0" err="1" smtClean="0"/>
              <a:t>idnes.cz</a:t>
            </a:r>
            <a:r>
              <a:rPr lang="cs-CZ" sz="1200" dirty="0" smtClean="0"/>
              <a:t>/blog/10532/142979/</a:t>
            </a:r>
            <a:r>
              <a:rPr lang="cs-CZ" sz="1200" dirty="0" err="1" smtClean="0"/>
              <a:t>PRASEPALICE.jpg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rceni.cz</a:t>
            </a:r>
            <a:r>
              <a:rPr lang="cs-CZ" sz="1200" dirty="0" smtClean="0"/>
              <a:t>/</a:t>
            </a:r>
            <a:r>
              <a:rPr lang="cs-CZ" sz="1200" dirty="0" err="1" smtClean="0"/>
              <a:t>rceni</a:t>
            </a:r>
            <a:r>
              <a:rPr lang="cs-CZ" sz="1200" dirty="0" smtClean="0"/>
              <a:t>/34-</a:t>
            </a:r>
            <a:r>
              <a:rPr lang="cs-CZ" sz="1200" dirty="0" err="1" smtClean="0"/>
              <a:t>lidova</a:t>
            </a:r>
            <a:r>
              <a:rPr lang="cs-CZ" sz="1200" dirty="0" smtClean="0"/>
              <a:t>-</a:t>
            </a:r>
            <a:r>
              <a:rPr lang="cs-CZ" sz="1200" dirty="0" err="1" smtClean="0"/>
              <a:t>rceni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priroda.cz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clanky.php</a:t>
            </a:r>
            <a:r>
              <a:rPr lang="cs-CZ" sz="1200" dirty="0" smtClean="0"/>
              <a:t>?detail=1347</a:t>
            </a:r>
          </a:p>
          <a:p>
            <a:r>
              <a:rPr lang="cs-CZ" sz="1200" dirty="0" smtClean="0"/>
              <a:t>http://cs.wikipedia.org/wiki/Pranostika</a:t>
            </a:r>
          </a:p>
          <a:p>
            <a:r>
              <a:rPr lang="cs-CZ" sz="1200" dirty="0" smtClean="0"/>
              <a:t>http://cs.wikipedia.org/wiki/Soubor:Saint_medard_a_saint_medard_d_eyrans.jpg</a:t>
            </a:r>
          </a:p>
          <a:p>
            <a:r>
              <a:rPr lang="cs-CZ" sz="1200" dirty="0" smtClean="0"/>
              <a:t>http://bylinkovestranky.sweb.cz/bylinky/V%c3%a1noce/V%c3%a1no%c4%8dn%c3%ad%20pranostiky.jpg</a:t>
            </a:r>
          </a:p>
          <a:p>
            <a:r>
              <a:rPr lang="cs-CZ" sz="1200" dirty="0" smtClean="0"/>
              <a:t>http://nd05.jxs.cz/122/406/1c957ed817_80322923_o2.jpg</a:t>
            </a:r>
          </a:p>
          <a:p>
            <a:r>
              <a:rPr lang="cs-CZ" sz="1200" dirty="0" smtClean="0"/>
              <a:t>http://data.</a:t>
            </a:r>
            <a:r>
              <a:rPr lang="cs-CZ" sz="1200" dirty="0" err="1" smtClean="0"/>
              <a:t>bux.cz</a:t>
            </a:r>
            <a:r>
              <a:rPr lang="cs-CZ" sz="1200" dirty="0" smtClean="0"/>
              <a:t>/</a:t>
            </a:r>
            <a:r>
              <a:rPr lang="cs-CZ" sz="1200" dirty="0" err="1" smtClean="0"/>
              <a:t>book</a:t>
            </a:r>
            <a:r>
              <a:rPr lang="cs-CZ" sz="1200" dirty="0" smtClean="0"/>
              <a:t>/009/772/0097726/</a:t>
            </a:r>
            <a:r>
              <a:rPr lang="cs-CZ" sz="1200" dirty="0" err="1" smtClean="0"/>
              <a:t>large.jpg</a:t>
            </a:r>
            <a:endParaRPr lang="cs-CZ" sz="1200" dirty="0" smtClean="0"/>
          </a:p>
          <a:p>
            <a:r>
              <a:rPr lang="cs-CZ" sz="1200" dirty="0" smtClean="0"/>
              <a:t>http://data.</a:t>
            </a:r>
            <a:r>
              <a:rPr lang="cs-CZ" sz="1200" dirty="0" err="1" smtClean="0"/>
              <a:t>bux.cz</a:t>
            </a:r>
            <a:r>
              <a:rPr lang="cs-CZ" sz="1200" dirty="0" smtClean="0"/>
              <a:t>/</a:t>
            </a:r>
            <a:r>
              <a:rPr lang="cs-CZ" sz="1200" dirty="0" err="1" smtClean="0"/>
              <a:t>book</a:t>
            </a:r>
            <a:r>
              <a:rPr lang="cs-CZ" sz="1200" dirty="0" smtClean="0"/>
              <a:t>/003/290/0032909/</a:t>
            </a:r>
            <a:r>
              <a:rPr lang="cs-CZ" sz="1200" dirty="0" err="1" smtClean="0"/>
              <a:t>large.jpg</a:t>
            </a:r>
            <a:endParaRPr lang="cs-CZ" sz="1200" dirty="0" smtClean="0"/>
          </a:p>
          <a:p>
            <a:r>
              <a:rPr lang="cs-CZ" sz="1200" dirty="0" smtClean="0"/>
              <a:t>http://rodnavira.cz/galerie_tbn/text_myty-kmene-cechu.jpg</a:t>
            </a:r>
          </a:p>
          <a:p>
            <a:r>
              <a:rPr lang="cs-CZ" sz="1200" dirty="0" smtClean="0"/>
              <a:t>http://nd03.jxs.cz/326/874/bb7256bcd3_56800565_o2.jpg</a:t>
            </a:r>
          </a:p>
          <a:p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7"/>
            <a:ext cx="8280920" cy="3888432"/>
          </a:xfr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1200" dirty="0" smtClean="0"/>
              <a:t>http://upload.wikimedia.org/wikipedia/commons/thumb/d/de/Jan_Vil%C3%ADmek_-_Franti%C5%A1ek_Ladislav_%C4%8Celakovsk%C3%BD.jpg/250px-Jan_Vil%C3%ADmek_-_Franti%C5%A1ek_Ladislav_%C4%8Celakovsk%C3%BD.jpg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antikvariatmotyl.cz</a:t>
            </a:r>
            <a:r>
              <a:rPr lang="cs-CZ" sz="1200" dirty="0" smtClean="0"/>
              <a:t>/media/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/X1257911263574141.png</a:t>
            </a:r>
          </a:p>
          <a:p>
            <a:r>
              <a:rPr lang="cs-CZ" sz="1200" dirty="0" smtClean="0"/>
              <a:t>http://upload.wikimedia.org/wikipedia/commons/thumb/3/34/Kollar_jan.jpg/250px-Kollar_jan.jpg</a:t>
            </a:r>
          </a:p>
          <a:p>
            <a:r>
              <a:rPr lang="cs-CZ" sz="1200" dirty="0" smtClean="0"/>
              <a:t>http://www.orloj.</a:t>
            </a:r>
            <a:r>
              <a:rPr lang="cs-CZ" sz="1200" dirty="0" err="1" smtClean="0"/>
              <a:t>eu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/osobnosti/f/Erben_K_</a:t>
            </a:r>
            <a:r>
              <a:rPr lang="cs-CZ" sz="1200" dirty="0" err="1" smtClean="0"/>
              <a:t>J.jpg</a:t>
            </a:r>
            <a:endParaRPr lang="cs-CZ" sz="1200" dirty="0" smtClean="0"/>
          </a:p>
          <a:p>
            <a:r>
              <a:rPr lang="cs-CZ" sz="1200" dirty="0" smtClean="0"/>
              <a:t>http://data.</a:t>
            </a:r>
            <a:r>
              <a:rPr lang="cs-CZ" sz="1200" dirty="0" err="1" smtClean="0"/>
              <a:t>bux.cz</a:t>
            </a:r>
            <a:r>
              <a:rPr lang="cs-CZ" sz="1200" dirty="0" smtClean="0"/>
              <a:t>/</a:t>
            </a:r>
            <a:r>
              <a:rPr lang="cs-CZ" sz="1200" dirty="0" err="1" smtClean="0"/>
              <a:t>book</a:t>
            </a:r>
            <a:r>
              <a:rPr lang="cs-CZ" sz="1200" dirty="0" smtClean="0"/>
              <a:t>/014/128/0141286/</a:t>
            </a:r>
            <a:r>
              <a:rPr lang="cs-CZ" sz="1200" dirty="0" err="1" smtClean="0"/>
              <a:t>large.jpg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adam.cz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/200904150217_</a:t>
            </a:r>
            <a:r>
              <a:rPr lang="cs-CZ" sz="1200" dirty="0" err="1" smtClean="0"/>
              <a:t>rikej</a:t>
            </a:r>
            <a:r>
              <a:rPr lang="cs-CZ" sz="1200" dirty="0" smtClean="0"/>
              <a:t>-si-a-hraj-</a:t>
            </a:r>
            <a:r>
              <a:rPr lang="cs-CZ" sz="1200" dirty="0" err="1" smtClean="0"/>
              <a:t>Erben</a:t>
            </a:r>
            <a:r>
              <a:rPr lang="cs-CZ" sz="1200" dirty="0" smtClean="0"/>
              <a:t>-kniha-Albatros.</a:t>
            </a:r>
            <a:r>
              <a:rPr lang="cs-CZ" sz="1200" dirty="0" err="1" smtClean="0"/>
              <a:t>jpg</a:t>
            </a:r>
            <a:endParaRPr lang="cs-CZ" sz="1200" dirty="0" smtClean="0"/>
          </a:p>
          <a:p>
            <a:r>
              <a:rPr lang="cs-CZ" sz="1200" dirty="0" smtClean="0"/>
              <a:t>http://www.fragment.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picture</a:t>
            </a:r>
            <a:r>
              <a:rPr lang="cs-CZ" sz="1200" dirty="0" smtClean="0"/>
              <a:t>/</a:t>
            </a:r>
            <a:r>
              <a:rPr lang="cs-CZ" sz="1200" dirty="0" err="1" smtClean="0"/>
              <a:t>shop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zbozi</a:t>
            </a:r>
            <a:r>
              <a:rPr lang="cs-CZ" sz="1200" dirty="0" smtClean="0"/>
              <a:t>/</a:t>
            </a:r>
            <a:r>
              <a:rPr lang="cs-CZ" sz="1200" dirty="0" err="1" smtClean="0"/>
              <a:t>big</a:t>
            </a:r>
            <a:r>
              <a:rPr lang="cs-CZ" sz="1200" dirty="0" smtClean="0"/>
              <a:t>/v_k%20j%20erben_kytice_201990-01.gif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dobre</a:t>
            </a:r>
            <a:r>
              <a:rPr lang="cs-CZ" sz="1200" dirty="0" smtClean="0"/>
              <a:t>-knihy.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_obsah/sp1264428506bozena-</a:t>
            </a:r>
            <a:r>
              <a:rPr lang="cs-CZ" sz="1200" dirty="0" err="1" smtClean="0"/>
              <a:t>nemcova.jpg</a:t>
            </a:r>
            <a:endParaRPr lang="cs-CZ" sz="1200" dirty="0" smtClean="0"/>
          </a:p>
          <a:p>
            <a:r>
              <a:rPr lang="cs-CZ" sz="1200" dirty="0" smtClean="0"/>
              <a:t>http://gnosis9.net/obchod/image/</a:t>
            </a:r>
            <a:r>
              <a:rPr lang="cs-CZ" sz="1200" dirty="0" err="1" smtClean="0"/>
              <a:t>bozena</a:t>
            </a:r>
            <a:r>
              <a:rPr lang="cs-CZ" sz="1200" dirty="0" smtClean="0"/>
              <a:t>-</a:t>
            </a:r>
            <a:r>
              <a:rPr lang="cs-CZ" sz="1200" dirty="0" err="1" smtClean="0"/>
              <a:t>nemcova</a:t>
            </a:r>
            <a:r>
              <a:rPr lang="cs-CZ" sz="1200" dirty="0" smtClean="0"/>
              <a:t>-</a:t>
            </a:r>
            <a:r>
              <a:rPr lang="cs-CZ" sz="1200" dirty="0" err="1" smtClean="0"/>
              <a:t>pohadky</a:t>
            </a:r>
            <a:r>
              <a:rPr lang="cs-CZ" sz="1200" dirty="0" smtClean="0"/>
              <a:t>-a-</a:t>
            </a:r>
            <a:r>
              <a:rPr lang="cs-CZ" sz="1200" dirty="0" err="1" smtClean="0"/>
              <a:t>povesti.jpg</a:t>
            </a:r>
            <a:endParaRPr lang="cs-CZ" sz="1200" dirty="0" smtClean="0"/>
          </a:p>
          <a:p>
            <a:r>
              <a:rPr lang="cs-CZ" sz="1200" dirty="0" smtClean="0"/>
              <a:t>http://img.pemic.cz/sortimg/007/4/7/0074705-23.jpg</a:t>
            </a:r>
          </a:p>
          <a:p>
            <a:r>
              <a:rPr lang="cs-CZ" sz="1200" dirty="0" smtClean="0"/>
              <a:t>http://img.pemic.cz/sortimg/009/0/0/0090024-23.jpg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naxos.com</a:t>
            </a:r>
            <a:r>
              <a:rPr lang="cs-CZ" sz="1200" dirty="0" smtClean="0"/>
              <a:t>/</a:t>
            </a:r>
            <a:r>
              <a:rPr lang="cs-CZ" sz="1200" dirty="0" err="1" smtClean="0"/>
              <a:t>SharedFiles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Composers</a:t>
            </a:r>
            <a:r>
              <a:rPr lang="cs-CZ" sz="1200" dirty="0" smtClean="0"/>
              <a:t>/</a:t>
            </a:r>
            <a:r>
              <a:rPr lang="cs-CZ" sz="1200" dirty="0" err="1" smtClean="0"/>
              <a:t>Pictures</a:t>
            </a:r>
            <a:r>
              <a:rPr lang="cs-CZ" sz="1200" dirty="0" smtClean="0"/>
              <a:t>/24527-1.jpg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antikvariaty.cz</a:t>
            </a:r>
            <a:r>
              <a:rPr lang="cs-CZ" sz="1200" dirty="0" smtClean="0"/>
              <a:t>/</a:t>
            </a:r>
            <a:r>
              <a:rPr lang="cs-CZ" sz="1200" dirty="0" err="1" smtClean="0"/>
              <a:t>tmp</a:t>
            </a:r>
            <a:r>
              <a:rPr lang="cs-CZ" sz="1200" dirty="0" smtClean="0"/>
              <a:t>/</a:t>
            </a:r>
            <a:r>
              <a:rPr lang="cs-CZ" sz="1200" dirty="0" err="1" smtClean="0"/>
              <a:t>books</a:t>
            </a:r>
            <a:r>
              <a:rPr lang="cs-CZ" sz="1200" dirty="0" smtClean="0"/>
              <a:t>/_copyright_2_236314.jpg</a:t>
            </a:r>
          </a:p>
          <a:p>
            <a:r>
              <a:rPr lang="cs-CZ" sz="1200" dirty="0" smtClean="0"/>
              <a:t>http://jlswbs.files.wordpress.com/2008/02/mohe002.jpg</a:t>
            </a:r>
          </a:p>
          <a:p>
            <a:r>
              <a:rPr lang="cs-CZ" sz="1200" dirty="0" err="1" smtClean="0"/>
              <a:t>Sochrová</a:t>
            </a:r>
            <a:r>
              <a:rPr lang="cs-CZ" sz="1200" dirty="0" smtClean="0"/>
              <a:t>, Marie: Literatura v kostce, nakladatelství Fragment, 1996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6021288"/>
            <a:ext cx="53046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C000"/>
                </a:solidFill>
                <a:latin typeface="Monotype Corsiva" pitchFamily="66" charset="0"/>
              </a:rPr>
              <a:t>Mgr.Kateřina</a:t>
            </a:r>
            <a:r>
              <a:rPr lang="cs-CZ" sz="3600" b="1" dirty="0" smtClean="0">
                <a:solidFill>
                  <a:srgbClr val="FFC000"/>
                </a:solidFill>
                <a:latin typeface="Monotype Corsiva" pitchFamily="66" charset="0"/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  <a:latin typeface="Monotype Corsiva" pitchFamily="66" charset="0"/>
              </a:rPr>
              <a:t>Karbulová</a:t>
            </a:r>
            <a:r>
              <a:rPr lang="cs-CZ" sz="3600" b="1" dirty="0" smtClean="0">
                <a:solidFill>
                  <a:srgbClr val="FFC000"/>
                </a:solidFill>
                <a:latin typeface="Monotype Corsiva" pitchFamily="66" charset="0"/>
              </a:rPr>
              <a:t>, 2012</a:t>
            </a:r>
            <a:endParaRPr lang="cs-CZ" sz="3600" b="1" dirty="0">
              <a:solidFill>
                <a:srgbClr val="FFC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1776</Words>
  <Application>Microsoft Office PowerPoint</Application>
  <PresentationFormat>Předvádění na obrazovce (4:3)</PresentationFormat>
  <Paragraphs>258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 Počátky slovesného umění  Ústní lidová slovesnost </vt:lpstr>
      <vt:lpstr>První slovesné projevy</vt:lpstr>
      <vt:lpstr>Snímek 3</vt:lpstr>
      <vt:lpstr>Přísloví</vt:lpstr>
      <vt:lpstr>Snímek 5</vt:lpstr>
      <vt:lpstr>Česká přísloví – pokus se některá vyjádřit obrázkem</vt:lpstr>
      <vt:lpstr>Snímek 7</vt:lpstr>
      <vt:lpstr>Snímek 8</vt:lpstr>
      <vt:lpstr>Snímek 9</vt:lpstr>
      <vt:lpstr>Snímek 10</vt:lpstr>
      <vt:lpstr>Snímek 11</vt:lpstr>
      <vt:lpstr>Příklady rčení</vt:lpstr>
      <vt:lpstr>Vysvětlete smysl rčení</vt:lpstr>
      <vt:lpstr>Pranostika</vt:lpstr>
      <vt:lpstr>Snímek 15</vt:lpstr>
      <vt:lpstr>Snímek 16</vt:lpstr>
      <vt:lpstr>Pranostiky připadající na určitý den</vt:lpstr>
      <vt:lpstr>Svatý Medard (asi 457 – asi 545)</vt:lpstr>
      <vt:lpstr>Přehled pranostik týkajících se sv. Medarda  </vt:lpstr>
      <vt:lpstr>Snímek 20</vt:lpstr>
      <vt:lpstr>Ústní lidová slovesnost ( folklór)</vt:lpstr>
      <vt:lpstr>Druhy ústní slovesnosti</vt:lpstr>
      <vt:lpstr>Sběratelé lidové slovesnosti</vt:lpstr>
      <vt:lpstr>Snímek 24</vt:lpstr>
      <vt:lpstr>Snímek 25</vt:lpstr>
      <vt:lpstr>Řešení přísloví</vt:lpstr>
      <vt:lpstr>Snímek 27</vt:lpstr>
      <vt:lpstr>Použité zdroje:</vt:lpstr>
      <vt:lpstr>Snímek 29</vt:lpstr>
    </vt:vector>
  </TitlesOfParts>
  <Company>Sportovní gymnázium Dany a Emila Zátopkových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PSANÉ LITERATURY</dc:title>
  <dc:creator>katka</dc:creator>
  <cp:lastModifiedBy>Dum</cp:lastModifiedBy>
  <cp:revision>47</cp:revision>
  <dcterms:created xsi:type="dcterms:W3CDTF">2012-03-31T08:06:39Z</dcterms:created>
  <dcterms:modified xsi:type="dcterms:W3CDTF">2012-05-21T21:17:16Z</dcterms:modified>
</cp:coreProperties>
</file>