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E991"/>
    <a:srgbClr val="F8FC42"/>
    <a:srgbClr val="008000"/>
    <a:srgbClr val="0066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FBA5A-902A-43AE-AE7F-2EE11D7AB4F9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9BCE-B37F-4726-A278-DB64F2080E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6770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FBA5A-902A-43AE-AE7F-2EE11D7AB4F9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9BCE-B37F-4726-A278-DB64F2080E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4836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FBA5A-902A-43AE-AE7F-2EE11D7AB4F9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9BCE-B37F-4726-A278-DB64F2080E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5525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FBA5A-902A-43AE-AE7F-2EE11D7AB4F9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9BCE-B37F-4726-A278-DB64F2080E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538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FBA5A-902A-43AE-AE7F-2EE11D7AB4F9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9BCE-B37F-4726-A278-DB64F2080E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3782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FBA5A-902A-43AE-AE7F-2EE11D7AB4F9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9BCE-B37F-4726-A278-DB64F2080E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510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FBA5A-902A-43AE-AE7F-2EE11D7AB4F9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9BCE-B37F-4726-A278-DB64F2080E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969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FBA5A-902A-43AE-AE7F-2EE11D7AB4F9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9BCE-B37F-4726-A278-DB64F2080E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2641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FBA5A-902A-43AE-AE7F-2EE11D7AB4F9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9BCE-B37F-4726-A278-DB64F2080E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0831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FBA5A-902A-43AE-AE7F-2EE11D7AB4F9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9BCE-B37F-4726-A278-DB64F2080E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6924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FBA5A-902A-43AE-AE7F-2EE11D7AB4F9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39BCE-B37F-4726-A278-DB64F2080E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085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8FC42"/>
            </a:gs>
            <a:gs pos="100000">
              <a:srgbClr val="8FE9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FBA5A-902A-43AE-AE7F-2EE11D7AB4F9}" type="datetimeFigureOut">
              <a:rPr lang="cs-CZ" smtClean="0"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39BCE-B37F-4726-A278-DB64F2080E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7173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r>
              <a:rPr lang="cs-CZ" dirty="0" smtClean="0"/>
              <a:t>Kožní soustava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244436" y="1700808"/>
            <a:ext cx="47758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  <a:p>
            <a:r>
              <a:rPr lang="cs-CZ" dirty="0"/>
              <a:t>Název školy:  Základní škola Karla Klíče Hostinné</a:t>
            </a:r>
          </a:p>
          <a:p>
            <a:r>
              <a:rPr lang="cs-CZ" dirty="0"/>
              <a:t>Autor:  Mgr. Simona Stránská</a:t>
            </a:r>
          </a:p>
          <a:p>
            <a:r>
              <a:rPr lang="cs-CZ" dirty="0"/>
              <a:t>Název:  </a:t>
            </a:r>
            <a:r>
              <a:rPr lang="cs-CZ" dirty="0" smtClean="0"/>
              <a:t>VY_32_INOVACE_09_B_8_Kožní soustava</a:t>
            </a:r>
            <a:endParaRPr lang="cs-CZ" dirty="0"/>
          </a:p>
          <a:p>
            <a:r>
              <a:rPr lang="cs-CZ" dirty="0"/>
              <a:t>Téma:   </a:t>
            </a:r>
            <a:r>
              <a:rPr lang="cs-CZ" dirty="0" smtClean="0"/>
              <a:t>Přírodověda - Člověk</a:t>
            </a:r>
            <a:endParaRPr lang="cs-CZ" dirty="0"/>
          </a:p>
          <a:p>
            <a:r>
              <a:rPr lang="cs-CZ" dirty="0"/>
              <a:t>Číslo projektu</a:t>
            </a:r>
            <a:r>
              <a:rPr lang="cs-CZ" dirty="0" smtClean="0"/>
              <a:t>: CZ.1.07/1.4.00/21.2131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808" y="4545778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640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0065455"/>
              </p:ext>
            </p:extLst>
          </p:nvPr>
        </p:nvGraphicFramePr>
        <p:xfrm>
          <a:off x="1187624" y="1916832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Simona Stránská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21.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Ledna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26.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Ledna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Kožní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soustava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kůže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, pigment, pokožka,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škára, podkoží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285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>
                  <a:solidFill>
                    <a:srgbClr val="00B050"/>
                  </a:solidFill>
                </a:ln>
              </a:rPr>
              <a:t>Význam kůže</a:t>
            </a:r>
            <a:endParaRPr lang="cs-CZ" dirty="0">
              <a:ln>
                <a:solidFill>
                  <a:srgbClr val="00B050"/>
                </a:solidFill>
              </a:ln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514350" indent="-514350">
              <a:buAutoNum type="alphaLcParenR"/>
            </a:pPr>
            <a:r>
              <a:rPr lang="cs-CZ" dirty="0" smtClean="0"/>
              <a:t>Pomáhá vylučovat škodlivé látky z těla.</a:t>
            </a:r>
          </a:p>
          <a:p>
            <a:pPr marL="514350" indent="-514350">
              <a:buAutoNum type="alphaLcParenR"/>
            </a:pPr>
            <a:r>
              <a:rPr lang="cs-CZ" dirty="0" smtClean="0"/>
              <a:t>Udržuje v těle vodu.</a:t>
            </a:r>
          </a:p>
          <a:p>
            <a:pPr marL="514350" indent="-514350">
              <a:buAutoNum type="alphaLcParenR"/>
            </a:pPr>
            <a:r>
              <a:rPr lang="cs-CZ" dirty="0" smtClean="0"/>
              <a:t>Pomáhá regulovat tělesnou teplotu.</a:t>
            </a:r>
          </a:p>
          <a:p>
            <a:pPr marL="514350" indent="-514350">
              <a:buAutoNum type="alphaLcParenR"/>
            </a:pPr>
            <a:r>
              <a:rPr lang="cs-CZ" dirty="0" smtClean="0"/>
              <a:t>Chrání tělo před slunečním zářením.</a:t>
            </a:r>
          </a:p>
          <a:p>
            <a:pPr marL="514350" indent="-514350">
              <a:buAutoNum type="alphaLcParenR"/>
            </a:pPr>
            <a:r>
              <a:rPr lang="cs-CZ" dirty="0" smtClean="0"/>
              <a:t>Chrání tělo před vnějším prostředím.</a:t>
            </a:r>
          </a:p>
          <a:p>
            <a:pPr marL="514350" indent="-514350">
              <a:buAutoNum type="alphaLcParenR"/>
            </a:pPr>
            <a:r>
              <a:rPr lang="cs-CZ" dirty="0" smtClean="0"/>
              <a:t>Zabraňuje vnikání infekce.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575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Co obsahuje kůže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arenR"/>
            </a:pPr>
            <a:r>
              <a:rPr lang="cs-CZ" b="1" dirty="0" smtClean="0"/>
              <a:t>Potní žlázy</a:t>
            </a:r>
            <a:r>
              <a:rPr lang="cs-CZ" dirty="0" smtClean="0"/>
              <a:t> - ochlazují a upravují vodní režim      těla</a:t>
            </a:r>
          </a:p>
          <a:p>
            <a:pPr marL="514350" indent="-514350">
              <a:buAutoNum type="arabicParenR"/>
            </a:pPr>
            <a:r>
              <a:rPr lang="cs-CZ" b="1" dirty="0" smtClean="0"/>
              <a:t>Mazové žlázy</a:t>
            </a:r>
            <a:r>
              <a:rPr lang="cs-CZ" dirty="0" smtClean="0"/>
              <a:t> - chrání pokožku, vlasy a chlupy před suchem a vlhkem</a:t>
            </a:r>
          </a:p>
          <a:p>
            <a:pPr marL="514350" indent="-514350">
              <a:buAutoNum type="arabicParenR"/>
            </a:pPr>
            <a:r>
              <a:rPr lang="cs-CZ" b="1" dirty="0" smtClean="0"/>
              <a:t>Kořínky chloupků</a:t>
            </a:r>
          </a:p>
          <a:p>
            <a:pPr marL="514350" indent="-514350">
              <a:buAutoNum type="arabicParenR"/>
            </a:pPr>
            <a:r>
              <a:rPr lang="cs-CZ" b="1" dirty="0" smtClean="0"/>
              <a:t>Kořínky vlasů</a:t>
            </a:r>
          </a:p>
          <a:p>
            <a:pPr marL="514350" indent="-514350">
              <a:buAutoNum type="arabicParenR"/>
            </a:pPr>
            <a:r>
              <a:rPr lang="cs-CZ" b="1" dirty="0" smtClean="0"/>
              <a:t>Vlásečnice</a:t>
            </a:r>
          </a:p>
          <a:p>
            <a:pPr marL="514350" indent="-514350">
              <a:buAutoNum type="arabicParenR"/>
            </a:pPr>
            <a:r>
              <a:rPr lang="cs-CZ" b="1" dirty="0" smtClean="0"/>
              <a:t>Nervy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128222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Vrstvy kůže</a:t>
            </a:r>
            <a:endParaRPr lang="cs-CZ" dirty="0"/>
          </a:p>
        </p:txBody>
      </p:sp>
      <p:grpSp>
        <p:nvGrpSpPr>
          <p:cNvPr id="21" name="Skupina 20"/>
          <p:cNvGrpSpPr/>
          <p:nvPr/>
        </p:nvGrpSpPr>
        <p:grpSpPr>
          <a:xfrm>
            <a:off x="827584" y="1320195"/>
            <a:ext cx="5832648" cy="4937689"/>
            <a:chOff x="827584" y="1320195"/>
            <a:chExt cx="5832648" cy="4937689"/>
          </a:xfrm>
        </p:grpSpPr>
        <p:pic>
          <p:nvPicPr>
            <p:cNvPr id="7" name="Picture 2" descr="C:\Users\Simona\Pictures\2012-02-25 a\a 001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663" t="3209" r="53719" b="68214"/>
            <a:stretch/>
          </p:blipFill>
          <p:spPr bwMode="auto">
            <a:xfrm>
              <a:off x="827584" y="1320195"/>
              <a:ext cx="4608512" cy="49376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8" name="Přímá spojnice 7"/>
            <p:cNvCxnSpPr/>
            <p:nvPr/>
          </p:nvCxnSpPr>
          <p:spPr>
            <a:xfrm>
              <a:off x="5148064" y="2904371"/>
              <a:ext cx="151216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>
              <a:off x="4932040" y="4056499"/>
              <a:ext cx="17281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4932040" y="4848587"/>
              <a:ext cx="17281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ravoúhlá spojnice 10"/>
            <p:cNvCxnSpPr/>
            <p:nvPr/>
          </p:nvCxnSpPr>
          <p:spPr>
            <a:xfrm rot="5400000" flipH="1" flipV="1">
              <a:off x="4175956" y="1788247"/>
              <a:ext cx="1008112" cy="936104"/>
            </a:xfrm>
            <a:prstGeom prst="bentConnector3">
              <a:avLst>
                <a:gd name="adj1" fmla="val 89855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2051720" y="1608227"/>
              <a:ext cx="18722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ovéPole 12"/>
            <p:cNvSpPr txBox="1"/>
            <p:nvPr/>
          </p:nvSpPr>
          <p:spPr>
            <a:xfrm>
              <a:off x="1691680" y="1320195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</a:t>
              </a:r>
              <a:endParaRPr lang="cs-CZ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3923928" y="1689527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2</a:t>
              </a:r>
              <a:endParaRPr lang="cs-CZ" dirty="0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5148064" y="2472323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148064" y="3696459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4</a:t>
              </a:r>
              <a:endParaRPr lang="cs-CZ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5148064" y="4632563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5</a:t>
              </a:r>
              <a:endParaRPr lang="cs-CZ" dirty="0"/>
            </a:p>
          </p:txBody>
        </p:sp>
      </p:grpSp>
      <p:sp>
        <p:nvSpPr>
          <p:cNvPr id="3" name="TextovéPole 2"/>
          <p:cNvSpPr txBox="1"/>
          <p:nvPr/>
        </p:nvSpPr>
        <p:spPr>
          <a:xfrm>
            <a:off x="2267744" y="1320195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chlup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44783" y="1504861"/>
            <a:ext cx="1476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otní žláza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580112" y="2472323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pokožka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720947" y="3696459"/>
            <a:ext cx="1299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škára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650529" y="4479255"/>
            <a:ext cx="1299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podkoží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2461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cs-CZ" dirty="0" smtClean="0"/>
              <a:t>DOTYKY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 BOLEST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- </a:t>
            </a:r>
            <a:r>
              <a:rPr lang="cs-CZ" dirty="0"/>
              <a:t> </a:t>
            </a:r>
            <a:r>
              <a:rPr lang="cs-CZ" dirty="0" smtClean="0"/>
              <a:t>TLAK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- </a:t>
            </a:r>
            <a:r>
              <a:rPr lang="cs-CZ" dirty="0"/>
              <a:t> </a:t>
            </a:r>
            <a:r>
              <a:rPr lang="cs-CZ" dirty="0" smtClean="0"/>
              <a:t>CHLAD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- </a:t>
            </a:r>
            <a:r>
              <a:rPr lang="cs-CZ" dirty="0"/>
              <a:t> </a:t>
            </a:r>
            <a:r>
              <a:rPr lang="cs-CZ" dirty="0" smtClean="0"/>
              <a:t>TEPLO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Kůže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dirty="0" smtClean="0"/>
              <a:t>Sídlo hmatu zaznamenávající: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OCHRANA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OCHRANNÉ KRÉMY PROTI SPÁLENÍ</a:t>
            </a:r>
          </a:p>
          <a:p>
            <a:pPr>
              <a:buFontTx/>
              <a:buChar char="-"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OCHRANNÉ KRÉMY PROTI OMRZLINÁM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    PRAVIDELNÉ MYTÍ KŮŽE</a:t>
            </a:r>
          </a:p>
        </p:txBody>
      </p:sp>
    </p:spTree>
    <p:extLst>
      <p:ext uri="{BB962C8B-B14F-4D97-AF65-F5344CB8AC3E}">
        <p14:creationId xmlns:p14="http://schemas.microsoft.com/office/powerpoint/2010/main" val="28372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6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0"/>
                            </p:stCondLst>
                            <p:childTnLst>
                              <p:par>
                                <p:cTn id="37" presetID="6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0"/>
                            </p:stCondLst>
                            <p:childTnLst>
                              <p:par>
                                <p:cTn id="41" presetID="6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Barva kůže</a:t>
            </a: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>
          <a:xfrm>
            <a:off x="179512" y="1268760"/>
            <a:ext cx="8507288" cy="5472608"/>
          </a:xfrm>
        </p:spPr>
        <p:txBody>
          <a:bodyPr>
            <a:normAutofit fontScale="40000" lnSpcReduction="20000"/>
          </a:bodyPr>
          <a:lstStyle/>
          <a:p>
            <a:pPr marL="514350" indent="-514350">
              <a:buAutoNum type="arabicParenR"/>
            </a:pPr>
            <a:endParaRPr lang="cs-CZ" sz="5900" dirty="0" smtClean="0"/>
          </a:p>
          <a:p>
            <a:pPr marL="514350" indent="-514350">
              <a:buAutoNum type="arabicParenR"/>
            </a:pPr>
            <a:r>
              <a:rPr lang="cs-CZ" sz="5900" b="1" u="sng" dirty="0" smtClean="0"/>
              <a:t>POMOCÍ PIGMENTU </a:t>
            </a:r>
            <a:r>
              <a:rPr lang="cs-CZ" sz="5900" dirty="0" smtClean="0"/>
              <a:t>(barvivo obsažené v kůži) - nachází se: </a:t>
            </a:r>
          </a:p>
          <a:p>
            <a:pPr marL="0" indent="0">
              <a:buNone/>
            </a:pPr>
            <a:r>
              <a:rPr lang="cs-CZ" sz="5900" dirty="0"/>
              <a:t> </a:t>
            </a:r>
            <a:r>
              <a:rPr lang="cs-CZ" sz="5900" dirty="0" smtClean="0"/>
              <a:t>     a) v oční duhovce</a:t>
            </a:r>
          </a:p>
          <a:p>
            <a:pPr marL="0" indent="0">
              <a:buNone/>
            </a:pPr>
            <a:r>
              <a:rPr lang="cs-CZ" sz="5900" dirty="0"/>
              <a:t> </a:t>
            </a:r>
            <a:r>
              <a:rPr lang="cs-CZ" sz="5900" dirty="0" smtClean="0"/>
              <a:t>     b) ve vlasech</a:t>
            </a:r>
          </a:p>
          <a:p>
            <a:pPr marL="0" indent="0">
              <a:buNone/>
            </a:pPr>
            <a:r>
              <a:rPr lang="cs-CZ" sz="5900" dirty="0" smtClean="0"/>
              <a:t>Člověk s tmavší pletí má pigmentu více.</a:t>
            </a:r>
          </a:p>
          <a:p>
            <a:pPr marL="0" indent="0">
              <a:buNone/>
            </a:pPr>
            <a:endParaRPr lang="cs-CZ" sz="5900" dirty="0" smtClean="0"/>
          </a:p>
          <a:p>
            <a:pPr marL="0" indent="0">
              <a:buNone/>
            </a:pPr>
            <a:r>
              <a:rPr lang="cs-CZ" sz="5900" b="1" dirty="0" smtClean="0"/>
              <a:t>2) </a:t>
            </a:r>
            <a:r>
              <a:rPr lang="cs-CZ" sz="5900" b="1" u="sng" dirty="0" smtClean="0"/>
              <a:t>POMOCÍ KRVE A KREVNÍCH CÉV V KŮŽI</a:t>
            </a:r>
          </a:p>
          <a:p>
            <a:pPr marL="0" indent="0">
              <a:buNone/>
            </a:pPr>
            <a:endParaRPr lang="cs-CZ" sz="5900" dirty="0" smtClean="0"/>
          </a:p>
          <a:p>
            <a:pPr marL="0" indent="0">
              <a:buNone/>
            </a:pPr>
            <a:r>
              <a:rPr lang="cs-CZ" sz="5900" dirty="0"/>
              <a:t> </a:t>
            </a:r>
            <a:r>
              <a:rPr lang="cs-CZ" sz="5900" dirty="0" smtClean="0"/>
              <a:t>     a) strach - kůže zbledne - cévy se uzavřou</a:t>
            </a:r>
          </a:p>
          <a:p>
            <a:pPr marL="0" indent="0">
              <a:buNone/>
            </a:pPr>
            <a:endParaRPr lang="cs-CZ" sz="5900" dirty="0" smtClean="0"/>
          </a:p>
          <a:p>
            <a:pPr marL="0" indent="0">
              <a:buNone/>
            </a:pPr>
            <a:r>
              <a:rPr lang="cs-CZ" sz="5900" dirty="0" smtClean="0"/>
              <a:t>      b) rozčílení - kůže zčervená - zvýší se průtok krve a teplota</a:t>
            </a:r>
          </a:p>
          <a:p>
            <a:pPr marL="0" indent="0">
              <a:buNone/>
            </a:pPr>
            <a:endParaRPr lang="cs-CZ" sz="5900" dirty="0" smtClean="0"/>
          </a:p>
          <a:p>
            <a:pPr marL="0" indent="0">
              <a:buNone/>
            </a:pPr>
            <a:r>
              <a:rPr lang="cs-CZ" sz="5900" dirty="0"/>
              <a:t> </a:t>
            </a:r>
            <a:r>
              <a:rPr lang="cs-CZ" sz="5900" dirty="0" smtClean="0"/>
              <a:t>     c) zima - kůže zmodrá - zpomalí se průtok krve, chloupky se</a:t>
            </a:r>
          </a:p>
          <a:p>
            <a:pPr marL="0" indent="0">
              <a:buNone/>
            </a:pPr>
            <a:r>
              <a:rPr lang="cs-CZ" sz="5900" dirty="0"/>
              <a:t> </a:t>
            </a:r>
            <a:r>
              <a:rPr lang="cs-CZ" sz="5900" dirty="0" smtClean="0"/>
              <a:t>                   naježí a vznikne tzv. husí kůže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4776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cs-CZ" dirty="0" smtClean="0"/>
              <a:t>Nemoci kůže             Výživa kůže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PLÍSEŇ  </a:t>
            </a:r>
          </a:p>
          <a:p>
            <a:pPr marL="514350" indent="-514350">
              <a:buAutoNum type="arabicParenR"/>
            </a:pPr>
            <a:r>
              <a:rPr lang="cs-CZ" dirty="0" smtClean="0"/>
              <a:t>LUPÉNKA</a:t>
            </a:r>
          </a:p>
          <a:p>
            <a:pPr marL="514350" indent="-514350">
              <a:buAutoNum type="arabicParenR"/>
            </a:pPr>
            <a:r>
              <a:rPr lang="cs-CZ" dirty="0" smtClean="0"/>
              <a:t>EKZÉM</a:t>
            </a:r>
          </a:p>
          <a:p>
            <a:pPr marL="514350" indent="-514350">
              <a:buAutoNum type="arabicParenR"/>
            </a:pPr>
            <a:r>
              <a:rPr lang="cs-CZ" dirty="0" smtClean="0"/>
              <a:t>VYRÁŽKA</a:t>
            </a:r>
          </a:p>
          <a:p>
            <a:pPr marL="514350" indent="-514350">
              <a:buAutoNum type="arabicParenR"/>
            </a:pPr>
            <a:r>
              <a:rPr lang="cs-CZ" dirty="0" smtClean="0"/>
              <a:t>AKNÉ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514350" indent="-514350">
              <a:buAutoNum type="arabicParenR"/>
            </a:pPr>
            <a:r>
              <a:rPr lang="cs-CZ" dirty="0" smtClean="0"/>
              <a:t>správný pitný režim</a:t>
            </a:r>
          </a:p>
          <a:p>
            <a:pPr marL="514350" indent="-514350">
              <a:buAutoNum type="arabicParenR"/>
            </a:pPr>
            <a:r>
              <a:rPr lang="cs-CZ" dirty="0"/>
              <a:t>s</a:t>
            </a:r>
            <a:r>
              <a:rPr lang="cs-CZ" dirty="0" smtClean="0"/>
              <a:t>trava obohacená živinami </a:t>
            </a:r>
          </a:p>
          <a:p>
            <a:pPr marL="514350" indent="-514350">
              <a:buAutoNum type="arabicParenR"/>
            </a:pPr>
            <a:r>
              <a:rPr lang="cs-CZ" dirty="0"/>
              <a:t>s</a:t>
            </a:r>
            <a:r>
              <a:rPr lang="cs-CZ" dirty="0" smtClean="0"/>
              <a:t>trava obohacená vitaminy - především A, C, E</a:t>
            </a:r>
          </a:p>
          <a:p>
            <a:pPr marL="514350" indent="-514350">
              <a:buAutoNum type="arabicParenR"/>
            </a:pPr>
            <a:r>
              <a:rPr lang="cs-CZ" dirty="0"/>
              <a:t>s</a:t>
            </a:r>
            <a:r>
              <a:rPr lang="cs-CZ" dirty="0" smtClean="0"/>
              <a:t>trava obohacená minerály</a:t>
            </a:r>
          </a:p>
        </p:txBody>
      </p:sp>
    </p:spTree>
    <p:extLst>
      <p:ext uri="{BB962C8B-B14F-4D97-AF65-F5344CB8AC3E}">
        <p14:creationId xmlns:p14="http://schemas.microsoft.com/office/powerpoint/2010/main" val="640246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6600"/>
                </a:solidFill>
              </a:rPr>
              <a:t>Doplň správně vrstvy kůže</a:t>
            </a:r>
            <a:endParaRPr lang="cs-CZ" b="1" dirty="0">
              <a:solidFill>
                <a:srgbClr val="006600"/>
              </a:solidFill>
            </a:endParaRPr>
          </a:p>
        </p:txBody>
      </p:sp>
      <p:grpSp>
        <p:nvGrpSpPr>
          <p:cNvPr id="22" name="Skupina 21"/>
          <p:cNvGrpSpPr/>
          <p:nvPr/>
        </p:nvGrpSpPr>
        <p:grpSpPr>
          <a:xfrm>
            <a:off x="1259632" y="1412776"/>
            <a:ext cx="5832648" cy="4937689"/>
            <a:chOff x="1259632" y="1412776"/>
            <a:chExt cx="5832648" cy="4937689"/>
          </a:xfrm>
        </p:grpSpPr>
        <p:pic>
          <p:nvPicPr>
            <p:cNvPr id="1026" name="Picture 2" descr="C:\Users\Simona\Pictures\2012-02-25 a\a 001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663" t="3209" r="53719" b="68214"/>
            <a:stretch/>
          </p:blipFill>
          <p:spPr bwMode="auto">
            <a:xfrm>
              <a:off x="1259632" y="1412776"/>
              <a:ext cx="4608512" cy="49376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" name="Přímá spojnice 2"/>
            <p:cNvCxnSpPr/>
            <p:nvPr/>
          </p:nvCxnSpPr>
          <p:spPr>
            <a:xfrm>
              <a:off x="5580112" y="2996952"/>
              <a:ext cx="151216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>
              <a:off x="5364088" y="4149080"/>
              <a:ext cx="17281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5364088" y="4941168"/>
              <a:ext cx="17281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ravoúhlá spojnice 11"/>
            <p:cNvCxnSpPr/>
            <p:nvPr/>
          </p:nvCxnSpPr>
          <p:spPr>
            <a:xfrm rot="5400000" flipH="1" flipV="1">
              <a:off x="4608004" y="1880828"/>
              <a:ext cx="1008112" cy="936104"/>
            </a:xfrm>
            <a:prstGeom prst="bentConnector3">
              <a:avLst>
                <a:gd name="adj1" fmla="val 89855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2483768" y="1700808"/>
              <a:ext cx="18722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/>
            <p:cNvSpPr txBox="1"/>
            <p:nvPr/>
          </p:nvSpPr>
          <p:spPr>
            <a:xfrm>
              <a:off x="2123728" y="1412776"/>
              <a:ext cx="3600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</a:t>
              </a:r>
              <a:endParaRPr lang="cs-CZ" dirty="0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4355976" y="1782108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2</a:t>
              </a:r>
              <a:endParaRPr lang="cs-CZ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5580112" y="2564904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3</a:t>
              </a:r>
              <a:endParaRPr lang="cs-CZ" dirty="0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5580112" y="3789040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4</a:t>
              </a:r>
              <a:endParaRPr lang="cs-CZ" dirty="0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5580112" y="4725144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5</a:t>
              </a:r>
              <a:endParaRPr lang="cs-CZ" dirty="0"/>
            </a:p>
          </p:txBody>
        </p:sp>
      </p:grpSp>
      <p:sp>
        <p:nvSpPr>
          <p:cNvPr id="23" name="TextovéPole 22"/>
          <p:cNvSpPr txBox="1"/>
          <p:nvPr/>
        </p:nvSpPr>
        <p:spPr>
          <a:xfrm>
            <a:off x="7378378" y="1456908"/>
            <a:ext cx="1765622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 chlup</a:t>
            </a:r>
          </a:p>
          <a:p>
            <a:r>
              <a:rPr lang="cs-CZ" dirty="0" smtClean="0"/>
              <a:t>2 potní žláza</a:t>
            </a:r>
          </a:p>
          <a:p>
            <a:r>
              <a:rPr lang="cs-CZ" dirty="0" smtClean="0"/>
              <a:t>3 pokožka</a:t>
            </a:r>
          </a:p>
          <a:p>
            <a:r>
              <a:rPr lang="cs-CZ" dirty="0" smtClean="0"/>
              <a:t>4 škára</a:t>
            </a:r>
          </a:p>
          <a:p>
            <a:r>
              <a:rPr lang="cs-CZ" dirty="0" smtClean="0"/>
              <a:t>5 podkoží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6228184" y="6165304"/>
            <a:ext cx="20330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Kontrola - kliknutí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394971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8000"/>
                </a:solidFill>
              </a:rPr>
              <a:t>Odpověz na otázky:</a:t>
            </a:r>
            <a:endParaRPr lang="cs-CZ" dirty="0">
              <a:solidFill>
                <a:srgbClr val="008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Jaký význam má kůže?</a:t>
            </a:r>
          </a:p>
          <a:p>
            <a:pPr marL="514350" indent="-514350">
              <a:buAutoNum type="arabicParenR"/>
            </a:pPr>
            <a:r>
              <a:rPr lang="cs-CZ" dirty="0" smtClean="0"/>
              <a:t>Jak poznáte na kůži, že je někomu zima?</a:t>
            </a:r>
          </a:p>
          <a:p>
            <a:pPr marL="514350" indent="-514350">
              <a:buAutoNum type="arabicParenR"/>
            </a:pPr>
            <a:r>
              <a:rPr lang="cs-CZ" dirty="0" smtClean="0"/>
              <a:t>Co kůže obsahuje?</a:t>
            </a:r>
          </a:p>
          <a:p>
            <a:pPr marL="514350" indent="-514350">
              <a:buAutoNum type="arabicParenR"/>
            </a:pPr>
            <a:r>
              <a:rPr lang="cs-CZ" dirty="0" smtClean="0"/>
              <a:t>Co se děje, když je vám hodně teplo?</a:t>
            </a:r>
          </a:p>
          <a:p>
            <a:pPr marL="514350" indent="-514350">
              <a:buAutoNum type="arabicParenR"/>
            </a:pPr>
            <a:r>
              <a:rPr lang="cs-CZ" dirty="0" smtClean="0"/>
              <a:t>Jak pečujeme o svoji kůži?</a:t>
            </a:r>
          </a:p>
          <a:p>
            <a:pPr marL="514350" indent="-514350">
              <a:buAutoNum type="arabicParenR"/>
            </a:pPr>
            <a:r>
              <a:rPr lang="cs-CZ" dirty="0" smtClean="0"/>
              <a:t>Jaké nemoci kůže znáš?</a:t>
            </a:r>
          </a:p>
          <a:p>
            <a:pPr marL="514350" indent="-514350">
              <a:buAutoNum type="arabicParenR"/>
            </a:pPr>
            <a:r>
              <a:rPr lang="cs-CZ" dirty="0" smtClean="0"/>
              <a:t>Čím se změní barva kůže?</a:t>
            </a:r>
          </a:p>
          <a:p>
            <a:pPr marL="514350" indent="-514350">
              <a:buAutoNum type="arabicParenR"/>
            </a:pPr>
            <a:r>
              <a:rPr lang="cs-CZ" dirty="0" smtClean="0"/>
              <a:t>Co je to pigment?</a:t>
            </a:r>
          </a:p>
        </p:txBody>
      </p:sp>
    </p:spTree>
    <p:extLst>
      <p:ext uri="{BB962C8B-B14F-4D97-AF65-F5344CB8AC3E}">
        <p14:creationId xmlns:p14="http://schemas.microsoft.com/office/powerpoint/2010/main" val="441010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5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250"/>
                            </p:stCondLst>
                            <p:childTnLst>
                              <p:par>
                                <p:cTn id="21" presetID="2" presetClass="entr" presetSubtype="1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725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9250"/>
                            </p:stCondLst>
                            <p:childTnLst>
                              <p:par>
                                <p:cTn id="31" presetID="2" presetClass="entr" presetSubtype="1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1250"/>
                            </p:stCondLst>
                            <p:childTnLst>
                              <p:par>
                                <p:cTn id="36" presetID="2" presetClass="entr" presetSubtype="1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325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5250"/>
                            </p:stCondLst>
                            <p:childTnLst>
                              <p:par>
                                <p:cTn id="46" presetID="2" presetClass="entr" presetSubtype="1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496338"/>
              </p:ext>
            </p:extLst>
          </p:nvPr>
        </p:nvGraphicFramePr>
        <p:xfrm>
          <a:off x="827584" y="332656"/>
          <a:ext cx="7358114" cy="594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Prezentace slouží k tomu,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aby se žáci seznámili se složením kůže, významem.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1) Výkladový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materiál doplňující k učebnicím 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Člověk a jeho zdraví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Učebnice pro 4. a 5. ročník základní školy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Mgr. Michaela Jančová, Mgr. Marta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Grigárková</a:t>
                      </a: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Vydal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spol. s. r. o., pedagogické nakladatelství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Výroba: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2008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ISBN 978-80-7230-229-1</a:t>
                      </a:r>
                    </a:p>
                    <a:p>
                      <a:pPr marL="0" indent="0">
                        <a:buNone/>
                      </a:pP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none" baseline="0" dirty="0" smtClean="0">
                          <a:solidFill>
                            <a:schemeClr val="tx1"/>
                          </a:solidFill>
                        </a:rPr>
                        <a:t>pro 5. ročník 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none" baseline="0" dirty="0" smtClean="0">
                          <a:solidFill>
                            <a:schemeClr val="tx1"/>
                          </a:solidFill>
                        </a:rPr>
                        <a:t>Život na Zemi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none" baseline="0" dirty="0" smtClean="0">
                          <a:solidFill>
                            <a:schemeClr val="tx1"/>
                          </a:solidFill>
                        </a:rPr>
                        <a:t>Napsala prom. </a:t>
                      </a:r>
                      <a:r>
                        <a:rPr lang="cs-CZ" u="none" baseline="0" dirty="0" err="1" smtClean="0">
                          <a:solidFill>
                            <a:schemeClr val="tx1"/>
                          </a:solidFill>
                        </a:rPr>
                        <a:t>biol</a:t>
                      </a:r>
                      <a:r>
                        <a:rPr lang="cs-CZ" u="none" baseline="0" dirty="0" smtClean="0">
                          <a:solidFill>
                            <a:schemeClr val="tx1"/>
                          </a:solidFill>
                        </a:rPr>
                        <a:t>. Helena Kholová, CSc. a kol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none" baseline="0" dirty="0" smtClean="0">
                          <a:solidFill>
                            <a:schemeClr val="tx1"/>
                          </a:solidFill>
                        </a:rPr>
                        <a:t>Vydalo nakladatelství ALTER, s. r. o., Všeň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none" baseline="0" dirty="0" smtClean="0">
                          <a:solidFill>
                            <a:schemeClr val="tx1"/>
                          </a:solidFill>
                        </a:rPr>
                        <a:t>Vydání první, rok 1997, kód 092784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none" baseline="0" dirty="0" smtClean="0">
                          <a:solidFill>
                            <a:schemeClr val="tx1"/>
                          </a:solidFill>
                        </a:rPr>
                        <a:t>ISBN 80-85775-61-1  </a:t>
                      </a:r>
                      <a:endParaRPr lang="cs-CZ" u="none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2) Pracovní list</a:t>
                      </a: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3) Procvičování -  otázky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454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56055"/>
              </p:ext>
            </p:extLst>
          </p:nvPr>
        </p:nvGraphicFramePr>
        <p:xfrm>
          <a:off x="971600" y="908720"/>
          <a:ext cx="7358114" cy="15790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1667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Obrázky - vlastní zdroj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smtClean="0"/>
                        <a:t>Prezentace obsahuje animace.</a:t>
                      </a:r>
                      <a:endParaRPr lang="cs-CZ" sz="1800" smtClean="0"/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839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511</Words>
  <Application>Microsoft Office PowerPoint</Application>
  <PresentationFormat>Předvádění na obrazovce (4:3)</PresentationFormat>
  <Paragraphs>137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Kožní soustava</vt:lpstr>
      <vt:lpstr>Prezentace aplikace PowerPoint</vt:lpstr>
      <vt:lpstr>Význam kůže</vt:lpstr>
      <vt:lpstr>Co obsahuje kůže</vt:lpstr>
      <vt:lpstr>Vrstvy kůže</vt:lpstr>
      <vt:lpstr>Kůže</vt:lpstr>
      <vt:lpstr>Barva kůže</vt:lpstr>
      <vt:lpstr>Nemoci kůže             Výživa kůže</vt:lpstr>
      <vt:lpstr>Doplň správně vrstvy kůže</vt:lpstr>
      <vt:lpstr>Odpověz na otázky: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Simona</dc:creator>
  <cp:lastModifiedBy>Učitel</cp:lastModifiedBy>
  <cp:revision>66</cp:revision>
  <dcterms:created xsi:type="dcterms:W3CDTF">2012-01-21T09:35:15Z</dcterms:created>
  <dcterms:modified xsi:type="dcterms:W3CDTF">2012-03-02T13:04:57Z</dcterms:modified>
</cp:coreProperties>
</file>