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E8E8"/>
    <a:srgbClr val="9B4A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0360C9-E03D-4AFD-A335-DE0D664B879D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F62841-9267-4F85-9F58-F99EAFEFE7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174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F62841-9267-4F85-9F58-F99EAFEFE72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2958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CE3D-E6C7-4FC7-8D18-E4F08C1AB4F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41CE-9522-4AFE-8266-DCC49AD6C6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548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CE3D-E6C7-4FC7-8D18-E4F08C1AB4F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41CE-9522-4AFE-8266-DCC49AD6C6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5078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CE3D-E6C7-4FC7-8D18-E4F08C1AB4F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41CE-9522-4AFE-8266-DCC49AD6C6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8230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CE3D-E6C7-4FC7-8D18-E4F08C1AB4F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41CE-9522-4AFE-8266-DCC49AD6C6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700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CE3D-E6C7-4FC7-8D18-E4F08C1AB4F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41CE-9522-4AFE-8266-DCC49AD6C6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088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CE3D-E6C7-4FC7-8D18-E4F08C1AB4F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41CE-9522-4AFE-8266-DCC49AD6C6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947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CE3D-E6C7-4FC7-8D18-E4F08C1AB4F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41CE-9522-4AFE-8266-DCC49AD6C6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919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CE3D-E6C7-4FC7-8D18-E4F08C1AB4F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41CE-9522-4AFE-8266-DCC49AD6C6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532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CE3D-E6C7-4FC7-8D18-E4F08C1AB4F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41CE-9522-4AFE-8266-DCC49AD6C6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497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CE3D-E6C7-4FC7-8D18-E4F08C1AB4F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41CE-9522-4AFE-8266-DCC49AD6C6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36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7CE3D-E6C7-4FC7-8D18-E4F08C1AB4F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41CE-9522-4AFE-8266-DCC49AD6C6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965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20000"/>
                <a:lumOff val="80000"/>
              </a:schemeClr>
            </a:gs>
            <a:gs pos="44000">
              <a:schemeClr val="accent2">
                <a:lumMod val="40000"/>
                <a:lumOff val="60000"/>
              </a:schemeClr>
            </a:gs>
            <a:gs pos="88000">
              <a:srgbClr val="9B4A07">
                <a:lumMod val="75000"/>
                <a:lumOff val="25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7CE3D-E6C7-4FC7-8D18-E4F08C1AB4F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6741CE-9522-4AFE-8266-DCC49AD6C6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858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zur.cz/data/usr_001_sluzby/kaz_003.jpg" TargetMode="External"/><Relationship Id="rId2" Type="http://schemas.openxmlformats.org/officeDocument/2006/relationships/hyperlink" Target="http://www.hygiena-dentalni.cz/img/text/zubni-kaz-vypln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404664"/>
            <a:ext cx="7772400" cy="1470025"/>
          </a:xfrm>
        </p:spPr>
        <p:txBody>
          <a:bodyPr/>
          <a:lstStyle/>
          <a:p>
            <a:r>
              <a:rPr lang="cs-CZ" dirty="0" smtClean="0"/>
              <a:t>Lidský chrup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2551837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Název:  </a:t>
            </a:r>
            <a:r>
              <a:rPr lang="cs-CZ" dirty="0" smtClean="0"/>
              <a:t>VY_32_INOVACE_09_B_9_Lidský chrup</a:t>
            </a:r>
            <a:endParaRPr lang="cs-CZ" dirty="0"/>
          </a:p>
          <a:p>
            <a:r>
              <a:rPr lang="cs-CZ" dirty="0"/>
              <a:t>Téma:   </a:t>
            </a:r>
            <a:r>
              <a:rPr lang="cs-CZ" dirty="0" smtClean="0"/>
              <a:t>Přírodověda </a:t>
            </a:r>
            <a:r>
              <a:rPr lang="cs-CZ" smtClean="0"/>
              <a:t>- Člověk</a:t>
            </a:r>
            <a:endParaRPr lang="cs-CZ" dirty="0"/>
          </a:p>
          <a:p>
            <a:r>
              <a:rPr lang="cs-CZ" dirty="0"/>
              <a:t>Číslo projektu</a:t>
            </a:r>
            <a:r>
              <a:rPr lang="cs-CZ" dirty="0" smtClean="0"/>
              <a:t>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489" y="4653136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228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4171798"/>
              </p:ext>
            </p:extLst>
          </p:nvPr>
        </p:nvGraphicFramePr>
        <p:xfrm>
          <a:off x="1187624" y="1916832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V. 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Lidský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chrup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zub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korunka, krček, kořen, zubní sklovina, zubní kámen, zubní plak, chrup mléčný, chrup trvalý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5325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LIDSKÝ CHRUP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Význam:</a:t>
            </a:r>
            <a:r>
              <a:rPr lang="cs-CZ" dirty="0" smtClean="0"/>
              <a:t> zpracování potravy rozkousáváním,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rozmělňováním</a:t>
            </a:r>
          </a:p>
          <a:p>
            <a:pPr marL="0" indent="0">
              <a:buNone/>
            </a:pPr>
            <a:r>
              <a:rPr lang="cs-CZ" b="1" dirty="0" smtClean="0"/>
              <a:t>CHRUP MLÉČNÝ</a:t>
            </a:r>
          </a:p>
          <a:p>
            <a:pPr marL="0" indent="0">
              <a:buNone/>
            </a:pPr>
            <a:r>
              <a:rPr lang="cs-CZ" dirty="0" smtClean="0"/>
              <a:t>- celkem 20 zubů</a:t>
            </a:r>
          </a:p>
          <a:p>
            <a:pPr marL="0" indent="0">
              <a:buNone/>
            </a:pPr>
            <a:r>
              <a:rPr lang="cs-CZ" dirty="0" smtClean="0"/>
              <a:t>- růst od 6 měsíce do 3 let</a:t>
            </a:r>
          </a:p>
          <a:p>
            <a:pPr marL="0" indent="0">
              <a:buNone/>
            </a:pPr>
            <a:r>
              <a:rPr lang="cs-CZ" dirty="0" smtClean="0"/>
              <a:t>- vypadávání asi v 6 letech</a:t>
            </a:r>
          </a:p>
          <a:p>
            <a:pPr marL="0" indent="0">
              <a:buNone/>
            </a:pPr>
            <a:r>
              <a:rPr lang="cs-CZ" b="1" dirty="0" smtClean="0"/>
              <a:t>CHRUP TRVALÝ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 smtClean="0"/>
              <a:t>  celkem </a:t>
            </a:r>
            <a:r>
              <a:rPr lang="cs-CZ" dirty="0" smtClean="0"/>
              <a:t>32 zubů</a:t>
            </a:r>
          </a:p>
          <a:p>
            <a:pPr>
              <a:buFontTx/>
              <a:buChar char="-"/>
            </a:pPr>
            <a:r>
              <a:rPr lang="cs-CZ" dirty="0" smtClean="0"/>
              <a:t>28 zubů pokud zuby moudrosti nevyrostly</a:t>
            </a:r>
          </a:p>
          <a:p>
            <a:pPr>
              <a:buFontTx/>
              <a:buChar char="-"/>
            </a:pPr>
            <a:r>
              <a:rPr lang="cs-CZ" dirty="0" smtClean="0"/>
              <a:t>zuby moudrosti rostou mezi 17 - 25 rokem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2336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20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250"/>
                            </p:stCondLst>
                            <p:childTnLst>
                              <p:par>
                                <p:cTn id="21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250"/>
                            </p:stCondLst>
                            <p:childTnLst>
                              <p:par>
                                <p:cTn id="2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250"/>
                            </p:stCondLst>
                            <p:childTnLst>
                              <p:par>
                                <p:cTn id="29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250"/>
                            </p:stCondLst>
                            <p:childTnLst>
                              <p:par>
                                <p:cTn id="33" presetID="20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1250"/>
                            </p:stCondLst>
                            <p:childTnLst>
                              <p:par>
                                <p:cTn id="37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3250"/>
                            </p:stCondLst>
                            <p:childTnLst>
                              <p:par>
                                <p:cTn id="41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250"/>
                            </p:stCondLst>
                            <p:childTnLst>
                              <p:par>
                                <p:cTn id="4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CHRUP MLÉČNÝ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363272" cy="4857403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a</a:t>
            </a:r>
            <a:r>
              <a:rPr lang="cs-CZ" sz="2800" dirty="0"/>
              <a:t>) 8 x </a:t>
            </a:r>
            <a:r>
              <a:rPr lang="cs-CZ" sz="2800" dirty="0" smtClean="0"/>
              <a:t>řezáky</a:t>
            </a:r>
            <a:r>
              <a:rPr lang="cs-CZ" sz="2800" dirty="0"/>
              <a:t> </a:t>
            </a:r>
            <a:r>
              <a:rPr lang="cs-CZ" sz="2800" dirty="0" smtClean="0"/>
              <a:t> b</a:t>
            </a:r>
            <a:r>
              <a:rPr lang="cs-CZ" sz="2800" dirty="0"/>
              <a:t>) 4 x </a:t>
            </a:r>
            <a:r>
              <a:rPr lang="cs-CZ" sz="2800" dirty="0" smtClean="0"/>
              <a:t>špičáky c</a:t>
            </a:r>
            <a:r>
              <a:rPr lang="cs-CZ" sz="2800" dirty="0"/>
              <a:t>) 8 x stoličky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Simona\Pictures\2012-02-25 d\d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63" t="12241" r="51893" b="51438"/>
          <a:stretch/>
        </p:blipFill>
        <p:spPr bwMode="auto">
          <a:xfrm>
            <a:off x="539552" y="1905154"/>
            <a:ext cx="3312368" cy="4595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2483768" y="2348880"/>
            <a:ext cx="244827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699792" y="2348880"/>
            <a:ext cx="2232248" cy="5760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915816" y="3068960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131840" y="3212976"/>
            <a:ext cx="1800200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 flipV="1">
            <a:off x="3275856" y="3537012"/>
            <a:ext cx="1656184" cy="3240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076056" y="206084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řezáky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76056" y="278092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š</a:t>
            </a:r>
            <a:r>
              <a:rPr lang="cs-CZ" sz="2400" dirty="0" smtClean="0"/>
              <a:t>pičáky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220072" y="369903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stoličky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57140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CHRUP TRVALÝ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507288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a) 8 x řezáky b) 4 x špičáky c) 8 x třenové zuby d) 8 x stoličky z toho 4 x třetí stoličky - zuby moudrosti</a:t>
            </a:r>
            <a:endParaRPr lang="cs-CZ" sz="2800" dirty="0"/>
          </a:p>
        </p:txBody>
      </p:sp>
      <p:pic>
        <p:nvPicPr>
          <p:cNvPr id="4098" name="Picture 2" descr="C:\Users\Simona\Pictures\2012-02-25 d\d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08" t="42686" r="19864" b="14898"/>
          <a:stretch/>
        </p:blipFill>
        <p:spPr bwMode="auto">
          <a:xfrm>
            <a:off x="1043608" y="2381914"/>
            <a:ext cx="2736304" cy="4201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2411760" y="2492896"/>
            <a:ext cx="216024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2627784" y="2492896"/>
            <a:ext cx="1944216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879812" y="314096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879812" y="3356992"/>
            <a:ext cx="248427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2879812" y="3429000"/>
            <a:ext cx="2484276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Volný tvar 16"/>
          <p:cNvSpPr/>
          <p:nvPr/>
        </p:nvSpPr>
        <p:spPr>
          <a:xfrm>
            <a:off x="3017652" y="3942965"/>
            <a:ext cx="349551" cy="271098"/>
          </a:xfrm>
          <a:custGeom>
            <a:avLst/>
            <a:gdLst>
              <a:gd name="connsiteX0" fmla="*/ 15834 w 349551"/>
              <a:gd name="connsiteY0" fmla="*/ 62978 h 271098"/>
              <a:gd name="connsiteX1" fmla="*/ 30348 w 349551"/>
              <a:gd name="connsiteY1" fmla="*/ 251664 h 271098"/>
              <a:gd name="connsiteX2" fmla="*/ 335148 w 349551"/>
              <a:gd name="connsiteY2" fmla="*/ 237149 h 271098"/>
              <a:gd name="connsiteX3" fmla="*/ 277091 w 349551"/>
              <a:gd name="connsiteY3" fmla="*/ 4921 h 271098"/>
              <a:gd name="connsiteX4" fmla="*/ 73891 w 349551"/>
              <a:gd name="connsiteY4" fmla="*/ 77492 h 271098"/>
              <a:gd name="connsiteX5" fmla="*/ 15834 w 349551"/>
              <a:gd name="connsiteY5" fmla="*/ 62978 h 2710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9551" h="271098">
                <a:moveTo>
                  <a:pt x="15834" y="62978"/>
                </a:moveTo>
                <a:cubicBezTo>
                  <a:pt x="8577" y="92007"/>
                  <a:pt x="-22871" y="222636"/>
                  <a:pt x="30348" y="251664"/>
                </a:cubicBezTo>
                <a:cubicBezTo>
                  <a:pt x="83567" y="280692"/>
                  <a:pt x="294024" y="278273"/>
                  <a:pt x="335148" y="237149"/>
                </a:cubicBezTo>
                <a:cubicBezTo>
                  <a:pt x="376272" y="196025"/>
                  <a:pt x="320634" y="31530"/>
                  <a:pt x="277091" y="4921"/>
                </a:cubicBezTo>
                <a:cubicBezTo>
                  <a:pt x="233548" y="-21689"/>
                  <a:pt x="119853" y="67816"/>
                  <a:pt x="73891" y="77492"/>
                </a:cubicBezTo>
                <a:cubicBezTo>
                  <a:pt x="27929" y="87168"/>
                  <a:pt x="23091" y="33949"/>
                  <a:pt x="15834" y="62978"/>
                </a:cubicBezTo>
                <a:close/>
              </a:path>
            </a:pathLst>
          </a:custGeom>
          <a:solidFill>
            <a:srgbClr val="E8E8E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olný tvar 17"/>
          <p:cNvSpPr/>
          <p:nvPr/>
        </p:nvSpPr>
        <p:spPr>
          <a:xfrm>
            <a:off x="1342411" y="4028925"/>
            <a:ext cx="277431" cy="246099"/>
          </a:xfrm>
          <a:custGeom>
            <a:avLst/>
            <a:gdLst>
              <a:gd name="connsiteX0" fmla="*/ 239646 w 277431"/>
              <a:gd name="connsiteY0" fmla="*/ 64104 h 246099"/>
              <a:gd name="connsiteX1" fmla="*/ 79989 w 277431"/>
              <a:gd name="connsiteY1" fmla="*/ 6046 h 246099"/>
              <a:gd name="connsiteX2" fmla="*/ 7418 w 277431"/>
              <a:gd name="connsiteY2" fmla="*/ 194732 h 246099"/>
              <a:gd name="connsiteX3" fmla="*/ 254160 w 277431"/>
              <a:gd name="connsiteY3" fmla="*/ 238275 h 246099"/>
              <a:gd name="connsiteX4" fmla="*/ 239646 w 277431"/>
              <a:gd name="connsiteY4" fmla="*/ 64104 h 246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7431" h="246099">
                <a:moveTo>
                  <a:pt x="239646" y="64104"/>
                </a:moveTo>
                <a:cubicBezTo>
                  <a:pt x="210617" y="25399"/>
                  <a:pt x="118694" y="-15725"/>
                  <a:pt x="79989" y="6046"/>
                </a:cubicBezTo>
                <a:cubicBezTo>
                  <a:pt x="41284" y="27817"/>
                  <a:pt x="-21611" y="156027"/>
                  <a:pt x="7418" y="194732"/>
                </a:cubicBezTo>
                <a:cubicBezTo>
                  <a:pt x="36447" y="233437"/>
                  <a:pt x="208198" y="260046"/>
                  <a:pt x="254160" y="238275"/>
                </a:cubicBezTo>
                <a:cubicBezTo>
                  <a:pt x="300122" y="216504"/>
                  <a:pt x="268675" y="102809"/>
                  <a:pt x="239646" y="64104"/>
                </a:cubicBezTo>
                <a:close/>
              </a:path>
            </a:pathLst>
          </a:custGeom>
          <a:solidFill>
            <a:srgbClr val="E8E8E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>
            <a:off x="3017652" y="3753036"/>
            <a:ext cx="2130412" cy="1899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3017652" y="3942965"/>
            <a:ext cx="21304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3192427" y="3942965"/>
            <a:ext cx="1955637" cy="2090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680012" y="2276872"/>
            <a:ext cx="22682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řezáky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659300" y="288782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špičáky</a:t>
            </a:r>
            <a:endParaRPr lang="cs-CZ" sz="2400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5364088" y="3293873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řenové zuby</a:t>
            </a:r>
            <a:endParaRPr lang="cs-CZ" sz="2400" dirty="0"/>
          </a:p>
        </p:txBody>
      </p:sp>
      <p:sp>
        <p:nvSpPr>
          <p:cNvPr id="2049" name="TextovéPole 2048"/>
          <p:cNvSpPr txBox="1"/>
          <p:nvPr/>
        </p:nvSpPr>
        <p:spPr>
          <a:xfrm>
            <a:off x="5164697" y="3921141"/>
            <a:ext cx="1112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stoličky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34407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ZUB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Nejtvrdší útvar v těle člověka.</a:t>
            </a:r>
            <a:endParaRPr lang="cs-CZ" dirty="0"/>
          </a:p>
        </p:txBody>
      </p:sp>
      <p:pic>
        <p:nvPicPr>
          <p:cNvPr id="4" name="Picture 2" descr="C:\Users\Simona\Pictures\2012-02-18 2\2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77" t="9752" r="21213" b="46105"/>
          <a:stretch/>
        </p:blipFill>
        <p:spPr bwMode="auto">
          <a:xfrm rot="5400000">
            <a:off x="2221301" y="2179299"/>
            <a:ext cx="4428161" cy="4047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4256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260648"/>
            <a:ext cx="4244280" cy="6336704"/>
          </a:xfrm>
          <a:ln w="12700" cap="rnd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SLOŽENÍ ZUBU</a:t>
            </a:r>
          </a:p>
          <a:p>
            <a:pPr marL="0" indent="0">
              <a:buNone/>
            </a:pPr>
            <a:r>
              <a:rPr lang="cs-CZ" b="1" dirty="0" smtClean="0"/>
              <a:t>Korunka</a:t>
            </a:r>
            <a:r>
              <a:rPr lang="cs-CZ" dirty="0" smtClean="0"/>
              <a:t> - je viditelná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je nad dásní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je pokryta zubní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sklovinou</a:t>
            </a:r>
          </a:p>
          <a:p>
            <a:pPr marL="0" indent="0">
              <a:buNone/>
            </a:pPr>
            <a:r>
              <a:rPr lang="cs-CZ" b="1" dirty="0" smtClean="0"/>
              <a:t>Krček</a:t>
            </a:r>
            <a:r>
              <a:rPr lang="cs-CZ" dirty="0" smtClean="0"/>
              <a:t> - hranice mezi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korunkou a kořenem </a:t>
            </a:r>
          </a:p>
          <a:p>
            <a:pPr marL="0" indent="0">
              <a:buNone/>
            </a:pPr>
            <a:r>
              <a:rPr lang="cs-CZ" b="1" dirty="0" smtClean="0"/>
              <a:t>Kořen</a:t>
            </a:r>
            <a:r>
              <a:rPr lang="cs-CZ" dirty="0" smtClean="0"/>
              <a:t> - drží zub v kosti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horní a dolní čelisti</a:t>
            </a:r>
          </a:p>
          <a:p>
            <a:pPr marL="0" indent="0">
              <a:buNone/>
            </a:pPr>
            <a:r>
              <a:rPr lang="cs-CZ" b="1" dirty="0" smtClean="0"/>
              <a:t>Zubní sklovina </a:t>
            </a:r>
            <a:r>
              <a:rPr lang="cs-CZ" dirty="0" smtClean="0"/>
              <a:t>- nejtvrdší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tkáň těla</a:t>
            </a:r>
          </a:p>
          <a:p>
            <a:pPr marL="0" indent="0">
              <a:buNone/>
            </a:pPr>
            <a:r>
              <a:rPr lang="cs-CZ" dirty="0" smtClean="0"/>
              <a:t>                          - křehká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- průhledná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499992" y="260648"/>
            <a:ext cx="4536504" cy="6336704"/>
          </a:xfrm>
          <a:ln w="12700" cap="sq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ZUBNÍ PLAK</a:t>
            </a:r>
          </a:p>
          <a:p>
            <a:pPr marL="0" indent="0">
              <a:buNone/>
            </a:pPr>
            <a:r>
              <a:rPr lang="cs-CZ" dirty="0" smtClean="0"/>
              <a:t>= vrstva bakterií 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povrchu zubů</a:t>
            </a:r>
          </a:p>
          <a:p>
            <a:pPr marL="0" indent="0" algn="ctr">
              <a:buNone/>
            </a:pPr>
            <a:r>
              <a:rPr lang="cs-CZ" b="1" dirty="0" smtClean="0"/>
              <a:t>ZUBNÍ KÁMEN</a:t>
            </a:r>
          </a:p>
          <a:p>
            <a:pPr marL="0" indent="0">
              <a:buNone/>
            </a:pPr>
            <a:r>
              <a:rPr lang="cs-CZ" dirty="0" smtClean="0"/>
              <a:t>= ztvrdlý zubní plak</a:t>
            </a:r>
          </a:p>
          <a:p>
            <a:pPr marL="0" indent="0" algn="ctr">
              <a:buNone/>
            </a:pPr>
            <a:r>
              <a:rPr lang="cs-CZ" b="1" dirty="0" smtClean="0"/>
              <a:t>NEMOCI ZUBŮ</a:t>
            </a:r>
          </a:p>
          <a:p>
            <a:pPr marL="0" indent="0">
              <a:buNone/>
            </a:pPr>
            <a:r>
              <a:rPr lang="cs-CZ" dirty="0" smtClean="0"/>
              <a:t>Zubní kaz - infekční nemoc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zubu</a:t>
            </a:r>
          </a:p>
          <a:p>
            <a:pPr marL="0" indent="0">
              <a:buNone/>
            </a:pPr>
            <a:r>
              <a:rPr lang="cs-CZ" dirty="0" smtClean="0"/>
              <a:t>Zánět dásní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Paradentóza - uvolňování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zubů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- ztráta zubů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4687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3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1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1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3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1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3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1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1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1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1000"/>
                            </p:stCondLst>
                            <p:childTnLst>
                              <p:par>
                                <p:cTn id="38" presetID="3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1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4000"/>
                            </p:stCondLst>
                            <p:childTnLst>
                              <p:par>
                                <p:cTn id="42" presetID="3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1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7000"/>
                            </p:stCondLst>
                            <p:childTnLst>
                              <p:par>
                                <p:cTn id="46" presetID="3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1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3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1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3000"/>
                            </p:stCondLst>
                            <p:childTnLst>
                              <p:par>
                                <p:cTn id="54" presetID="3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1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6000"/>
                            </p:stCondLst>
                            <p:childTnLst>
                              <p:par>
                                <p:cTn id="58" presetID="3" presetClass="entr" presetSubtype="1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1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9000"/>
                            </p:stCondLst>
                            <p:childTnLst>
                              <p:par>
                                <p:cTn id="62" presetID="3" presetClass="entr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1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2000"/>
                            </p:stCondLst>
                            <p:childTnLst>
                              <p:par>
                                <p:cTn id="66" presetID="3" presetClass="entr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1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5000"/>
                            </p:stCondLst>
                            <p:childTnLst>
                              <p:par>
                                <p:cTn id="70" presetID="3" presetClass="entr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1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8000"/>
                            </p:stCondLst>
                            <p:childTnLst>
                              <p:par>
                                <p:cTn id="74" presetID="3" presetClass="entr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1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1000"/>
                            </p:stCondLst>
                            <p:childTnLst>
                              <p:par>
                                <p:cTn id="78" presetID="3" presetClass="entr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1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4000"/>
                            </p:stCondLst>
                            <p:childTnLst>
                              <p:par>
                                <p:cTn id="82" presetID="3" presetClass="entr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1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7000"/>
                            </p:stCondLst>
                            <p:childTnLst>
                              <p:par>
                                <p:cTn id="86" presetID="3" presetClass="entr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1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60000"/>
                            </p:stCondLst>
                            <p:childTnLst>
                              <p:par>
                                <p:cTn id="90" presetID="3" presetClass="entr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1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63000"/>
                            </p:stCondLst>
                            <p:childTnLst>
                              <p:par>
                                <p:cTn id="94" presetID="3" presetClass="entr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6" dur="1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6000"/>
                            </p:stCondLst>
                            <p:childTnLst>
                              <p:par>
                                <p:cTn id="98" presetID="3" presetClass="entr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1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69000"/>
                            </p:stCondLst>
                            <p:childTnLst>
                              <p:par>
                                <p:cTn id="102" presetID="3" presetClass="entr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4" dur="1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6" presetID="3" presetClass="entr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8" dur="1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ZUBNÍ KAZ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863588" y="4068898"/>
            <a:ext cx="4118077" cy="2169532"/>
            <a:chOff x="1331640" y="2708920"/>
            <a:chExt cx="4118077" cy="2169532"/>
          </a:xfrm>
        </p:grpSpPr>
        <p:sp>
          <p:nvSpPr>
            <p:cNvPr id="7" name="Veselý obličej 6">
              <a:hlinkClick r:id="rId2"/>
            </p:cNvPr>
            <p:cNvSpPr/>
            <p:nvPr/>
          </p:nvSpPr>
          <p:spPr>
            <a:xfrm>
              <a:off x="3577509" y="2708920"/>
              <a:ext cx="1872208" cy="1800200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331640" y="4509120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Klikni</a:t>
              </a:r>
              <a:endParaRPr lang="cs-CZ" dirty="0"/>
            </a:p>
          </p:txBody>
        </p:sp>
        <p:cxnSp>
          <p:nvCxnSpPr>
            <p:cNvPr id="9" name="Přímá spojnice se šipkou 8"/>
            <p:cNvCxnSpPr/>
            <p:nvPr/>
          </p:nvCxnSpPr>
          <p:spPr>
            <a:xfrm flipV="1">
              <a:off x="2267744" y="4005064"/>
              <a:ext cx="1080120" cy="504056"/>
            </a:xfrm>
            <a:prstGeom prst="straightConnector1">
              <a:avLst/>
            </a:prstGeom>
            <a:ln w="127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Skupina 9"/>
          <p:cNvGrpSpPr/>
          <p:nvPr/>
        </p:nvGrpSpPr>
        <p:grpSpPr>
          <a:xfrm>
            <a:off x="3589938" y="1556792"/>
            <a:ext cx="4118077" cy="2169532"/>
            <a:chOff x="1331640" y="2708920"/>
            <a:chExt cx="4118077" cy="2169532"/>
          </a:xfrm>
        </p:grpSpPr>
        <p:sp>
          <p:nvSpPr>
            <p:cNvPr id="11" name="Veselý obličej 10">
              <a:hlinkClick r:id="rId3"/>
            </p:cNvPr>
            <p:cNvSpPr/>
            <p:nvPr/>
          </p:nvSpPr>
          <p:spPr>
            <a:xfrm>
              <a:off x="3577509" y="2708920"/>
              <a:ext cx="1872208" cy="1800200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331640" y="4509120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Klikni</a:t>
              </a:r>
              <a:endParaRPr lang="cs-CZ" dirty="0"/>
            </a:p>
          </p:txBody>
        </p:sp>
        <p:cxnSp>
          <p:nvCxnSpPr>
            <p:cNvPr id="13" name="Přímá spojnice se šipkou 12"/>
            <p:cNvCxnSpPr/>
            <p:nvPr/>
          </p:nvCxnSpPr>
          <p:spPr>
            <a:xfrm flipV="1">
              <a:off x="2267744" y="4005064"/>
              <a:ext cx="1080120" cy="504056"/>
            </a:xfrm>
            <a:prstGeom prst="straightConnector1">
              <a:avLst/>
            </a:prstGeom>
            <a:ln w="127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10412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PÉČE O ZUBY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54461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1) Správné a pravidelné čištění zubů 2 - 3 krát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denně</a:t>
            </a:r>
          </a:p>
          <a:p>
            <a:pPr marL="0" indent="0">
              <a:buNone/>
            </a:pPr>
            <a:r>
              <a:rPr lang="cs-CZ" dirty="0" smtClean="0"/>
              <a:t>2) Používání ústní vody</a:t>
            </a:r>
          </a:p>
          <a:p>
            <a:pPr marL="0" indent="0">
              <a:buNone/>
            </a:pPr>
            <a:r>
              <a:rPr lang="cs-CZ" dirty="0" smtClean="0"/>
              <a:t>3) Používání zubní nitě</a:t>
            </a:r>
          </a:p>
          <a:p>
            <a:pPr marL="0" indent="0">
              <a:buNone/>
            </a:pPr>
            <a:r>
              <a:rPr lang="cs-CZ" dirty="0" smtClean="0"/>
              <a:t>4) Nejíst příliš sladké </a:t>
            </a:r>
          </a:p>
          <a:p>
            <a:pPr marL="0" indent="0">
              <a:buNone/>
            </a:pPr>
            <a:r>
              <a:rPr lang="cs-CZ" dirty="0" smtClean="0"/>
              <a:t>5) Pravidelné prohlídky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u zubního lékaře</a:t>
            </a:r>
            <a:endParaRPr lang="cs-CZ" dirty="0"/>
          </a:p>
        </p:txBody>
      </p:sp>
      <p:pic>
        <p:nvPicPr>
          <p:cNvPr id="2050" name="Picture 2" descr="C:\Users\Simona\Pictures\2012-02-18 2\2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39" t="63896" r="-4061" b="-7909"/>
          <a:stretch/>
        </p:blipFill>
        <p:spPr bwMode="auto">
          <a:xfrm rot="5400000">
            <a:off x="4814433" y="3114559"/>
            <a:ext cx="3333086" cy="3673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5501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správně zub</a:t>
            </a:r>
            <a:endParaRPr lang="cs-CZ" dirty="0"/>
          </a:p>
        </p:txBody>
      </p:sp>
      <p:pic>
        <p:nvPicPr>
          <p:cNvPr id="3074" name="Picture 2" descr="C:\Users\Simona\Pictures\2012-02-18 1\1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673" r="11338"/>
          <a:stretch/>
        </p:blipFill>
        <p:spPr bwMode="auto">
          <a:xfrm rot="5400000">
            <a:off x="3336052" y="2720732"/>
            <a:ext cx="499217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 flipH="1" flipV="1">
            <a:off x="3275856" y="2852936"/>
            <a:ext cx="1728192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3275856" y="4014994"/>
            <a:ext cx="18641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3267828" y="5301208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9086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imona\Pictures\2012-02-25 h\h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78" t="53593" r="39242"/>
          <a:stretch/>
        </p:blipFill>
        <p:spPr bwMode="auto">
          <a:xfrm rot="10800000">
            <a:off x="16097" y="1844824"/>
            <a:ext cx="3175766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Zakroužkuj správnou odpověď a obrázek popiš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932040" y="1124744"/>
            <a:ext cx="4038600" cy="5616624"/>
          </a:xfrm>
        </p:spPr>
        <p:txBody>
          <a:bodyPr>
            <a:normAutofit fontScale="92500" lnSpcReduction="20000"/>
          </a:bodyPr>
          <a:lstStyle/>
          <a:p>
            <a:pPr marL="457200" lvl="1" indent="0">
              <a:buNone/>
            </a:pPr>
            <a:r>
              <a:rPr lang="cs-CZ" dirty="0" smtClean="0"/>
              <a:t>Na obrázku je chrup :</a:t>
            </a:r>
          </a:p>
          <a:p>
            <a:pPr marL="914400" lvl="1" indent="-457200">
              <a:buAutoNum type="alphaLcParenR"/>
            </a:pPr>
            <a:r>
              <a:rPr lang="cs-CZ" dirty="0" smtClean="0"/>
              <a:t>Mléčný</a:t>
            </a:r>
          </a:p>
          <a:p>
            <a:pPr marL="914400" lvl="1" indent="-457200">
              <a:buAutoNum type="alphaLcParenR"/>
            </a:pPr>
            <a:r>
              <a:rPr lang="cs-CZ" dirty="0" smtClean="0"/>
              <a:t>Trvalý</a:t>
            </a:r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Co používáš při péči o svůj chrup?</a:t>
            </a:r>
          </a:p>
          <a:p>
            <a:pPr marL="914400" lvl="1" indent="-457200">
              <a:buAutoNum type="alphaLcParenR"/>
            </a:pPr>
            <a:r>
              <a:rPr lang="cs-CZ" dirty="0" smtClean="0"/>
              <a:t>Zubní kartáček</a:t>
            </a:r>
          </a:p>
          <a:p>
            <a:pPr marL="914400" lvl="1" indent="-457200">
              <a:buAutoNum type="alphaLcParenR"/>
            </a:pPr>
            <a:r>
              <a:rPr lang="cs-CZ" dirty="0" smtClean="0"/>
              <a:t>Prst</a:t>
            </a:r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Co způsobuje zubní kaz?</a:t>
            </a:r>
          </a:p>
          <a:p>
            <a:pPr marL="914400" lvl="1" indent="-457200">
              <a:buAutoNum type="alphaLcParenR"/>
            </a:pPr>
            <a:r>
              <a:rPr lang="cs-CZ" dirty="0" smtClean="0"/>
              <a:t>Vitaminy</a:t>
            </a:r>
          </a:p>
          <a:p>
            <a:pPr marL="914400" lvl="1" indent="-457200">
              <a:buAutoNum type="alphaLcParenR"/>
            </a:pPr>
            <a:r>
              <a:rPr lang="cs-CZ" dirty="0" smtClean="0"/>
              <a:t>Čokoláda</a:t>
            </a:r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Kolikrát člověku narostou zuby?</a:t>
            </a:r>
          </a:p>
          <a:p>
            <a:pPr marL="914400" lvl="1" indent="-457200">
              <a:buAutoNum type="alphaLcParenR"/>
            </a:pPr>
            <a:r>
              <a:rPr lang="cs-CZ" dirty="0" smtClean="0"/>
              <a:t>2 krát</a:t>
            </a:r>
          </a:p>
          <a:p>
            <a:pPr marL="914400" lvl="1" indent="-457200">
              <a:buAutoNum type="alphaLcParenR"/>
            </a:pPr>
            <a:r>
              <a:rPr lang="cs-CZ" dirty="0" smtClean="0"/>
              <a:t>4 krát</a:t>
            </a:r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259632" y="1700808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936304" y="2132856"/>
            <a:ext cx="1627584" cy="185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518017" y="2924944"/>
            <a:ext cx="11898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696090" y="4221088"/>
            <a:ext cx="14041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851920" y="1844824"/>
            <a:ext cx="1512168" cy="175432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Řezáky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Špičáky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Třenové zuby</a:t>
            </a:r>
          </a:p>
          <a:p>
            <a:pPr>
              <a:lnSpc>
                <a:spcPct val="150000"/>
              </a:lnSpc>
            </a:pPr>
            <a:r>
              <a:rPr lang="cs-CZ" dirty="0"/>
              <a:t>S</a:t>
            </a:r>
            <a:r>
              <a:rPr lang="cs-CZ" dirty="0" smtClean="0"/>
              <a:t>toličky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411760" y="6093296"/>
            <a:ext cx="21962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Kontrola - kliknutí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63436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0441474"/>
              </p:ext>
            </p:extLst>
          </p:nvPr>
        </p:nvGraphicFramePr>
        <p:xfrm>
          <a:off x="827584" y="332656"/>
          <a:ext cx="7358114" cy="6217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mléčným a trvalých chrupem, složením zubu a péčí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chrup.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učebnicím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Člověk a jeho zdraví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Mgr. Michaela Jančová, Mgr. Marta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Grigárková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s.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978-80-7230-229-1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pro 5. ročník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Život na Zemi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Napsala prom. </a:t>
                      </a:r>
                      <a:r>
                        <a:rPr lang="cs-CZ" u="none" baseline="0" dirty="0" err="1" smtClean="0">
                          <a:solidFill>
                            <a:schemeClr val="tx1"/>
                          </a:solidFill>
                        </a:rPr>
                        <a:t>biol</a:t>
                      </a: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. Helena Kholová, CSc. a kol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Vydalo nakladatelství ALTER, s. r. o., Všeň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Vydání první, rok 1997, kód 092784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ISBN 80-85775-61-1 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2276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4417154"/>
              </p:ext>
            </p:extLst>
          </p:nvPr>
        </p:nvGraphicFramePr>
        <p:xfrm>
          <a:off x="899592" y="764704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- vlastní zdroje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0159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515</Words>
  <Application>Microsoft Office PowerPoint</Application>
  <PresentationFormat>Předvádění na obrazovce (4:3)</PresentationFormat>
  <Paragraphs>133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Lidský chrup</vt:lpstr>
      <vt:lpstr>Prezentace aplikace PowerPoint</vt:lpstr>
      <vt:lpstr>LIDSKÝ CHRUP</vt:lpstr>
      <vt:lpstr>CHRUP MLÉČNÝ</vt:lpstr>
      <vt:lpstr>CHRUP TRVALÝ</vt:lpstr>
      <vt:lpstr>ZUB</vt:lpstr>
      <vt:lpstr>Prezentace aplikace PowerPoint</vt:lpstr>
      <vt:lpstr>ZUBNÍ KAZ</vt:lpstr>
      <vt:lpstr>PÉČE O ZUBY</vt:lpstr>
      <vt:lpstr>Popiš správně zub</vt:lpstr>
      <vt:lpstr>Zakroužkuj správnou odpověď a obrázek popiš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Učitel</cp:lastModifiedBy>
  <cp:revision>63</cp:revision>
  <dcterms:created xsi:type="dcterms:W3CDTF">2012-01-21T09:38:37Z</dcterms:created>
  <dcterms:modified xsi:type="dcterms:W3CDTF">2012-03-02T13:32:02Z</dcterms:modified>
</cp:coreProperties>
</file>