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2" r:id="rId2"/>
    <p:sldId id="284" r:id="rId3"/>
    <p:sldId id="257" r:id="rId4"/>
    <p:sldId id="258" r:id="rId5"/>
    <p:sldId id="286" r:id="rId6"/>
    <p:sldId id="259" r:id="rId7"/>
    <p:sldId id="260" r:id="rId8"/>
    <p:sldId id="261" r:id="rId9"/>
    <p:sldId id="262" r:id="rId10"/>
    <p:sldId id="263" r:id="rId11"/>
    <p:sldId id="264" r:id="rId12"/>
    <p:sldId id="266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54" autoAdjust="0"/>
    <p:restoredTop sz="94660"/>
  </p:normalViewPr>
  <p:slideViewPr>
    <p:cSldViewPr>
      <p:cViewPr varScale="1">
        <p:scale>
          <a:sx n="69" d="100"/>
          <a:sy n="69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800" baseline="0" dirty="0" smtClean="0"/>
            <a:t>VY_32_INOVACE_04_LIDOVÁ_SLOVESNOST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Osoblaha,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Jaroslava </a:t>
          </a:r>
          <a:r>
            <a:rPr lang="cs-CZ" sz="2000" dirty="0" err="1" smtClean="0"/>
            <a:t>Lioliasová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Bajka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1.07/1.4.00/21.0816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3540A84-A722-4A25-9C51-209EC2337918}" type="presOf" srcId="{D1B46980-6531-4606-95E6-44980827E919}" destId="{6140AFEC-043D-4C43-A2F9-D0F5331DF3A3}" srcOrd="0" destOrd="0" presId="urn:microsoft.com/office/officeart/2005/8/layout/target3"/>
    <dgm:cxn modelId="{E23EC448-1419-420C-828B-77EB33297714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C0F873D-5B4E-4F62-AC66-B111D63A7312}" type="presOf" srcId="{4C35D32F-0EAB-4CD7-82EE-45574DC2A586}" destId="{8BEBB6EC-1DAA-4CAC-8A25-BC0FCBD5DBD5}" srcOrd="0" destOrd="0" presId="urn:microsoft.com/office/officeart/2005/8/layout/target3"/>
    <dgm:cxn modelId="{4F000613-035A-4049-82CE-F6436CAB6C0D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4C48904-5A2F-4645-9C95-D4D638985ACC}" type="presOf" srcId="{4C35D32F-0EAB-4CD7-82EE-45574DC2A586}" destId="{890E4F0B-2866-4A3F-A3C7-2A14B1797930}" srcOrd="1" destOrd="0" presId="urn:microsoft.com/office/officeart/2005/8/layout/target3"/>
    <dgm:cxn modelId="{06E309D5-A627-4C50-B5F7-0F965F96B30F}" type="presOf" srcId="{B651F6E3-6281-48DB-9319-2AEAFDAE7572}" destId="{619D679B-A015-4ECF-8348-D1034C574F40}" srcOrd="0" destOrd="0" presId="urn:microsoft.com/office/officeart/2005/8/layout/target3"/>
    <dgm:cxn modelId="{784E4806-0AA0-49C8-9C71-56A482FDF8C2}" type="presOf" srcId="{D1D4F407-5343-4D3F-B5B9-D407B03CAEB4}" destId="{D005CE8C-CC26-4C3E-AC11-E15060ECD759}" srcOrd="0" destOrd="0" presId="urn:microsoft.com/office/officeart/2005/8/layout/target3"/>
    <dgm:cxn modelId="{BC03C193-F197-473B-A885-837DEEF9A5E9}" type="presOf" srcId="{D8197B8C-B260-4A16-BDF4-0947B075E274}" destId="{5A5FFA88-C948-4069-8E93-59FA12366E83}" srcOrd="1" destOrd="0" presId="urn:microsoft.com/office/officeart/2005/8/layout/target3"/>
    <dgm:cxn modelId="{F601D9C8-F6DE-44C3-803A-E30CA5C32976}" type="presOf" srcId="{B651F6E3-6281-48DB-9319-2AEAFDAE7572}" destId="{6BB5E863-4638-4E1D-BFDE-399D028AC4ED}" srcOrd="1" destOrd="0" presId="urn:microsoft.com/office/officeart/2005/8/layout/target3"/>
    <dgm:cxn modelId="{C9E4D14D-B616-4BC9-90BB-135CD5FC4DC6}" type="presOf" srcId="{757F3AB3-0718-4624-B441-E567A8F0AB56}" destId="{333A1088-737F-45CB-B68E-254E46348037}" srcOrd="0" destOrd="0" presId="urn:microsoft.com/office/officeart/2005/8/layout/target3"/>
    <dgm:cxn modelId="{02EF4206-7D1E-435F-BE3E-39BA548C531B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A1FE53E-98A1-43A7-A1F6-531550AE2B33}" type="presParOf" srcId="{333A1088-737F-45CB-B68E-254E46348037}" destId="{F5ABB229-8D3B-4694-996A-96F23CF14429}" srcOrd="0" destOrd="0" presId="urn:microsoft.com/office/officeart/2005/8/layout/target3"/>
    <dgm:cxn modelId="{57A9FDFC-CCE9-4659-A37C-490406C01CE3}" type="presParOf" srcId="{333A1088-737F-45CB-B68E-254E46348037}" destId="{F41139FD-01EE-4571-8B17-4FB00FC51163}" srcOrd="1" destOrd="0" presId="urn:microsoft.com/office/officeart/2005/8/layout/target3"/>
    <dgm:cxn modelId="{D2D4925D-0472-4790-AEA5-8A5F93272B4E}" type="presParOf" srcId="{333A1088-737F-45CB-B68E-254E46348037}" destId="{D005CE8C-CC26-4C3E-AC11-E15060ECD759}" srcOrd="2" destOrd="0" presId="urn:microsoft.com/office/officeart/2005/8/layout/target3"/>
    <dgm:cxn modelId="{C28BC264-8CB4-47BD-87DC-04CFCC8D00A1}" type="presParOf" srcId="{333A1088-737F-45CB-B68E-254E46348037}" destId="{2C702D82-9B77-49B7-9568-BB8EB47C3372}" srcOrd="3" destOrd="0" presId="urn:microsoft.com/office/officeart/2005/8/layout/target3"/>
    <dgm:cxn modelId="{4B907767-AFBB-488C-94F5-3B9462636CDD}" type="presParOf" srcId="{333A1088-737F-45CB-B68E-254E46348037}" destId="{A52A0455-90FF-4808-ABD0-F02540D31D5A}" srcOrd="4" destOrd="0" presId="urn:microsoft.com/office/officeart/2005/8/layout/target3"/>
    <dgm:cxn modelId="{C73DFADA-72AE-4F7C-A0DC-4CDD1956B6E9}" type="presParOf" srcId="{333A1088-737F-45CB-B68E-254E46348037}" destId="{6140AFEC-043D-4C43-A2F9-D0F5331DF3A3}" srcOrd="5" destOrd="0" presId="urn:microsoft.com/office/officeart/2005/8/layout/target3"/>
    <dgm:cxn modelId="{E70F6D2C-2B30-441B-A903-081A64F8B0BA}" type="presParOf" srcId="{333A1088-737F-45CB-B68E-254E46348037}" destId="{9358AC05-5D7D-4327-9F80-1AD486AEA664}" srcOrd="6" destOrd="0" presId="urn:microsoft.com/office/officeart/2005/8/layout/target3"/>
    <dgm:cxn modelId="{EEF93B6F-FA92-4248-97EB-073ECB2D4B28}" type="presParOf" srcId="{333A1088-737F-45CB-B68E-254E46348037}" destId="{313FC574-E1CD-4FB4-B054-0B805CE0447D}" srcOrd="7" destOrd="0" presId="urn:microsoft.com/office/officeart/2005/8/layout/target3"/>
    <dgm:cxn modelId="{D522FF3B-8D51-47C8-A38F-14FB9D904770}" type="presParOf" srcId="{333A1088-737F-45CB-B68E-254E46348037}" destId="{619D679B-A015-4ECF-8348-D1034C574F40}" srcOrd="8" destOrd="0" presId="urn:microsoft.com/office/officeart/2005/8/layout/target3"/>
    <dgm:cxn modelId="{5143AA68-E25C-466A-BF42-1AF5206795B0}" type="presParOf" srcId="{333A1088-737F-45CB-B68E-254E46348037}" destId="{322283A8-4A27-4CDA-BAE3-F381106A9174}" srcOrd="9" destOrd="0" presId="urn:microsoft.com/office/officeart/2005/8/layout/target3"/>
    <dgm:cxn modelId="{6D3E3A83-A35C-4D87-9E64-7E1E2B15F717}" type="presParOf" srcId="{333A1088-737F-45CB-B68E-254E46348037}" destId="{FFC9F71D-1B4F-4AD9-A4A6-86ADEFC8AF5C}" srcOrd="10" destOrd="0" presId="urn:microsoft.com/office/officeart/2005/8/layout/target3"/>
    <dgm:cxn modelId="{7D636B31-8040-47A3-AE08-F428C7F20B35}" type="presParOf" srcId="{333A1088-737F-45CB-B68E-254E46348037}" destId="{25B08C86-7E15-44DC-BE7F-FFB55DD49D12}" srcOrd="11" destOrd="0" presId="urn:microsoft.com/office/officeart/2005/8/layout/target3"/>
    <dgm:cxn modelId="{B0A11BDE-D50B-4825-A83E-E4AB2931DF55}" type="presParOf" srcId="{333A1088-737F-45CB-B68E-254E46348037}" destId="{76644BE8-9D7C-4C09-B250-3D10AF48CBB7}" srcOrd="12" destOrd="0" presId="urn:microsoft.com/office/officeart/2005/8/layout/target3"/>
    <dgm:cxn modelId="{B536C68C-43A1-4D61-98AE-4DA01FB24C34}" type="presParOf" srcId="{333A1088-737F-45CB-B68E-254E46348037}" destId="{EE85B701-7295-41C0-BA7A-34D3756A2AE6}" srcOrd="13" destOrd="0" presId="urn:microsoft.com/office/officeart/2005/8/layout/target3"/>
    <dgm:cxn modelId="{F8BD8575-2BD9-4DA2-ABFD-64926C483B6E}" type="presParOf" srcId="{333A1088-737F-45CB-B68E-254E46348037}" destId="{8BEBB6EC-1DAA-4CAC-8A25-BC0FCBD5DBD5}" srcOrd="14" destOrd="0" presId="urn:microsoft.com/office/officeart/2005/8/layout/target3"/>
    <dgm:cxn modelId="{34F3B1FC-2038-4F6D-AE3D-7FB2C99B0275}" type="presParOf" srcId="{333A1088-737F-45CB-B68E-254E46348037}" destId="{AED2198E-93D5-4001-81B4-73124B309672}" srcOrd="15" destOrd="0" presId="urn:microsoft.com/office/officeart/2005/8/layout/target3"/>
    <dgm:cxn modelId="{3E3CD1B8-84D6-490E-8268-2321A5AF09EE}" type="presParOf" srcId="{333A1088-737F-45CB-B68E-254E46348037}" destId="{2BE915AB-18AA-4053-B92C-3BFC9ED204BB}" srcOrd="16" destOrd="0" presId="urn:microsoft.com/office/officeart/2005/8/layout/target3"/>
    <dgm:cxn modelId="{360C69E4-316C-40A5-A973-46FA248FCD6F}" type="presParOf" srcId="{333A1088-737F-45CB-B68E-254E46348037}" destId="{6BB5E863-4638-4E1D-BFDE-399D028AC4ED}" srcOrd="17" destOrd="0" presId="urn:microsoft.com/office/officeart/2005/8/layout/target3"/>
    <dgm:cxn modelId="{30280F18-AF4D-4C9A-AADB-6069551A2DD8}" type="presParOf" srcId="{333A1088-737F-45CB-B68E-254E46348037}" destId="{5A5FFA88-C948-4069-8E93-59FA12366E83}" srcOrd="18" destOrd="0" presId="urn:microsoft.com/office/officeart/2005/8/layout/target3"/>
    <dgm:cxn modelId="{E70FD55E-6C67-429F-90A8-410CC3EFF80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Osoblaha, 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Jaroslava </a:t>
          </a:r>
          <a:r>
            <a:rPr lang="cs-CZ" sz="2000" kern="1200" dirty="0" err="1" smtClean="0"/>
            <a:t>Lioliasová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800" kern="1200" baseline="0" dirty="0" smtClean="0"/>
            <a:t>VY_32_INOVACE_04_LIDOVÁ_SLOVESNOST</a:t>
          </a:r>
          <a:endParaRPr lang="cs-CZ" sz="18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Bajka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1.07/1.4.00/21.0816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27ABFF3-7F89-494D-8BF2-319DD69C5FF3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65E8925-F747-4EF8-A9D7-8C7AC16DE6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55341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233A5D-4DF7-4F09-961D-25748174F6C5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1F1F3-6B13-4471-961B-696DB05E51E8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96504-81A1-4056-A919-BCE9BED6C3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0E8B78-A864-4F7C-BDAB-D536F5A5B14E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51109-3A61-4C58-B764-515F4BE638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26CBB-15E5-41CB-8B57-7C45394F7499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1ED60-A6C4-486A-B8C4-E9AA6A3E48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A1E69-1063-4FE6-8755-B22880147989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17B12-9431-459B-9F50-A4813DC7D3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81C30-9357-40CF-95B3-71F8C665A1E5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A35CB-BCAB-480F-A0A3-A6986AF34F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557FC-F217-4946-970E-17F1501553D3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B3DCB-3825-4139-89DC-7BEDC17EFD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864CA-385C-4A6D-B968-063547571B4C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AFEBA-0C53-42B2-8BB1-4D9CBAE4B0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5486E-CCFB-4607-8CE7-A98A297C7BE9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B3CA3-C14D-4B62-9F9D-826B013CC7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950D1-ECEE-4DDC-94A3-1ACA32F40D58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BCA00-3780-4C44-A572-123372ED28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E8578-930D-46DB-8BC9-75873F0F6347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52A7B-69C5-4815-84EA-2B04241803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75043-7C7D-43F9-BEE3-1A85AFD7728D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EA8E9-EC18-46E8-89DF-B34C4457AB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6FCC4B2-1184-41A5-802B-F55CA393AB65}" type="datetimeFigureOut">
              <a:rPr lang="cs-CZ"/>
              <a:pPr>
                <a:defRPr/>
              </a:pPr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4107AD4-E964-422E-90C7-1BBD5303E5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ndAc>
      <p:stSnd>
        <p:snd r:embed="rId13" name="camera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8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12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Ezopovy%20bajky%20v%20sivick&#233;%20&#353;kole.flv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.youtube.com/results?gl=CZ&amp;client=mv-google&amp;hl=cs&amp;q=ezopovy+bajky&amp;submit=Vyhleda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9100399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913" y="4149725"/>
            <a:ext cx="5778500" cy="1784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Ezopovy bajky – ukázky, práce s textem a obrázky.</a:t>
            </a:r>
            <a:endParaRPr lang="cs-CZ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052" name="Obráze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797425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4385985"/>
      </p:ext>
    </p:extLst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449587"/>
              </p:ext>
            </p:extLst>
          </p:nvPr>
        </p:nvGraphicFramePr>
        <p:xfrm>
          <a:off x="1547813" y="1412875"/>
          <a:ext cx="6096000" cy="1383056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Datum vytvoření projektu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 leden 2012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5.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Popis prezentace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Ukázky bajek. Práce s textem 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obrázky,řešení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úkolů.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3887165"/>
      </p:ext>
    </p:extLst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EZOPOVY BAJKY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Ezop </a:t>
            </a:r>
            <a:r>
              <a:rPr lang="cs-CZ" smtClean="0"/>
              <a:t>žil v 6.století před naším letopočtem. Byl to propuštěný thrácký otrok. Připisuje se mu autorství velkého množství </a:t>
            </a:r>
            <a:r>
              <a:rPr lang="cs-CZ" b="1" smtClean="0"/>
              <a:t>bajek</a:t>
            </a:r>
            <a:r>
              <a:rPr lang="cs-CZ" smtClean="0"/>
              <a:t>. Ty byly                      v průběhu staletí převyprávěny, ale jejich podstata zůstává stejná. </a:t>
            </a:r>
            <a:r>
              <a:rPr lang="cs-CZ" b="1" smtClean="0"/>
              <a:t>Vždy užitečné ponaučení</a:t>
            </a:r>
            <a:r>
              <a:rPr lang="cs-CZ" smtClean="0"/>
              <a:t>.</a:t>
            </a:r>
            <a:br>
              <a:rPr lang="cs-CZ" smtClean="0"/>
            </a:br>
            <a:r>
              <a:rPr lang="cs-CZ" smtClean="0"/>
              <a:t>Některé z příběhů vám zde přiblížíme.</a:t>
            </a:r>
            <a:br>
              <a:rPr lang="cs-CZ" smtClean="0"/>
            </a:br>
            <a:endParaRPr lang="cs-CZ" smtClean="0"/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Ukázka č.1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Hladová liška se potulovala po kraji. Nikde nebylo nic k snědku. "Kdybych někde sehnala kousek sýra", řekla si. A ku podivu, zrovna  v té chvíli nad ní zakroužila vrána, a v zobáku měla pěkný kus sýra, který právě ukradla z okna v jednom domě.Sedla si na větev a začala si na sýru pochutnávat . Hladová liška přemýšlela, jak se dostat                    k chutnému soustu vysoko nad ní. To by ale nebyla mazaná liška, aby si nedovedla poradit. Začala vráně lichotit: "Jaký jsi to krásný pták! Tvé peří se leskne jako stříbro, je hebké jako hedvábí! Tvůj  postoj je vskutku královský. Měla bys být králem všech zvířat. Jistě i tvůj hlas je překrásný, umíš zpívat?</a:t>
            </a:r>
            <a:br>
              <a:rPr lang="cs-CZ" dirty="0" smtClean="0"/>
            </a:br>
            <a:r>
              <a:rPr lang="cs-CZ" dirty="0" smtClean="0"/>
              <a:t>Vrána se pýchou už nadouvala, a chtěla ukázat, že zpívat umí. Jakmile otevřela zobák, kus sýra jí vypadl, liška jej zachytila a utíkala do své nory, aby si na něm pochutnala.</a:t>
            </a:r>
          </a:p>
        </p:txBody>
      </p:sp>
    </p:spTree>
  </p:cSld>
  <p:clrMapOvr>
    <a:masterClrMapping/>
  </p:clrMapOvr>
  <p:transition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BAJKA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 smtClean="0"/>
              <a:t>Bajka je  krátké alegorické vyprávění ve verších                nebo v próze.  V bajce nejčastěji vystupují zvířata                       (bajka ezopská) nebo   rostliny a věci  s lidskými vlastnostmi.  Bajka má obyčejně výchovný charakter, někdy žertovný, často kritický.</a:t>
            </a:r>
            <a:br>
              <a:rPr lang="cs-CZ" sz="2400" b="1" dirty="0" smtClean="0"/>
            </a:br>
            <a:endParaRPr lang="cs-CZ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55044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2" name="camera.wav"/>
          </p:stSnd>
        </p:sndAc>
      </p:transition>
    </mc:Choice>
    <mc:Fallback xmlns="">
      <p:transition spd="slow">
        <p:dissolv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Ukázka č. 2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Byly horké letní dny. Všechny studánky a prameny v lese vyschly. Mnoho zvířat a ptáků bylo zemdleno žízní. Jen vrána se vydala z lesa blíž k lidem, jestli u nich nenajde kapku vody. U nejbližšího stavení stál opuštěný džbán a vrána se dychtivě  snesla k němu. Na dně džbánu se lesklo trochu vody. Vrána se zobákem pokoušela napít, ale džbán byl příliš vysoký a její zobák nedosáhl vody, hlavou se k ní dostat nemohla. Už si zoufala, když ji něco napadlo! Z posledních sil začala sbírat malé kaménky a házela je do džbánu. Pilně sbírala, až jimi skoro naplnila nádobu a voda vystoupila nahoru. Vrána se napila a její síly se postupně vracely.</a:t>
            </a:r>
            <a:br>
              <a:rPr lang="cs-CZ" dirty="0" smtClean="0"/>
            </a:b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Ukázka č. 3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Na stole stála svítící lampa , čistá a vyleštěná. Její světlo bylo zářivé a dopadalo na stůl i do celého pokoje.</a:t>
            </a:r>
            <a:br>
              <a:rPr lang="cs-CZ" dirty="0" smtClean="0"/>
            </a:br>
            <a:r>
              <a:rPr lang="cs-CZ" dirty="0" smtClean="0"/>
              <a:t>Lampa byla na sebe velmi pyšná. Ani stůl, ani knihy nesvítily, jen ona zářila. Řekla: "Podívejte se na mně, nikdo  z vás neumí svítit. Svítím víc, než měsíc na obloze                                 i s hvězdami. Dovedu svítit tak, jako slunce!"</a:t>
            </a:r>
            <a:br>
              <a:rPr lang="cs-CZ" dirty="0" smtClean="0"/>
            </a:br>
            <a:r>
              <a:rPr lang="cs-CZ" dirty="0" smtClean="0"/>
              <a:t>Co se tak chlubila, hrálo si u stolu malé kotě. Zatáhlo za cíp ubrusu a </a:t>
            </a:r>
            <a:r>
              <a:rPr lang="cs-CZ" dirty="0" err="1" smtClean="0"/>
              <a:t>bác</a:t>
            </a:r>
            <a:r>
              <a:rPr lang="cs-CZ" dirty="0" smtClean="0"/>
              <a:t>. Lampa spadla a zhasla. "Proč nám nesvítíš teď", ? řekla kniha. "Už ze mne nikdo nemůže číst, když nesvítíš! Ale podívej se,  měsíc svítí dál!</a:t>
            </a:r>
            <a:br>
              <a:rPr lang="cs-CZ" dirty="0" smtClean="0"/>
            </a:br>
            <a:r>
              <a:rPr lang="cs-CZ" dirty="0" smtClean="0"/>
              <a:t>Stačilo malé kotě, aby tě sfouklo, ale měsíc, hvězdy i slunce vyzařují světlo navěky."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Ukázka č. 4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Král džungle-mocný lev odpočíval po jídle, když mu před nosem proběhla malá myška. Lev vymrštil tlapu a myšku chytil. Chtěl ji rozmačkat za to, že rušila jeho klid. Myška začala prosit: "Nezabíjej mně. mocný lve, někdy ti třeba pomůžu zase já." Lva pobavila její řeč, jak by mu malá liška mohla pomoci! Ale myšku přece jen pustil.</a:t>
            </a:r>
            <a:br>
              <a:rPr lang="cs-CZ" dirty="0" smtClean="0"/>
            </a:br>
            <a:r>
              <a:rPr lang="cs-CZ" dirty="0" smtClean="0"/>
              <a:t>Zanedlouho přišli do džungle lovci a chytili lva do sítě. Bezmocný lev se svíjel v síti na zemi. Zatímco lovci poodešli, potichu přišla malá myška a řekla lvovi:"Neboj se, já ti pomohu, jsem ti přece zavázána." Lev si jen smutně povzdechl, nevěřil jí. Ale myška už svými ostrými zoubky hryzala síť a rychle se jí podařilo překousat několik provazů, až díra byla dostatečně velká a lev přes ni mohl utéci.</a:t>
            </a:r>
            <a:br>
              <a:rPr lang="cs-CZ" dirty="0" smtClean="0"/>
            </a:br>
            <a:endParaRPr lang="cs-CZ" dirty="0" smtClean="0"/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Ukázka č. 5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Jeden chlubivý člověk vyprávěl, kde všude byl a které kraje procestoval. Byl jsem v Africe, tam jsem holýma rukama ulovil lva! </a:t>
            </a:r>
            <a:br>
              <a:rPr lang="cs-CZ" dirty="0" smtClean="0"/>
            </a:br>
            <a:r>
              <a:rPr lang="cs-CZ" dirty="0" smtClean="0"/>
              <a:t>V Americe jsem přišel na závody nejrychlejších lidí na světě, a když jsem s nimi závodil, vyhrál jsem.</a:t>
            </a:r>
            <a:br>
              <a:rPr lang="cs-CZ" dirty="0" smtClean="0"/>
            </a:br>
            <a:r>
              <a:rPr lang="cs-CZ" dirty="0" smtClean="0"/>
              <a:t>I na sněmu nejchytřejších lidí na světě jsem byl a tam jsem uhodl tu nejtěžší hádanku. A v daleké tramtárii, kde voda zatopila celou krajinu, a lidé musili jezdit na loďkách od domu k domu, jsem dokázal přeskakovat široká jezera. "Však se tam běžte zeptat", řekl cestovatel. A tak řečnil ještě dost dlouho, až jeden člověk, který ho poslouchal, řekl:" Ale přece se nemůžeme vydat tak daleko, abychom se na to zeptali, můžeš nám i zde ukázat,co všechno umíš, jak daleko umíš skákat!" Až teď na cestovatele začali všichni křičet:"Ano, ukaž nám to!" Ale zahanbený cestovatel už utíkal docela obyčejnými skoky pryč.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357188" y="357188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Jak se nazývá první bajka?</a:t>
            </a:r>
          </a:p>
        </p:txBody>
      </p:sp>
      <p:pic>
        <p:nvPicPr>
          <p:cNvPr id="9219" name="Picture 2" descr="C:\Documents and Settings\Pavel\Dokumenty\Obrázky\bajka vrána a liška.gif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595688" y="2433638"/>
            <a:ext cx="1952625" cy="2857500"/>
          </a:xfrm>
          <a:noFill/>
        </p:spPr>
      </p:pic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Uhádneš název druhé bajky?</a:t>
            </a:r>
          </a:p>
        </p:txBody>
      </p:sp>
      <p:pic>
        <p:nvPicPr>
          <p:cNvPr id="10243" name="Picture 2" descr="C:\Documents and Settings\Pavel\Dokumenty\Obrázky\bajka o vráně a džbánu.gif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643188" y="1800225"/>
            <a:ext cx="3071812" cy="3205163"/>
          </a:xfrm>
          <a:noFill/>
        </p:spPr>
      </p:pic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Víš, jak se jmenuje tato bajka?</a:t>
            </a:r>
          </a:p>
        </p:txBody>
      </p:sp>
      <p:pic>
        <p:nvPicPr>
          <p:cNvPr id="11267" name="Picture 2" descr="C:\Documents and Settings\Pavel\Dokumenty\Obrázky\bajka o pyšné lampě.gif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000375" y="2016125"/>
            <a:ext cx="2928938" cy="2876550"/>
          </a:xfrm>
          <a:noFill/>
        </p:spPr>
      </p:pic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Doplň název této bajky</a:t>
            </a:r>
          </a:p>
        </p:txBody>
      </p:sp>
      <p:pic>
        <p:nvPicPr>
          <p:cNvPr id="12291" name="Picture 2" descr="C:\Documents and Settings\Pavel\Dokumenty\Obrázky\lev a myš.gif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286000" y="1928813"/>
            <a:ext cx="4000500" cy="3857625"/>
          </a:xfrm>
          <a:noFill/>
        </p:spPr>
      </p:pic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Jaký je člověk v této bajce?</a:t>
            </a:r>
          </a:p>
        </p:txBody>
      </p:sp>
      <p:pic>
        <p:nvPicPr>
          <p:cNvPr id="13315" name="Picture 2" descr="C:\Documents and Settings\Pavel\Dokumenty\Obrázky\pyšný člověk.gif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214688" y="2500313"/>
            <a:ext cx="2857500" cy="3071812"/>
          </a:xfrm>
          <a:noFill/>
        </p:spPr>
      </p:pic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>
          <a:xfrm>
            <a:off x="357188" y="357188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ÚKOLY K TEXTŮM</a:t>
            </a:r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dirty="0" smtClean="0"/>
              <a:t>Přiřadíš k ponaučení  správnou bajku?</a:t>
            </a:r>
          </a:p>
          <a:p>
            <a:pPr eaLnBrk="1" hangingPunct="1">
              <a:buFont typeface="Arial" charset="0"/>
              <a:buNone/>
            </a:pPr>
            <a:r>
              <a:rPr lang="cs-CZ" b="1" dirty="0" smtClean="0">
                <a:sym typeface="Wingdings" pitchFamily="2" charset="2"/>
              </a:rPr>
              <a:t></a:t>
            </a:r>
            <a:r>
              <a:rPr lang="cs-CZ" b="1" dirty="0" smtClean="0"/>
              <a:t> I slabý může pomoci silnému :</a:t>
            </a:r>
          </a:p>
          <a:p>
            <a:pPr eaLnBrk="1" hangingPunct="1">
              <a:buFont typeface="Arial" charset="0"/>
              <a:buNone/>
            </a:pPr>
            <a:r>
              <a:rPr lang="cs-CZ" b="1" dirty="0" smtClean="0">
                <a:sym typeface="Wingdings" pitchFamily="2" charset="2"/>
              </a:rPr>
              <a:t></a:t>
            </a:r>
            <a:r>
              <a:rPr lang="cs-CZ" b="1" dirty="0" smtClean="0"/>
              <a:t>Jenom skutky mluví za tebe, netřeba se chlubit :</a:t>
            </a:r>
            <a:endParaRPr lang="cs-CZ" dirty="0" smtClean="0"/>
          </a:p>
          <a:p>
            <a:pPr eaLnBrk="1" hangingPunct="1">
              <a:buFont typeface="Arial" charset="0"/>
              <a:buNone/>
            </a:pPr>
            <a:r>
              <a:rPr lang="cs-CZ" b="1" i="1" dirty="0" smtClean="0">
                <a:sym typeface="Wingdings" pitchFamily="2" charset="2"/>
              </a:rPr>
              <a:t> </a:t>
            </a:r>
            <a:r>
              <a:rPr lang="cs-CZ" b="1" i="1" dirty="0" smtClean="0"/>
              <a:t>Není nad chytrost:</a:t>
            </a:r>
          </a:p>
          <a:p>
            <a:pPr eaLnBrk="1" hangingPunct="1">
              <a:buFont typeface="Arial" charset="0"/>
              <a:buNone/>
            </a:pPr>
            <a:r>
              <a:rPr lang="cs-CZ" b="1" i="1" dirty="0" smtClean="0">
                <a:sym typeface="Wingdings" pitchFamily="2" charset="2"/>
              </a:rPr>
              <a:t> </a:t>
            </a:r>
            <a:r>
              <a:rPr lang="cs-CZ" b="1" i="1" dirty="0" smtClean="0"/>
              <a:t>Dej si pozor na lichotky</a:t>
            </a:r>
            <a:r>
              <a:rPr lang="cs-CZ" b="1" dirty="0" smtClean="0"/>
              <a:t>, málokdy jsou myšleny vážně :                                                                               </a:t>
            </a:r>
            <a:endParaRPr lang="cs-CZ" dirty="0" smtClean="0"/>
          </a:p>
          <a:p>
            <a:pPr eaLnBrk="1" hangingPunct="1">
              <a:buFont typeface="Arial" charset="0"/>
              <a:buNone/>
            </a:pPr>
            <a:r>
              <a:rPr lang="cs-CZ" b="1" dirty="0" smtClean="0">
                <a:sym typeface="Wingdings" pitchFamily="2" charset="2"/>
              </a:rPr>
              <a:t></a:t>
            </a:r>
            <a:r>
              <a:rPr lang="cs-CZ" b="1" dirty="0" smtClean="0"/>
              <a:t>Pýcha předchází pád:</a:t>
            </a:r>
            <a:endParaRPr lang="cs-CZ" dirty="0" smtClean="0"/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Najdi ve skrývačkách názvy zvířat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Vašek mele veliké množství zrní.                                           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To my šeptáme, protože Vašek chce mít klid.</a:t>
            </a:r>
            <a:br>
              <a:rPr lang="cs-CZ" dirty="0" smtClean="0"/>
            </a:b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dirty="0" smtClean="0"/>
              <a:t> Byla nalezena okousaná kost raka.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Pád z kola odnesli škaredým šrámem.</a:t>
            </a: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Dokážeš doplnit tato přirovnání?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b="1" smtClean="0"/>
              <a:t>Chytrý jako             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eaLnBrk="1" hangingPunct="1">
              <a:buFont typeface="Arial" charset="0"/>
              <a:buNone/>
            </a:pP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Pomalý jako          ?</a:t>
            </a:r>
          </a:p>
          <a:p>
            <a:pPr eaLnBrk="1" hangingPunct="1">
              <a:buFont typeface="Arial" charset="0"/>
              <a:buNone/>
            </a:pPr>
            <a:r>
              <a:rPr lang="cs-CZ" b="1" smtClean="0"/>
              <a:t>Smrdí jako               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eaLnBrk="1" hangingPunct="1">
              <a:buFont typeface="Arial" charset="0"/>
              <a:buNone/>
            </a:pPr>
            <a:r>
              <a:rPr lang="cs-CZ" b="1" smtClean="0"/>
              <a:t>Je pilný jako            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eaLnBrk="1" hangingPunct="1">
              <a:buFont typeface="Arial" charset="0"/>
              <a:buNone/>
            </a:pPr>
            <a:r>
              <a:rPr lang="pl-PL" b="1" smtClean="0"/>
              <a:t>Je jak   </a:t>
            </a:r>
            <a:r>
              <a:rPr lang="pl-PL" b="1" smtClean="0">
                <a:latin typeface="Times New Roman" pitchFamily="18" charset="0"/>
                <a:cs typeface="Times New Roman" pitchFamily="18" charset="0"/>
              </a:rPr>
              <a:t>?    </a:t>
            </a:r>
            <a:r>
              <a:rPr lang="pl-PL" b="1" smtClean="0"/>
              <a:t> v porcelánu.</a:t>
            </a:r>
          </a:p>
          <a:p>
            <a:pPr eaLnBrk="1" hangingPunct="1">
              <a:buFont typeface="Arial" charset="0"/>
              <a:buNone/>
            </a:pPr>
            <a:r>
              <a:rPr lang="pl-PL" b="1" smtClean="0"/>
              <a:t>Rozumí tomu jako    </a:t>
            </a:r>
            <a:r>
              <a:rPr lang="pl-PL" b="1" smtClean="0">
                <a:latin typeface="Times New Roman" pitchFamily="18" charset="0"/>
                <a:cs typeface="Times New Roman" pitchFamily="18" charset="0"/>
              </a:rPr>
              <a:t>?     </a:t>
            </a:r>
            <a:r>
              <a:rPr lang="pl-PL" b="1" smtClean="0"/>
              <a:t> petrželi. </a:t>
            </a:r>
          </a:p>
          <a:p>
            <a:pPr eaLnBrk="1" hangingPunct="1">
              <a:buFont typeface="Arial" charset="0"/>
              <a:buNone/>
            </a:pPr>
            <a:r>
              <a:rPr lang="pl-PL" b="1" smtClean="0"/>
              <a:t>Chodí jak    </a:t>
            </a:r>
            <a:r>
              <a:rPr lang="pl-PL" b="1" smtClean="0">
                <a:latin typeface="Times New Roman" pitchFamily="18" charset="0"/>
                <a:cs typeface="Times New Roman" pitchFamily="18" charset="0"/>
              </a:rPr>
              <a:t>?</a:t>
            </a:r>
            <a:r>
              <a:rPr lang="pl-PL" b="1" smtClean="0"/>
              <a:t>  v kleci.</a:t>
            </a:r>
          </a:p>
          <a:p>
            <a:pPr eaLnBrk="1" hangingPunct="1">
              <a:buFont typeface="Arial" charset="0"/>
              <a:buNone/>
            </a:pPr>
            <a:r>
              <a:rPr lang="cs-CZ" b="1" smtClean="0"/>
              <a:t>Chudá jak kostelní      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mtClean="0"/>
          </a:p>
          <a:p>
            <a:pPr eaLnBrk="1" hangingPunct="1">
              <a:buFont typeface="Arial" charset="0"/>
              <a:buNone/>
            </a:pPr>
            <a:endParaRPr lang="pl-PL" b="1" smtClean="0"/>
          </a:p>
          <a:p>
            <a:pPr eaLnBrk="1" hangingPunct="1">
              <a:buFont typeface="Arial" charset="0"/>
              <a:buNone/>
            </a:pPr>
            <a:endParaRPr lang="pl-PL" b="1" smtClean="0"/>
          </a:p>
          <a:p>
            <a:pPr eaLnBrk="1" hangingPunct="1">
              <a:buFont typeface="Arial" charset="0"/>
              <a:buNone/>
            </a:pPr>
            <a:r>
              <a:rPr lang="pl-PL" smtClean="0"/>
              <a:t/>
            </a:r>
            <a:br>
              <a:rPr lang="pl-PL" smtClean="0"/>
            </a:br>
            <a:endParaRPr lang="cs-CZ" smtClean="0"/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ŘEŠENÍ ÚKOLŮ</a:t>
            </a: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b="1" smtClean="0">
                <a:sym typeface="Wingdings" pitchFamily="2" charset="2"/>
              </a:rPr>
              <a:t></a:t>
            </a:r>
            <a:r>
              <a:rPr lang="cs-CZ" b="1" smtClean="0"/>
              <a:t> I slabý může pomoci silnému : </a:t>
            </a:r>
            <a:r>
              <a:rPr lang="cs-CZ" b="1" smtClean="0">
                <a:solidFill>
                  <a:srgbClr val="FF0000"/>
                </a:solidFill>
              </a:rPr>
              <a:t>LEV A MYŠ</a:t>
            </a:r>
          </a:p>
          <a:p>
            <a:pPr eaLnBrk="1" hangingPunct="1">
              <a:buFont typeface="Arial" charset="0"/>
              <a:buNone/>
            </a:pPr>
            <a:r>
              <a:rPr lang="cs-CZ" b="1" smtClean="0">
                <a:sym typeface="Wingdings" pitchFamily="2" charset="2"/>
              </a:rPr>
              <a:t></a:t>
            </a:r>
            <a:r>
              <a:rPr lang="cs-CZ" b="1" smtClean="0"/>
              <a:t>Jenom skutky mluví za tebe, netřeba se chlubit : </a:t>
            </a:r>
            <a:r>
              <a:rPr lang="cs-CZ" b="1" smtClean="0">
                <a:solidFill>
                  <a:srgbClr val="FF0000"/>
                </a:solidFill>
              </a:rPr>
              <a:t>CHLUBIVÝ ČLOVĚK</a:t>
            </a:r>
          </a:p>
          <a:p>
            <a:pPr eaLnBrk="1" hangingPunct="1">
              <a:buFont typeface="Wingdings" pitchFamily="2" charset="2"/>
              <a:buChar char="J"/>
            </a:pPr>
            <a:r>
              <a:rPr lang="cs-CZ" b="1" i="1" smtClean="0"/>
              <a:t> Není nad chytrost: </a:t>
            </a:r>
            <a:r>
              <a:rPr lang="cs-CZ" b="1" i="1" smtClean="0">
                <a:solidFill>
                  <a:srgbClr val="FF0000"/>
                </a:solidFill>
              </a:rPr>
              <a:t>VRÁNA A DŽBÁN</a:t>
            </a:r>
          </a:p>
          <a:p>
            <a:pPr eaLnBrk="1" hangingPunct="1">
              <a:buFont typeface="Wingdings" pitchFamily="2" charset="2"/>
              <a:buChar char="J"/>
            </a:pPr>
            <a:r>
              <a:rPr lang="cs-CZ" b="1" i="1" smtClean="0"/>
              <a:t> Dej si pozor na lichotky</a:t>
            </a:r>
            <a:r>
              <a:rPr lang="cs-CZ" b="1" smtClean="0"/>
              <a:t>, málokdy jsou myšleny vážně : </a:t>
            </a:r>
            <a:r>
              <a:rPr lang="cs-CZ" b="1" smtClean="0">
                <a:solidFill>
                  <a:srgbClr val="FF0000"/>
                </a:solidFill>
              </a:rPr>
              <a:t>VRÁNA A LIŠKA</a:t>
            </a:r>
            <a:endParaRPr lang="cs-CZ" b="1" smtClean="0"/>
          </a:p>
          <a:p>
            <a:pPr eaLnBrk="1" hangingPunct="1">
              <a:buFont typeface="Wingdings" pitchFamily="2" charset="2"/>
              <a:buChar char="J"/>
            </a:pPr>
            <a:r>
              <a:rPr lang="cs-CZ" b="1" smtClean="0"/>
              <a:t> Pýcha předchází pád: </a:t>
            </a:r>
            <a:r>
              <a:rPr lang="cs-CZ" b="1" smtClean="0">
                <a:solidFill>
                  <a:srgbClr val="FF0000"/>
                </a:solidFill>
              </a:rPr>
              <a:t>PYŠNÁ LAMPA</a:t>
            </a:r>
            <a:endParaRPr lang="cs-CZ" smtClean="0">
              <a:solidFill>
                <a:srgbClr val="FF0000"/>
              </a:solidFill>
            </a:endParaRPr>
          </a:p>
          <a:p>
            <a:pPr eaLnBrk="1" hangingPunct="1">
              <a:buFont typeface="Arial" charset="0"/>
              <a:buNone/>
            </a:pPr>
            <a:r>
              <a:rPr lang="cs-CZ" b="1" smtClean="0"/>
              <a:t>                                                                 </a:t>
            </a:r>
            <a:endParaRPr lang="cs-CZ" smtClean="0"/>
          </a:p>
          <a:p>
            <a:pPr eaLnBrk="1" hangingPunct="1">
              <a:buFont typeface="Wingdings" pitchFamily="2" charset="2"/>
              <a:buChar char="J"/>
            </a:pPr>
            <a:endParaRPr lang="cs-CZ" b="1" i="1" smtClean="0"/>
          </a:p>
          <a:p>
            <a:pPr eaLnBrk="1" hangingPunct="1">
              <a:buFont typeface="Arial" charset="0"/>
              <a:buNone/>
            </a:pPr>
            <a:endParaRPr lang="cs-CZ" b="1" smtClean="0">
              <a:solidFill>
                <a:srgbClr val="FF0000"/>
              </a:solidFill>
            </a:endParaRPr>
          </a:p>
          <a:p>
            <a:pPr eaLnBrk="1" hangingPunct="1">
              <a:buFont typeface="Arial" charset="0"/>
              <a:buNone/>
            </a:pPr>
            <a:endParaRPr lang="cs-CZ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Správné řešení skrývaček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mtClean="0"/>
              <a:t>    Vašek me</a:t>
            </a:r>
            <a:r>
              <a:rPr lang="cs-CZ" smtClean="0">
                <a:solidFill>
                  <a:srgbClr val="FF0000"/>
                </a:solidFill>
              </a:rPr>
              <a:t>le</a:t>
            </a:r>
            <a:r>
              <a:rPr lang="cs-CZ" smtClean="0"/>
              <a:t> </a:t>
            </a:r>
            <a:r>
              <a:rPr lang="cs-CZ" smtClean="0">
                <a:solidFill>
                  <a:srgbClr val="FF0000"/>
                </a:solidFill>
              </a:rPr>
              <a:t>v</a:t>
            </a:r>
            <a:r>
              <a:rPr lang="cs-CZ" smtClean="0"/>
              <a:t>eliké množství zrní.     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                                         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    To </a:t>
            </a:r>
            <a:r>
              <a:rPr lang="cs-CZ" smtClean="0">
                <a:solidFill>
                  <a:srgbClr val="FF0000"/>
                </a:solidFill>
              </a:rPr>
              <a:t>my š</a:t>
            </a:r>
            <a:r>
              <a:rPr lang="cs-CZ" smtClean="0"/>
              <a:t>eptáme, protože Vašek chce mít klid. </a:t>
            </a:r>
          </a:p>
          <a:p>
            <a:pPr eaLnBrk="1" hangingPunct="1">
              <a:buFont typeface="Arial" charset="0"/>
              <a:buNone/>
            </a:pPr>
            <a:endParaRPr lang="cs-CZ" smtClean="0"/>
          </a:p>
          <a:p>
            <a:pPr eaLnBrk="1" hangingPunct="1">
              <a:buFont typeface="Arial" charset="0"/>
              <a:buNone/>
            </a:pPr>
            <a:r>
              <a:rPr lang="cs-CZ" smtClean="0"/>
              <a:t>    </a:t>
            </a:r>
            <a:r>
              <a:rPr lang="pl-PL" smtClean="0"/>
              <a:t>Byla nalezena okousaná ko</a:t>
            </a:r>
            <a:r>
              <a:rPr lang="pl-PL" smtClean="0">
                <a:solidFill>
                  <a:srgbClr val="FF0000"/>
                </a:solidFill>
              </a:rPr>
              <a:t>st raka.</a:t>
            </a:r>
          </a:p>
          <a:p>
            <a:pPr eaLnBrk="1" hangingPunct="1">
              <a:buFont typeface="Arial" charset="0"/>
              <a:buNone/>
            </a:pPr>
            <a:endParaRPr lang="pl-PL" smtClean="0">
              <a:solidFill>
                <a:srgbClr val="FF0000"/>
              </a:solidFill>
            </a:endParaRPr>
          </a:p>
          <a:p>
            <a:pPr eaLnBrk="1" hangingPunct="1">
              <a:buFont typeface="Arial" charset="0"/>
              <a:buNone/>
            </a:pPr>
            <a:r>
              <a:rPr lang="cs-CZ" smtClean="0"/>
              <a:t>    Pád z kola odnes</a:t>
            </a:r>
            <a:r>
              <a:rPr lang="cs-CZ" smtClean="0">
                <a:solidFill>
                  <a:srgbClr val="FF0000"/>
                </a:solidFill>
              </a:rPr>
              <a:t>li</a:t>
            </a:r>
            <a:r>
              <a:rPr lang="cs-CZ" smtClean="0"/>
              <a:t> </a:t>
            </a:r>
            <a:r>
              <a:rPr lang="cs-CZ" smtClean="0">
                <a:solidFill>
                  <a:srgbClr val="FF0000"/>
                </a:solidFill>
              </a:rPr>
              <a:t>ška</a:t>
            </a:r>
            <a:r>
              <a:rPr lang="cs-CZ" smtClean="0"/>
              <a:t>redým šrámem.</a:t>
            </a:r>
            <a:endParaRPr lang="cs-CZ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DOPLNĚNÍ ZVÍŘECÍCH PŘIROVNÁNÍ</a:t>
            </a:r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b="1" smtClean="0"/>
              <a:t>Chytrý jako             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?   </a:t>
            </a:r>
            <a:r>
              <a:rPr lang="cs-CZ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LIŠKA</a:t>
            </a:r>
          </a:p>
          <a:p>
            <a:pPr eaLnBrk="1" hangingPunct="1">
              <a:buFont typeface="Arial" charset="0"/>
              <a:buNone/>
            </a:pP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Pomalý jako          ?   </a:t>
            </a:r>
            <a:r>
              <a:rPr lang="cs-CZ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ŠNEK</a:t>
            </a:r>
          </a:p>
          <a:p>
            <a:pPr eaLnBrk="1" hangingPunct="1">
              <a:buFont typeface="Arial" charset="0"/>
              <a:buNone/>
            </a:pPr>
            <a:r>
              <a:rPr lang="cs-CZ" b="1" smtClean="0"/>
              <a:t>Smrdí jako               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?    </a:t>
            </a:r>
            <a:r>
              <a:rPr lang="cs-CZ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TCHOŘ</a:t>
            </a:r>
          </a:p>
          <a:p>
            <a:pPr eaLnBrk="1" hangingPunct="1">
              <a:buFont typeface="Arial" charset="0"/>
              <a:buNone/>
            </a:pPr>
            <a:r>
              <a:rPr lang="cs-CZ" b="1" smtClean="0"/>
              <a:t>Je pilný jako            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?     </a:t>
            </a:r>
            <a:r>
              <a:rPr lang="cs-CZ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VČELIČKA</a:t>
            </a:r>
          </a:p>
          <a:p>
            <a:pPr eaLnBrk="1" hangingPunct="1">
              <a:buFont typeface="Arial" charset="0"/>
              <a:buNone/>
            </a:pPr>
            <a:r>
              <a:rPr lang="pl-PL" b="1" smtClean="0"/>
              <a:t>Je jak   </a:t>
            </a:r>
            <a:r>
              <a:rPr lang="pl-PL" b="1" smtClean="0">
                <a:latin typeface="Times New Roman" pitchFamily="18" charset="0"/>
                <a:cs typeface="Times New Roman" pitchFamily="18" charset="0"/>
              </a:rPr>
              <a:t>?    </a:t>
            </a:r>
            <a:r>
              <a:rPr lang="pl-PL" b="1" smtClean="0"/>
              <a:t> v porcelánu.   </a:t>
            </a:r>
            <a:r>
              <a:rPr lang="pl-PL" b="1" smtClean="0">
                <a:solidFill>
                  <a:srgbClr val="FF0000"/>
                </a:solidFill>
              </a:rPr>
              <a:t>SLON</a:t>
            </a:r>
          </a:p>
          <a:p>
            <a:pPr eaLnBrk="1" hangingPunct="1">
              <a:buFont typeface="Arial" charset="0"/>
              <a:buNone/>
            </a:pPr>
            <a:r>
              <a:rPr lang="pl-PL" b="1" smtClean="0"/>
              <a:t>Rozumí tomu jako    </a:t>
            </a:r>
            <a:r>
              <a:rPr lang="pl-PL" b="1" smtClean="0">
                <a:latin typeface="Times New Roman" pitchFamily="18" charset="0"/>
                <a:cs typeface="Times New Roman" pitchFamily="18" charset="0"/>
              </a:rPr>
              <a:t>?     </a:t>
            </a:r>
            <a:r>
              <a:rPr lang="pl-PL" b="1" smtClean="0"/>
              <a:t> petrželi.  </a:t>
            </a:r>
            <a:r>
              <a:rPr lang="pl-PL" b="1" smtClean="0">
                <a:solidFill>
                  <a:srgbClr val="FF0000"/>
                </a:solidFill>
              </a:rPr>
              <a:t>KOZA</a:t>
            </a:r>
          </a:p>
          <a:p>
            <a:pPr eaLnBrk="1" hangingPunct="1">
              <a:buFont typeface="Arial" charset="0"/>
              <a:buNone/>
            </a:pPr>
            <a:r>
              <a:rPr lang="pl-PL" b="1" smtClean="0"/>
              <a:t>Chodí jak    </a:t>
            </a:r>
            <a:r>
              <a:rPr lang="pl-PL" b="1" smtClean="0">
                <a:latin typeface="Times New Roman" pitchFamily="18" charset="0"/>
                <a:cs typeface="Times New Roman" pitchFamily="18" charset="0"/>
              </a:rPr>
              <a:t>?</a:t>
            </a:r>
            <a:r>
              <a:rPr lang="pl-PL" b="1" smtClean="0"/>
              <a:t>  v kleci.       </a:t>
            </a:r>
            <a:r>
              <a:rPr lang="pl-PL" b="1" smtClean="0">
                <a:solidFill>
                  <a:srgbClr val="FF0000"/>
                </a:solidFill>
              </a:rPr>
              <a:t>TYGR</a:t>
            </a:r>
          </a:p>
          <a:p>
            <a:pPr eaLnBrk="1" hangingPunct="1">
              <a:buFont typeface="Arial" charset="0"/>
              <a:buNone/>
            </a:pPr>
            <a:r>
              <a:rPr lang="cs-CZ" b="1" smtClean="0"/>
              <a:t>Chudá jak kostelní      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?    </a:t>
            </a:r>
            <a:r>
              <a:rPr lang="cs-CZ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MYŠ</a:t>
            </a:r>
            <a:endParaRPr lang="cs-CZ" smtClean="0">
              <a:solidFill>
                <a:srgbClr val="FF0000"/>
              </a:solidFill>
            </a:endParaRPr>
          </a:p>
          <a:p>
            <a:pPr eaLnBrk="1" hangingPunct="1"/>
            <a:endParaRPr lang="cs-CZ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2" name="camera.wav"/>
          </p:stSnd>
        </p:sndAc>
      </p:transition>
    </mc:Choice>
    <mc:Fallback xmlns="">
      <p:transition spd="slow">
        <p:dissolv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Dokážeš říct, jak by se mohla jmenovat tato bajka? </a:t>
            </a:r>
          </a:p>
        </p:txBody>
      </p:sp>
      <p:pic>
        <p:nvPicPr>
          <p:cNvPr id="1027" name="Picture 3" descr="C:\Documents and Settings\Pavel\Local Settings\Temporary Internet Files\Content.IE5\VWXLYKZZ\MC90035616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2272694"/>
            <a:ext cx="2928958" cy="1703228"/>
          </a:xfrm>
          <a:prstGeom prst="rect">
            <a:avLst/>
          </a:prstGeom>
          <a:noFill/>
        </p:spPr>
      </p:pic>
      <p:pic>
        <p:nvPicPr>
          <p:cNvPr id="1028" name="Picture 4" descr="C:\Documents and Settings\Pavel\Local Settings\Temporary Internet Files\Content.IE5\EZPW7WZ4\MC900084042[1].wmf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143504" y="1714488"/>
            <a:ext cx="2759011" cy="452596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2" name="camera.wav"/>
          </p:stSnd>
        </p:sndAc>
      </p:transition>
    </mc:Choice>
    <mc:Fallback xmlns="">
      <p:transition spd="slow">
        <p:dissolv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Řekni, jak by se mohla jmenovat tato bajka?</a:t>
            </a:r>
            <a:endParaRPr lang="cs-CZ" dirty="0"/>
          </a:p>
        </p:txBody>
      </p:sp>
      <p:pic>
        <p:nvPicPr>
          <p:cNvPr id="2051" name="Picture 3" descr="C:\Documents and Settings\Pavel\Local Settings\Temporary Internet Files\Content.IE5\AKP4EO0T\MC90021698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3500438"/>
            <a:ext cx="2786082" cy="2967852"/>
          </a:xfrm>
          <a:prstGeom prst="rect">
            <a:avLst/>
          </a:prstGeom>
          <a:noFill/>
        </p:spPr>
      </p:pic>
      <p:pic>
        <p:nvPicPr>
          <p:cNvPr id="2052" name="Picture 4" descr="C:\Documents and Settings\Pavel\Local Settings\Temporary Internet Files\Content.IE5\GED4PZ1M\MC900318938[1].wmf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714348" y="2357430"/>
            <a:ext cx="2758753" cy="3124088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se bude jmenovat tato bajka?</a:t>
            </a:r>
            <a:endParaRPr lang="cs-CZ" dirty="0"/>
          </a:p>
        </p:txBody>
      </p:sp>
      <p:pic>
        <p:nvPicPr>
          <p:cNvPr id="3074" name="Picture 2" descr="C:\Documents and Settings\Pavel\Local Settings\Temporary Internet Files\Content.IE5\VWXLYKZZ\MC90044141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3286124"/>
            <a:ext cx="2903100" cy="1643074"/>
          </a:xfrm>
          <a:prstGeom prst="rect">
            <a:avLst/>
          </a:prstGeom>
          <a:noFill/>
        </p:spPr>
      </p:pic>
      <p:pic>
        <p:nvPicPr>
          <p:cNvPr id="3075" name="Picture 3" descr="C:\Documents and Settings\Pavel\Local Settings\Temporary Internet Files\Content.IE5\GED4PZ1M\MC900324466[1].wmf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6357950" y="1917064"/>
            <a:ext cx="2000264" cy="365507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  <p:sndAc>
          <p:stSnd>
            <p:snd r:embed="rId2" name="camera.wav"/>
          </p:stSnd>
        </p:sndAc>
      </p:transition>
    </mc:Choice>
    <mc:Fallback xmlns="">
      <p:transition spd="slow">
        <p:dissolv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Pokus se vymyslet svou vlastní bajku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80728"/>
          </a:xfrm>
        </p:spPr>
        <p:txBody>
          <a:bodyPr/>
          <a:lstStyle/>
          <a:p>
            <a:r>
              <a:rPr lang="cs-CZ" dirty="0" smtClean="0">
                <a:hlinkClick r:id="rId3" action="ppaction://hlinkfile"/>
              </a:rPr>
              <a:t>Ezopovy bajky v </a:t>
            </a:r>
            <a:r>
              <a:rPr lang="cs-CZ" dirty="0" err="1" smtClean="0">
                <a:hlinkClick r:id="rId3" action="ppaction://hlinkfile"/>
              </a:rPr>
              <a:t>sivické</a:t>
            </a:r>
            <a:r>
              <a:rPr lang="cs-CZ" dirty="0" smtClean="0">
                <a:hlinkClick r:id="rId3" action="ppaction://hlinkfile"/>
              </a:rPr>
              <a:t> </a:t>
            </a:r>
            <a:r>
              <a:rPr lang="cs-CZ" dirty="0" err="1" smtClean="0">
                <a:hlinkClick r:id="rId3" action="ppaction://hlinkfile"/>
              </a:rPr>
              <a:t>škole.flv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286000" y="296733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>
                <a:hlinkClick r:id="rId4"/>
              </a:rPr>
              <a:t>m.youtube.com/</a:t>
            </a:r>
            <a:r>
              <a:rPr lang="cs-CZ" dirty="0" err="1">
                <a:hlinkClick r:id="rId4"/>
              </a:rPr>
              <a:t>results?g</a:t>
            </a:r>
            <a:r>
              <a:rPr lang="cs-CZ" sz="1600" dirty="0" err="1">
                <a:hlinkClick r:id="rId4"/>
              </a:rPr>
              <a:t>l</a:t>
            </a:r>
            <a:r>
              <a:rPr lang="cs-CZ" sz="1600" dirty="0">
                <a:hlinkClick r:id="rId4"/>
              </a:rPr>
              <a:t>=</a:t>
            </a:r>
            <a:r>
              <a:rPr lang="cs-CZ" sz="1600" dirty="0" err="1">
                <a:hlinkClick r:id="rId4"/>
              </a:rPr>
              <a:t>CZ&amp;client</a:t>
            </a:r>
            <a:r>
              <a:rPr lang="cs-CZ" sz="1600" dirty="0">
                <a:hlinkClick r:id="rId4"/>
              </a:rPr>
              <a:t>=</a:t>
            </a:r>
            <a:r>
              <a:rPr lang="cs-CZ" sz="1600" dirty="0" err="1">
                <a:hlinkClick r:id="rId4"/>
              </a:rPr>
              <a:t>mv-google&amp;hl</a:t>
            </a:r>
            <a:r>
              <a:rPr lang="cs-CZ" sz="1600" dirty="0">
                <a:hlinkClick r:id="rId4"/>
              </a:rPr>
              <a:t>=</a:t>
            </a:r>
            <a:r>
              <a:rPr lang="cs-CZ" sz="1600" dirty="0" err="1">
                <a:hlinkClick r:id="rId4"/>
              </a:rPr>
              <a:t>cs&amp;q</a:t>
            </a:r>
            <a:r>
              <a:rPr lang="cs-CZ" sz="1600" dirty="0">
                <a:hlinkClick r:id="rId4"/>
              </a:rPr>
              <a:t>=</a:t>
            </a:r>
            <a:r>
              <a:rPr lang="cs-CZ" sz="1600" dirty="0" err="1">
                <a:hlinkClick r:id="rId4"/>
              </a:rPr>
              <a:t>ezopo</a:t>
            </a:r>
            <a:r>
              <a:rPr lang="cs-CZ" dirty="0" err="1">
                <a:hlinkClick r:id="rId4"/>
              </a:rPr>
              <a:t>vy+bajky&amp;submit</a:t>
            </a:r>
            <a:r>
              <a:rPr lang="cs-CZ" dirty="0">
                <a:hlinkClick r:id="rId4"/>
              </a:rPr>
              <a:t>=Vyhledat</a:t>
            </a:r>
            <a:endParaRPr lang="cs-CZ" dirty="0"/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717</Words>
  <Application>Microsoft Office PowerPoint</Application>
  <PresentationFormat>Předvádění na obrazovce (4:3)</PresentationFormat>
  <Paragraphs>91</Paragraphs>
  <Slides>24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sady Office</vt:lpstr>
      <vt:lpstr>Prezentace aplikace PowerPoint</vt:lpstr>
      <vt:lpstr>Prezentace aplikace PowerPoint</vt:lpstr>
      <vt:lpstr>EZOPOVY BAJKY</vt:lpstr>
      <vt:lpstr>Ukázka č.1</vt:lpstr>
      <vt:lpstr>BAJKA</vt:lpstr>
      <vt:lpstr>Ukázka č. 2</vt:lpstr>
      <vt:lpstr>Ukázka č. 3</vt:lpstr>
      <vt:lpstr>Ukázka č. 4</vt:lpstr>
      <vt:lpstr>Ukázka č. 5</vt:lpstr>
      <vt:lpstr>Jak se nazývá první bajka?</vt:lpstr>
      <vt:lpstr>Uhádneš název druhé bajky?</vt:lpstr>
      <vt:lpstr>Víš, jak se jmenuje tato bajka?</vt:lpstr>
      <vt:lpstr>Doplň název této bajky</vt:lpstr>
      <vt:lpstr>Jaký je člověk v této bajce?</vt:lpstr>
      <vt:lpstr>ÚKOLY K TEXTŮM</vt:lpstr>
      <vt:lpstr>Najdi ve skrývačkách názvy zvířat</vt:lpstr>
      <vt:lpstr>Dokážeš doplnit tato přirovnání?</vt:lpstr>
      <vt:lpstr>ŘEŠENÍ ÚKOLŮ</vt:lpstr>
      <vt:lpstr>Správné řešení skrývaček</vt:lpstr>
      <vt:lpstr>DOPLNĚNÍ ZVÍŘECÍCH PŘIROVNÁNÍ</vt:lpstr>
      <vt:lpstr>Dokážeš říct, jak by se mohla jmenovat tato bajka? </vt:lpstr>
      <vt:lpstr>Řekni, jak by se mohla jmenovat tato bajka?</vt:lpstr>
      <vt:lpstr>Jak se bude jmenovat tato bajka?</vt:lpstr>
      <vt:lpstr>Pokus se vymyslet svou vlastní bajku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BAJKA</dc:title>
  <dc:creator>Pavel</dc:creator>
  <cp:lastModifiedBy>student</cp:lastModifiedBy>
  <cp:revision>27</cp:revision>
  <dcterms:created xsi:type="dcterms:W3CDTF">2012-01-05T18:19:43Z</dcterms:created>
  <dcterms:modified xsi:type="dcterms:W3CDTF">2012-05-22T08:18:36Z</dcterms:modified>
</cp:coreProperties>
</file>