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53278-560D-4ADC-AB46-F593998874B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63AB287-5DD6-421E-8B3B-8B474C4A3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53278-560D-4ADC-AB46-F593998874B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63AB287-5DD6-421E-8B3B-8B474C4A3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53278-560D-4ADC-AB46-F593998874B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AB287-5DD6-421E-8B3B-8B474C4A3B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53278-560D-4ADC-AB46-F593998874B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AB287-5DD6-421E-8B3B-8B474C4A3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53278-560D-4ADC-AB46-F593998874B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63AB287-5DD6-421E-8B3B-8B474C4A3B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53278-560D-4ADC-AB46-F593998874B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AB287-5DD6-421E-8B3B-8B474C4A3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53278-560D-4ADC-AB46-F593998874B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AB287-5DD6-421E-8B3B-8B474C4A3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53278-560D-4ADC-AB46-F593998874B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AB287-5DD6-421E-8B3B-8B474C4A3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53278-560D-4ADC-AB46-F593998874B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AB287-5DD6-421E-8B3B-8B474C4A3B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53278-560D-4ADC-AB46-F593998874B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AB287-5DD6-421E-8B3B-8B474C4A3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53278-560D-4ADC-AB46-F593998874B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AB287-5DD6-421E-8B3B-8B474C4A3B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E53278-560D-4ADC-AB46-F593998874BD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63AB287-5DD6-421E-8B3B-8B474C4A3B9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Retinol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368151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76872"/>
            <a:ext cx="6400800" cy="2520280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 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  VY_32_INOVACE_03_A_6_Vitamíny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187" y="5085184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4970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Vitamíny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</a:p>
          <a:p>
            <a:r>
              <a:rPr lang="cs-CZ" dirty="0" smtClean="0"/>
              <a:t>Zdroje</a:t>
            </a:r>
          </a:p>
          <a:p>
            <a:r>
              <a:rPr lang="cs-CZ" dirty="0" smtClean="0"/>
              <a:t>Dělení</a:t>
            </a:r>
          </a:p>
          <a:p>
            <a:r>
              <a:rPr lang="cs-CZ" dirty="0" smtClean="0"/>
              <a:t>Výskyt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5998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Látky různého chemického složení</a:t>
            </a:r>
          </a:p>
          <a:p>
            <a:r>
              <a:rPr lang="cs-CZ" dirty="0" smtClean="0"/>
              <a:t>Nejsou tak složité jako enzymy</a:t>
            </a:r>
          </a:p>
          <a:p>
            <a:r>
              <a:rPr lang="cs-CZ" dirty="0" smtClean="0"/>
              <a:t>Dají se průmyslově vyrábět</a:t>
            </a:r>
          </a:p>
          <a:p>
            <a:r>
              <a:rPr lang="cs-CZ" dirty="0" smtClean="0"/>
              <a:t>Většinu z nich nedokáže lidský organismus vytvořit sám</a:t>
            </a:r>
          </a:p>
          <a:p>
            <a:r>
              <a:rPr lang="cs-CZ" dirty="0" smtClean="0"/>
              <a:t>Označují se obvykle velkými písmeny abecedy (A,C,D,E,K</a:t>
            </a:r>
          </a:p>
          <a:p>
            <a:r>
              <a:rPr lang="cs-CZ" dirty="0" smtClean="0"/>
              <a:t>V lidském těle mají funkci katalyzátorů biochemických reakcí</a:t>
            </a:r>
          </a:p>
          <a:p>
            <a:r>
              <a:rPr lang="cs-CZ" dirty="0" smtClean="0"/>
              <a:t>Podílejí se na metabolismu bílkovin, tuků </a:t>
            </a:r>
            <a:r>
              <a:rPr lang="cs-CZ" dirty="0" smtClean="0"/>
              <a:t>a </a:t>
            </a:r>
            <a:r>
              <a:rPr lang="cs-CZ" dirty="0" smtClean="0"/>
              <a:t>cukrů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064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Významným zdrojem vitamínů jsou rostliny – ovoce, zelenina, obilí</a:t>
            </a:r>
          </a:p>
          <a:p>
            <a:r>
              <a:rPr lang="cs-CZ" dirty="0" smtClean="0"/>
              <a:t>Známe i živočišné zdroje vitamínů – játra, vaječný žloutek, rybí tuk, máslo</a:t>
            </a:r>
          </a:p>
          <a:p>
            <a:r>
              <a:rPr lang="cs-CZ" dirty="0" smtClean="0"/>
              <a:t>Do těla je můžeme získat i podáváním chemicky vyrobených – forma nápojů, prášků jednotlivé vitamíny, nebo komplexy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8257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Vitamíny dělíme na dvě skupiny podle rozpustnosti:</a:t>
            </a:r>
          </a:p>
          <a:p>
            <a:pPr marL="514350" indent="-514350">
              <a:buAutoNum type="arabicParenR"/>
            </a:pPr>
            <a:r>
              <a:rPr lang="cs-CZ" dirty="0" smtClean="0"/>
              <a:t>Vitamíny rozpustné ve vodě: B- (</a:t>
            </a:r>
            <a:r>
              <a:rPr lang="cs-CZ" dirty="0" err="1" smtClean="0"/>
              <a:t>thiamin</a:t>
            </a:r>
            <a:r>
              <a:rPr lang="cs-CZ" dirty="0" smtClean="0"/>
              <a:t>)B</a:t>
            </a:r>
            <a:r>
              <a:rPr lang="cs-CZ" baseline="-25000" dirty="0" smtClean="0"/>
              <a:t>1</a:t>
            </a:r>
            <a:r>
              <a:rPr lang="cs-CZ" dirty="0" smtClean="0"/>
              <a:t>,(riboflavin) B</a:t>
            </a:r>
            <a:r>
              <a:rPr lang="cs-CZ" baseline="-25000" dirty="0" smtClean="0"/>
              <a:t>2</a:t>
            </a:r>
            <a:r>
              <a:rPr lang="cs-CZ" dirty="0" smtClean="0"/>
              <a:t>,(niacin)B</a:t>
            </a:r>
            <a:r>
              <a:rPr lang="cs-CZ" baseline="-25000" dirty="0" smtClean="0"/>
              <a:t>3,(pyridoxin)</a:t>
            </a:r>
            <a:r>
              <a:rPr lang="cs-CZ" dirty="0" smtClean="0"/>
              <a:t>B</a:t>
            </a:r>
            <a:r>
              <a:rPr lang="cs-CZ" baseline="-25000" dirty="0" smtClean="0"/>
              <a:t>6</a:t>
            </a:r>
            <a:r>
              <a:rPr lang="cs-CZ" dirty="0" smtClean="0"/>
              <a:t>, (kyselina listová)B</a:t>
            </a:r>
            <a:r>
              <a:rPr lang="cs-CZ" baseline="-25000" dirty="0" smtClean="0"/>
              <a:t>9,(kobalamin)</a:t>
            </a:r>
            <a:r>
              <a:rPr lang="cs-CZ" dirty="0" smtClean="0"/>
              <a:t>B</a:t>
            </a:r>
            <a:r>
              <a:rPr lang="cs-CZ" baseline="-25000" dirty="0" smtClean="0"/>
              <a:t>12</a:t>
            </a:r>
            <a:r>
              <a:rPr lang="cs-CZ" dirty="0" smtClean="0"/>
              <a:t>,(kyselina L-askorbová)C, (biotin)H, (nikotinamid, niacin)PP,(</a:t>
            </a:r>
            <a:r>
              <a:rPr lang="cs-CZ" dirty="0" smtClean="0"/>
              <a:t>kyselina </a:t>
            </a:r>
            <a:r>
              <a:rPr lang="cs-CZ" dirty="0" err="1" smtClean="0"/>
              <a:t>panthotetová</a:t>
            </a:r>
            <a:r>
              <a:rPr lang="cs-CZ" dirty="0" smtClean="0"/>
              <a:t>)B</a:t>
            </a:r>
            <a:r>
              <a:rPr lang="cs-CZ" baseline="-25000" dirty="0" smtClean="0"/>
              <a:t>5</a:t>
            </a:r>
            <a:endParaRPr lang="cs-CZ" baseline="-25000" dirty="0" smtClean="0"/>
          </a:p>
          <a:p>
            <a:pPr marL="514350" indent="-514350">
              <a:buAutoNum type="arabicParenR"/>
            </a:pPr>
            <a:r>
              <a:rPr lang="cs-CZ" dirty="0" smtClean="0"/>
              <a:t>Vitamíny rozpustné v tucích: A (retinol), D (kalciferol), E (tokoferol), K (fylochinon)</a:t>
            </a:r>
          </a:p>
          <a:p>
            <a:r>
              <a:rPr lang="cs-CZ" dirty="0" smtClean="0"/>
              <a:t>Existuje 13 základních typů vitamínů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5121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Nedostatek a nadbytek vitamínů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Způsobuje </a:t>
            </a:r>
            <a:r>
              <a:rPr lang="cs-CZ" dirty="0" err="1" smtClean="0"/>
              <a:t>hipovitaminózu</a:t>
            </a:r>
            <a:r>
              <a:rPr lang="cs-CZ" dirty="0" smtClean="0"/>
              <a:t> </a:t>
            </a:r>
          </a:p>
          <a:p>
            <a:r>
              <a:rPr lang="cs-CZ" dirty="0" smtClean="0"/>
              <a:t>Mohou se objevovat poruchy funkcí organismu</a:t>
            </a:r>
          </a:p>
          <a:p>
            <a:r>
              <a:rPr lang="cs-CZ" dirty="0" smtClean="0"/>
              <a:t>Přebytečných vitamínů rozpustných ve vodě se </a:t>
            </a:r>
            <a:r>
              <a:rPr lang="cs-CZ" dirty="0" smtClean="0"/>
              <a:t>zbavíme tak, </a:t>
            </a:r>
            <a:r>
              <a:rPr lang="cs-CZ" dirty="0" smtClean="0"/>
              <a:t>že je přestaneme přijímat, přebytečné se z těla vyloučí</a:t>
            </a:r>
          </a:p>
          <a:p>
            <a:r>
              <a:rPr lang="cs-CZ" dirty="0" smtClean="0"/>
              <a:t>Přebytečné vitamíny rozpustné v tucích ovšem tak snad z těla nedostaneme, například vitamín A – vyskytly se i smrtelné případy </a:t>
            </a:r>
            <a:r>
              <a:rPr lang="cs-CZ" dirty="0" smtClean="0"/>
              <a:t>                                  při </a:t>
            </a:r>
            <a:r>
              <a:rPr lang="cs-CZ" dirty="0" smtClean="0"/>
              <a:t>předávkování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6974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Vitamín B</a:t>
            </a:r>
            <a:r>
              <a:rPr lang="cs-CZ" baseline="-25000" dirty="0" smtClean="0"/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Niacin (společný název pro kyselinu nikotinovou a nikotin amid)</a:t>
            </a:r>
          </a:p>
          <a:p>
            <a:r>
              <a:rPr lang="cs-CZ" dirty="0" smtClean="0"/>
              <a:t>Důležitý pro energetický metabolismus buňky</a:t>
            </a:r>
          </a:p>
          <a:p>
            <a:r>
              <a:rPr lang="cs-CZ" dirty="0" smtClean="0"/>
              <a:t>Zdrojem jsou například pivovarské kvasnice, játra, tuňák, krůtí maso, semena slunečnice, fazole, hrách, mléko, vejce, listová zelenina, brokolice a mrkev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4743619"/>
            <a:ext cx="2448272" cy="2046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33188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Vitamín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3"/>
            <a:ext cx="8229600" cy="446449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Vitamín se vyskytuje ve dvou přirozených formách jako A</a:t>
            </a:r>
            <a:r>
              <a:rPr lang="cs-CZ" baseline="-25000" dirty="0" smtClean="0"/>
              <a:t>1</a:t>
            </a:r>
            <a:r>
              <a:rPr lang="cs-CZ" dirty="0" smtClean="0"/>
              <a:t>(retinol) a A</a:t>
            </a:r>
            <a:r>
              <a:rPr lang="cs-CZ" baseline="-25000" dirty="0" smtClean="0"/>
              <a:t>2</a:t>
            </a:r>
            <a:r>
              <a:rPr lang="cs-CZ" dirty="0" smtClean="0"/>
              <a:t>(3-dehydroretinol)</a:t>
            </a:r>
          </a:p>
          <a:p>
            <a:r>
              <a:rPr lang="cs-CZ" dirty="0" smtClean="0"/>
              <a:t>Je nutný pro tvorbu zrakového pigmentu</a:t>
            </a:r>
          </a:p>
          <a:p>
            <a:r>
              <a:rPr lang="cs-CZ" dirty="0" smtClean="0"/>
              <a:t>Nedostatek vede k šerosleposti</a:t>
            </a:r>
          </a:p>
          <a:p>
            <a:r>
              <a:rPr lang="cs-CZ" dirty="0" smtClean="0"/>
              <a:t>Významný zdroj pro výrobu </a:t>
            </a:r>
            <a:r>
              <a:rPr lang="cs-CZ" dirty="0" err="1" smtClean="0"/>
              <a:t>epitelií</a:t>
            </a:r>
            <a:r>
              <a:rPr lang="cs-CZ" dirty="0" smtClean="0"/>
              <a:t> – nedostatek způsobuje rohovatění buňky</a:t>
            </a:r>
          </a:p>
          <a:p>
            <a:r>
              <a:rPr lang="cs-CZ" dirty="0" smtClean="0"/>
              <a:t>Zdrojem – alfa a beta karoten, lykopen – oranžová a červená barviva , vnitřnosti, mrkev, brokolice, špenát, meloun, meruňky, zelí, kukuřice, máslo, vaječný žloutek, mléko, tučné ryby, třešně,….</a:t>
            </a:r>
          </a:p>
          <a:p>
            <a:r>
              <a:rPr lang="cs-CZ" dirty="0" smtClean="0"/>
              <a:t>Smrtelná dávka vitamínu 100gramů medvědích jater</a:t>
            </a:r>
          </a:p>
          <a:p>
            <a:r>
              <a:rPr lang="cs-CZ" dirty="0" smtClean="0"/>
              <a:t>Předávkování může způsobit osteoporózu i otravu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23728" y="5445224"/>
            <a:ext cx="6179840" cy="1412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83091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cs-CZ" b="1" dirty="0" smtClean="0"/>
              <a:t>Anotace:</a:t>
            </a:r>
          </a:p>
          <a:p>
            <a:pPr fontAlgn="base"/>
            <a:r>
              <a:rPr lang="cs-CZ" dirty="0" smtClean="0"/>
              <a:t>Výklad</a:t>
            </a:r>
          </a:p>
          <a:p>
            <a:pPr marL="109728" indent="0" fontAlgn="base">
              <a:buNone/>
            </a:pPr>
            <a:endParaRPr lang="cs-CZ" dirty="0" smtClean="0"/>
          </a:p>
          <a:p>
            <a:pPr marL="0" indent="0" fontAlgn="base">
              <a:buNone/>
            </a:pPr>
            <a:endParaRPr lang="cs-CZ" b="1" dirty="0" smtClean="0"/>
          </a:p>
          <a:p>
            <a:pPr fontAlgn="base"/>
            <a:r>
              <a:rPr lang="cs-CZ" b="1" dirty="0" smtClean="0"/>
              <a:t>Autor</a:t>
            </a:r>
            <a:r>
              <a:rPr lang="cs-CZ" dirty="0" smtClean="0"/>
              <a:t> : Eva petrželová</a:t>
            </a:r>
          </a:p>
          <a:p>
            <a:pPr fontAlgn="base"/>
            <a:r>
              <a:rPr lang="cs-CZ" b="1" dirty="0" smtClean="0"/>
              <a:t>Vytvořeno dne</a:t>
            </a:r>
            <a:r>
              <a:rPr lang="cs-CZ" dirty="0" smtClean="0"/>
              <a:t>: 1.4.2012</a:t>
            </a:r>
          </a:p>
          <a:p>
            <a:pPr fontAlgn="base"/>
            <a:r>
              <a:rPr lang="cs-CZ" b="1" dirty="0" err="1" smtClean="0"/>
              <a:t>Odpilotováno</a:t>
            </a:r>
            <a:r>
              <a:rPr lang="cs-CZ" b="1" dirty="0" smtClean="0"/>
              <a:t> dne</a:t>
            </a:r>
            <a:r>
              <a:rPr lang="cs-CZ" dirty="0" smtClean="0"/>
              <a:t>:</a:t>
            </a:r>
          </a:p>
          <a:p>
            <a:pPr fontAlgn="base"/>
            <a:r>
              <a:rPr lang="cs-CZ" b="1" dirty="0" smtClean="0"/>
              <a:t>ve třídě</a:t>
            </a:r>
            <a:r>
              <a:rPr lang="cs-CZ" dirty="0" smtClean="0"/>
              <a:t>: devátá</a:t>
            </a:r>
          </a:p>
          <a:p>
            <a:pPr fontAlgn="base"/>
            <a:r>
              <a:rPr lang="cs-CZ" b="1" dirty="0" smtClean="0"/>
              <a:t>Vzdělávací oblast</a:t>
            </a:r>
            <a:r>
              <a:rPr lang="cs-CZ" dirty="0" smtClean="0"/>
              <a:t>: Člověk a příroda</a:t>
            </a:r>
          </a:p>
          <a:p>
            <a:pPr fontAlgn="base"/>
            <a:r>
              <a:rPr lang="cs-CZ" b="1" dirty="0" smtClean="0"/>
              <a:t>Vzdělávací obor</a:t>
            </a:r>
            <a:r>
              <a:rPr lang="cs-CZ" dirty="0" smtClean="0"/>
              <a:t>: Chemie</a:t>
            </a:r>
          </a:p>
          <a:p>
            <a:pPr fontAlgn="base"/>
            <a:r>
              <a:rPr lang="cs-CZ" b="1" dirty="0" smtClean="0"/>
              <a:t>Téma</a:t>
            </a:r>
            <a:r>
              <a:rPr lang="cs-CZ" dirty="0" smtClean="0"/>
              <a:t>: Organická chemie – Biokatalyzátory - vitamíny</a:t>
            </a:r>
          </a:p>
          <a:p>
            <a:pPr fontAlgn="base"/>
            <a:r>
              <a:rPr lang="cs-CZ" b="1" dirty="0" smtClean="0"/>
              <a:t>Klíčová slova</a:t>
            </a:r>
            <a:r>
              <a:rPr lang="cs-CZ" dirty="0" smtClean="0"/>
              <a:t>: charakteristika, vitamíny rozpustné ve vodě, vitamíny rozpustné v tucích, vitamín A, vitamín 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745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Základy chemie2,Doc. </a:t>
            </a:r>
            <a:r>
              <a:rPr lang="cs-CZ" dirty="0" err="1" smtClean="0"/>
              <a:t>RNDr.Pavel</a:t>
            </a:r>
            <a:r>
              <a:rPr lang="cs-CZ" dirty="0" smtClean="0"/>
              <a:t> </a:t>
            </a:r>
            <a:r>
              <a:rPr lang="cs-CZ" dirty="0" err="1" smtClean="0"/>
              <a:t>Beneš,CSc</a:t>
            </a:r>
            <a:r>
              <a:rPr lang="cs-CZ" dirty="0" smtClean="0"/>
              <a:t>., PhDr. VáclavPumpr,</a:t>
            </a:r>
            <a:r>
              <a:rPr lang="cs-CZ" dirty="0" err="1" smtClean="0"/>
              <a:t>CSc</a:t>
            </a:r>
            <a:r>
              <a:rPr lang="cs-CZ" dirty="0" smtClean="0"/>
              <a:t>.,</a:t>
            </a:r>
            <a:r>
              <a:rPr lang="cs-CZ" dirty="0" err="1" smtClean="0"/>
              <a:t>Doc.RNDr</a:t>
            </a:r>
            <a:r>
              <a:rPr lang="cs-CZ" dirty="0" smtClean="0"/>
              <a:t>. Jiří </a:t>
            </a:r>
            <a:r>
              <a:rPr lang="cs-CZ" dirty="0" err="1" smtClean="0"/>
              <a:t>Banýr</a:t>
            </a:r>
            <a:r>
              <a:rPr lang="cs-CZ" dirty="0" smtClean="0"/>
              <a:t>, CSc., Fortuna Praha1, 1995</a:t>
            </a:r>
          </a:p>
          <a:p>
            <a:r>
              <a:rPr lang="cs-CZ" dirty="0" smtClean="0"/>
              <a:t>http://cs.wikipedia.org./wiki/Vitam%C3%ADn_A</a:t>
            </a:r>
          </a:p>
          <a:p>
            <a:r>
              <a:rPr lang="cs-CZ" dirty="0" smtClean="0"/>
              <a:t>http://cs.wikipedia.org/wiki/Niacin</a:t>
            </a:r>
          </a:p>
          <a:p>
            <a:r>
              <a:rPr lang="cs-CZ" dirty="0" smtClean="0">
                <a:hlinkClick r:id="rId2"/>
              </a:rPr>
              <a:t>http://cs.wikipedia.org/wiki/Soubor:Retinol.png</a:t>
            </a:r>
            <a:endParaRPr lang="cs-CZ" dirty="0" smtClean="0"/>
          </a:p>
          <a:p>
            <a:r>
              <a:rPr lang="cs-CZ" dirty="0" smtClean="0"/>
              <a:t>http://cs.wikipedia.org/wiki/Soubor:Niacin_structure.svg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232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62</TotalTime>
  <Words>477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Název školy:  Základní škola Karla Klíče Hostinné</vt:lpstr>
      <vt:lpstr>Vitamíny</vt:lpstr>
      <vt:lpstr>Charakteristika</vt:lpstr>
      <vt:lpstr>Zdroje</vt:lpstr>
      <vt:lpstr>Dělení</vt:lpstr>
      <vt:lpstr>Nedostatek a nadbytek vitamínů</vt:lpstr>
      <vt:lpstr>Vitamín B3</vt:lpstr>
      <vt:lpstr>Vitamín A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Karla Klíče Hostinné</dc:title>
  <dc:creator>Petrželova</dc:creator>
  <cp:lastModifiedBy>Dum</cp:lastModifiedBy>
  <cp:revision>7</cp:revision>
  <dcterms:created xsi:type="dcterms:W3CDTF">2012-04-01T18:46:56Z</dcterms:created>
  <dcterms:modified xsi:type="dcterms:W3CDTF">2012-05-22T09:36:33Z</dcterms:modified>
</cp:coreProperties>
</file>