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sldIdLst>
    <p:sldId id="267" r:id="rId2"/>
    <p:sldId id="269" r:id="rId3"/>
    <p:sldId id="279" r:id="rId4"/>
    <p:sldId id="280" r:id="rId5"/>
    <p:sldId id="281" r:id="rId6"/>
    <p:sldId id="282" r:id="rId7"/>
    <p:sldId id="283" r:id="rId8"/>
    <p:sldId id="284" r:id="rId9"/>
    <p:sldId id="278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FF9900"/>
    <a:srgbClr val="9900CC"/>
    <a:srgbClr val="0000FF"/>
    <a:srgbClr val="33CCFF"/>
    <a:srgbClr val="009900"/>
    <a:srgbClr val="FF66FF"/>
    <a:srgbClr val="33CC33"/>
    <a:srgbClr val="FC445E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787"/>
    <p:restoredTop sz="90929"/>
  </p:normalViewPr>
  <p:slideViewPr>
    <p:cSldViewPr>
      <p:cViewPr varScale="1">
        <p:scale>
          <a:sx n="67" d="100"/>
          <a:sy n="67" d="100"/>
        </p:scale>
        <p:origin x="-124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1400" baseline="0" dirty="0" smtClean="0"/>
            <a:t>VY_52_INOVACE_17_ROSTLINY  A  ŽIVOČICHOVÉ  KOLEM  NÁS.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ZŠ a MŠ Osoblaha, příspěvková </a:t>
          </a:r>
          <a:r>
            <a:rPr lang="cs-CZ" sz="1600" dirty="0" err="1" smtClean="0"/>
            <a:t>org</a:t>
          </a:r>
          <a:r>
            <a:rPr lang="cs-CZ" sz="1600" dirty="0" smtClean="0"/>
            <a:t>.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Eliška </a:t>
          </a:r>
          <a:r>
            <a:rPr lang="cs-CZ" sz="2000" dirty="0" err="1" smtClean="0"/>
            <a:t>Jurčicová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Les – byliny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CZ.1.07/1.4.00/21.0816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 custLinFactNeighborX="1020" custLinFactNeighborY="1213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7171F47-9B08-4A51-A664-1A7A1FB2D6B6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03A2A4F-B535-47D9-95FE-60EC512F3E6F}" type="presOf" srcId="{B651F6E3-6281-48DB-9319-2AEAFDAE7572}" destId="{619D679B-A015-4ECF-8348-D1034C574F40}" srcOrd="0" destOrd="0" presId="urn:microsoft.com/office/officeart/2005/8/layout/target3"/>
    <dgm:cxn modelId="{91439A8B-C6DF-4342-B5CE-E1D808A74538}" type="presOf" srcId="{B651F6E3-6281-48DB-9319-2AEAFDAE7572}" destId="{6BB5E863-4638-4E1D-BFDE-399D028AC4ED}" srcOrd="1" destOrd="0" presId="urn:microsoft.com/office/officeart/2005/8/layout/target3"/>
    <dgm:cxn modelId="{45A088F5-8E42-40D1-8A5A-67C91A99A820}" type="presOf" srcId="{D8197B8C-B260-4A16-BDF4-0947B075E274}" destId="{5A5FFA88-C948-4069-8E93-59FA12366E83}" srcOrd="1" destOrd="0" presId="urn:microsoft.com/office/officeart/2005/8/layout/target3"/>
    <dgm:cxn modelId="{1E98213E-1C28-4246-AE78-26B963A58B73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884BF6E-65EF-4CA8-AF18-5E9E0BCF5A70}" type="presOf" srcId="{D1B46980-6531-4606-95E6-44980827E919}" destId="{6140AFEC-043D-4C43-A2F9-D0F5331DF3A3}" srcOrd="0" destOrd="0" presId="urn:microsoft.com/office/officeart/2005/8/layout/target3"/>
    <dgm:cxn modelId="{D9D7386C-5A99-41F7-8D1E-6543D0FD358A}" type="presOf" srcId="{4C35D32F-0EAB-4CD7-82EE-45574DC2A586}" destId="{890E4F0B-2866-4A3F-A3C7-2A14B1797930}" srcOrd="1" destOrd="0" presId="urn:microsoft.com/office/officeart/2005/8/layout/target3"/>
    <dgm:cxn modelId="{9C6DC340-2715-4191-A053-D9FDCCDA1B30}" type="presOf" srcId="{D1D4F407-5343-4D3F-B5B9-D407B03CAEB4}" destId="{AED2198E-93D5-4001-81B4-73124B309672}" srcOrd="1" destOrd="0" presId="urn:microsoft.com/office/officeart/2005/8/layout/target3"/>
    <dgm:cxn modelId="{F8D9F681-C0D7-4D49-87FA-FE1B66A7F849}" type="presOf" srcId="{D1D4F407-5343-4D3F-B5B9-D407B03CAEB4}" destId="{D005CE8C-CC26-4C3E-AC11-E15060ECD759}" srcOrd="0" destOrd="0" presId="urn:microsoft.com/office/officeart/2005/8/layout/target3"/>
    <dgm:cxn modelId="{9D18332D-6488-4F78-9762-F1F740C3F75C}" type="presOf" srcId="{D1B46980-6531-4606-95E6-44980827E919}" destId="{2BE915AB-18AA-4053-B92C-3BFC9ED204BB}" srcOrd="1" destOrd="0" presId="urn:microsoft.com/office/officeart/2005/8/layout/target3"/>
    <dgm:cxn modelId="{D4DA8537-229F-488B-8A69-A8E4D41BDA5E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003F77C-AEC8-4857-BE0C-5B7E6A7F5B17}" type="presParOf" srcId="{333A1088-737F-45CB-B68E-254E46348037}" destId="{F5ABB229-8D3B-4694-996A-96F23CF14429}" srcOrd="0" destOrd="0" presId="urn:microsoft.com/office/officeart/2005/8/layout/target3"/>
    <dgm:cxn modelId="{DAB75B32-02D9-4A3F-8D75-1E506079DB2F}" type="presParOf" srcId="{333A1088-737F-45CB-B68E-254E46348037}" destId="{F41139FD-01EE-4571-8B17-4FB00FC51163}" srcOrd="1" destOrd="0" presId="urn:microsoft.com/office/officeart/2005/8/layout/target3"/>
    <dgm:cxn modelId="{4184817E-413D-424F-AF24-70E34D260FE3}" type="presParOf" srcId="{333A1088-737F-45CB-B68E-254E46348037}" destId="{D005CE8C-CC26-4C3E-AC11-E15060ECD759}" srcOrd="2" destOrd="0" presId="urn:microsoft.com/office/officeart/2005/8/layout/target3"/>
    <dgm:cxn modelId="{2DD0F195-4D5A-4DDE-BEFE-AB1813639E0B}" type="presParOf" srcId="{333A1088-737F-45CB-B68E-254E46348037}" destId="{2C702D82-9B77-49B7-9568-BB8EB47C3372}" srcOrd="3" destOrd="0" presId="urn:microsoft.com/office/officeart/2005/8/layout/target3"/>
    <dgm:cxn modelId="{54DD4268-5D5A-4AA0-845B-A8CA461B8DFC}" type="presParOf" srcId="{333A1088-737F-45CB-B68E-254E46348037}" destId="{A52A0455-90FF-4808-ABD0-F02540D31D5A}" srcOrd="4" destOrd="0" presId="urn:microsoft.com/office/officeart/2005/8/layout/target3"/>
    <dgm:cxn modelId="{2C4BE0A6-0982-4702-B741-E860DF52826C}" type="presParOf" srcId="{333A1088-737F-45CB-B68E-254E46348037}" destId="{6140AFEC-043D-4C43-A2F9-D0F5331DF3A3}" srcOrd="5" destOrd="0" presId="urn:microsoft.com/office/officeart/2005/8/layout/target3"/>
    <dgm:cxn modelId="{E2F87A0D-61C5-4500-9137-48B1F0EE3392}" type="presParOf" srcId="{333A1088-737F-45CB-B68E-254E46348037}" destId="{9358AC05-5D7D-4327-9F80-1AD486AEA664}" srcOrd="6" destOrd="0" presId="urn:microsoft.com/office/officeart/2005/8/layout/target3"/>
    <dgm:cxn modelId="{B74E5EBD-407F-4A71-A0ED-1E7E9E11C3DE}" type="presParOf" srcId="{333A1088-737F-45CB-B68E-254E46348037}" destId="{313FC574-E1CD-4FB4-B054-0B805CE0447D}" srcOrd="7" destOrd="0" presId="urn:microsoft.com/office/officeart/2005/8/layout/target3"/>
    <dgm:cxn modelId="{A51129FB-04A5-49F8-82F1-611B9A0D5DA2}" type="presParOf" srcId="{333A1088-737F-45CB-B68E-254E46348037}" destId="{619D679B-A015-4ECF-8348-D1034C574F40}" srcOrd="8" destOrd="0" presId="urn:microsoft.com/office/officeart/2005/8/layout/target3"/>
    <dgm:cxn modelId="{E871A076-DC3B-4388-BB86-08C1CAC1EB4E}" type="presParOf" srcId="{333A1088-737F-45CB-B68E-254E46348037}" destId="{322283A8-4A27-4CDA-BAE3-F381106A9174}" srcOrd="9" destOrd="0" presId="urn:microsoft.com/office/officeart/2005/8/layout/target3"/>
    <dgm:cxn modelId="{5BFB0D0E-C99E-441F-8B6E-9CB30ED66BBE}" type="presParOf" srcId="{333A1088-737F-45CB-B68E-254E46348037}" destId="{FFC9F71D-1B4F-4AD9-A4A6-86ADEFC8AF5C}" srcOrd="10" destOrd="0" presId="urn:microsoft.com/office/officeart/2005/8/layout/target3"/>
    <dgm:cxn modelId="{9613CCEF-7226-4044-AD1F-C3B1CAB1E923}" type="presParOf" srcId="{333A1088-737F-45CB-B68E-254E46348037}" destId="{25B08C86-7E15-44DC-BE7F-FFB55DD49D12}" srcOrd="11" destOrd="0" presId="urn:microsoft.com/office/officeart/2005/8/layout/target3"/>
    <dgm:cxn modelId="{1D73EFCE-5CBA-486C-9466-8B76BD3C7CDE}" type="presParOf" srcId="{333A1088-737F-45CB-B68E-254E46348037}" destId="{76644BE8-9D7C-4C09-B250-3D10AF48CBB7}" srcOrd="12" destOrd="0" presId="urn:microsoft.com/office/officeart/2005/8/layout/target3"/>
    <dgm:cxn modelId="{3B25D366-B6AC-44BA-8727-C73DE2711A93}" type="presParOf" srcId="{333A1088-737F-45CB-B68E-254E46348037}" destId="{EE85B701-7295-41C0-BA7A-34D3756A2AE6}" srcOrd="13" destOrd="0" presId="urn:microsoft.com/office/officeart/2005/8/layout/target3"/>
    <dgm:cxn modelId="{7DE94B8E-9C9E-4157-8C83-A2E31FF904EE}" type="presParOf" srcId="{333A1088-737F-45CB-B68E-254E46348037}" destId="{8BEBB6EC-1DAA-4CAC-8A25-BC0FCBD5DBD5}" srcOrd="14" destOrd="0" presId="urn:microsoft.com/office/officeart/2005/8/layout/target3"/>
    <dgm:cxn modelId="{FBC388B2-5FBD-4E44-BE54-988C3ECE040D}" type="presParOf" srcId="{333A1088-737F-45CB-B68E-254E46348037}" destId="{AED2198E-93D5-4001-81B4-73124B309672}" srcOrd="15" destOrd="0" presId="urn:microsoft.com/office/officeart/2005/8/layout/target3"/>
    <dgm:cxn modelId="{48FD75AE-1A12-4D5D-B8DF-8938299928FD}" type="presParOf" srcId="{333A1088-737F-45CB-B68E-254E46348037}" destId="{2BE915AB-18AA-4053-B92C-3BFC9ED204BB}" srcOrd="16" destOrd="0" presId="urn:microsoft.com/office/officeart/2005/8/layout/target3"/>
    <dgm:cxn modelId="{1B5E6D6D-705E-4B6D-A898-172FD40E051E}" type="presParOf" srcId="{333A1088-737F-45CB-B68E-254E46348037}" destId="{6BB5E863-4638-4E1D-BFDE-399D028AC4ED}" srcOrd="17" destOrd="0" presId="urn:microsoft.com/office/officeart/2005/8/layout/target3"/>
    <dgm:cxn modelId="{EBAA9B00-D181-444A-BB81-01CE4C6E7F6E}" type="presParOf" srcId="{333A1088-737F-45CB-B68E-254E46348037}" destId="{5A5FFA88-C948-4069-8E93-59FA12366E83}" srcOrd="18" destOrd="0" presId="urn:microsoft.com/office/officeart/2005/8/layout/target3"/>
    <dgm:cxn modelId="{7F9926EF-41CD-47C1-AF3B-0E806990917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ZŠ a MŠ Osoblaha, příspěvková </a:t>
          </a:r>
          <a:r>
            <a:rPr lang="cs-CZ" sz="1600" kern="1200" dirty="0" err="1" smtClean="0"/>
            <a:t>org</a:t>
          </a:r>
          <a:r>
            <a:rPr lang="cs-CZ" sz="1600" kern="1200" dirty="0" smtClean="0"/>
            <a:t>.</a:t>
          </a:r>
          <a:endParaRPr lang="cs-CZ" sz="16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88039" y="432048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Eliška </a:t>
          </a:r>
          <a:r>
            <a:rPr lang="cs-CZ" sz="2000" kern="1200" dirty="0" err="1" smtClean="0"/>
            <a:t>Jurčicová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1400" kern="1200" baseline="0" dirty="0" smtClean="0"/>
            <a:t>VY_52_INOVACE_17_ROSTLINY  A  ŽIVOČICHOVÉ  KOLEM  NÁS.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Les – byliny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CZ.1.07/1.4.00/21.0816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1169A856-4231-4156-B3CA-689B9891CFA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40C9F7F-B60F-4DA5-9CC4-E0967ACF4CC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pPr>
              <a:defRPr/>
            </a:pPr>
            <a:fld id="{30ED46E8-AAE6-4007-B71D-4BA72983C36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CFD65D0-A275-41A5-8538-093C58BBEFF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DA61477-4BDC-45E5-8A8C-616F7C69F7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15A475C-CB9B-46DB-A745-046C975D7BA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8D90F23-7EC7-44B1-B9C3-364C2D8BF65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7C9FBB1-95E6-4A90-B61E-A5BC58F395B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07F3F29-B522-4629-BA4A-19E5FE32A6B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9529F86-8D1B-4149-A8BB-21A7518DA5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707D2B4B-049A-4A68-848C-DC6709B9EB1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D11FFEB6-649D-4994-BB33-97761189693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26" Type="http://schemas.openxmlformats.org/officeDocument/2006/relationships/image" Target="../media/image27.png"/><Relationship Id="rId3" Type="http://schemas.openxmlformats.org/officeDocument/2006/relationships/image" Target="../media/image4.png"/><Relationship Id="rId21" Type="http://schemas.openxmlformats.org/officeDocument/2006/relationships/image" Target="../media/image22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5" Type="http://schemas.openxmlformats.org/officeDocument/2006/relationships/image" Target="../media/image26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24" Type="http://schemas.openxmlformats.org/officeDocument/2006/relationships/image" Target="../media/image25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23" Type="http://schemas.openxmlformats.org/officeDocument/2006/relationships/image" Target="../media/image24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Relationship Id="rId22" Type="http://schemas.openxmlformats.org/officeDocument/2006/relationships/image" Target="../media/image2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eg"/><Relationship Id="rId3" Type="http://schemas.openxmlformats.org/officeDocument/2006/relationships/hyperlink" Target="http://www.google.cz/imgres?q=kreslen%C3%A9+obr%C3%A1zky+kvetouc%C3%ADch+rostlin&amp;start=271&amp;hl=cs&amp;sa=X&amp;rlz=1T4ADRA_csCZ436CZ454&amp;biw=1024&amp;bih=554&amp;tbm=isch&amp;prmd=imvns&amp;tbnid=m8TKNDXVYb8EmM:&amp;imgrefurl=http://www.samolepkydekoraceobrazky.cz/samolepky-kvetiny-samolepici-dekorace-obrazky/d-70976/&amp;docid=vuoIdcgGRpk5AM&amp;imgurl=http://www.samolepkydekoraceobrazky.cz/fotocache/alter/CERVENYKVET.jpg&amp;w=53&amp;h=85&amp;ei=E9KXT5bDKInpOcjHtdoG&amp;zoom=1&amp;iact=hc&amp;vpx=258&amp;vpy=238&amp;dur=4859&amp;hovh=83&amp;hovw=52&amp;tx=120&amp;ty=70&amp;sig=102032948630475102088&amp;page=20&amp;tbnh=83&amp;tbnw=52&amp;ndsp=17&amp;ved=1t:429,r:1,s:271,i:177" TargetMode="External"/><Relationship Id="rId7" Type="http://schemas.openxmlformats.org/officeDocument/2006/relationships/hyperlink" Target="http://www.google.cz/imgres?q=zvonek+-+kv%C4%9Btina&amp;start=175&amp;hl=cs&amp;sa=X&amp;rlz=1T4ADRA_csCZ436CZ454&amp;biw=1024&amp;bih=554&amp;tbm=isch&amp;prmd=imvns&amp;tbnid=be9pTHztdBINXM:&amp;imgrefurl=http://obrazky.superia.cz/kvetiny/ruzova_kvetina.php&amp;docid=VE1qpMG7g2J9MM&amp;imgurl=http://obrazky.superia.cz/obrazek/ruzova_kvetina.svg&amp;w=419&amp;h=705&amp;ei=MtOXT4jtIMfoOYj6gMUG&amp;zoom=1&amp;iact=rc&amp;dur=93&amp;sig=102032948630475102088&amp;page=13&amp;tbnh=167&amp;tbnw=99&amp;ndsp=13&amp;ved=1t:429,r:4,s:175,i:210&amp;tx=60&amp;ty=83" TargetMode="External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jpeg"/><Relationship Id="rId5" Type="http://schemas.openxmlformats.org/officeDocument/2006/relationships/hyperlink" Target="http://www.google.cz/imgres?q=zvonek+-+kv%C4%9Btina&amp;start=133&amp;hl=cs&amp;sa=X&amp;rlz=1T4ADRA_csCZ436CZ454&amp;biw=1024&amp;bih=554&amp;tbm=isch&amp;prmd=imvns&amp;tbnid=sUuh97jn_WhUMM:&amp;imgrefurl=http://obrazky.superia.cz/kvetiny/kvetina.php&amp;docid=sUZwY7ExP4ZOkM&amp;imgurl=http://obrazky.superia.cz/nahled-velky/kvetina.png&amp;w=353&amp;h=500&amp;ei=MtOXT4jtIMfoOYj6gMUG&amp;zoom=1&amp;iact=rc&amp;dur=203&amp;sig=102032948630475102088&amp;page=10&amp;tbnh=169&amp;tbnw=125&amp;ndsp=15&amp;ved=1t:429,r:3,s:133,i:111&amp;tx=67&amp;ty=116" TargetMode="External"/><Relationship Id="rId4" Type="http://schemas.openxmlformats.org/officeDocument/2006/relationships/image" Target="../media/image29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imgres?q=bez+%C4%8Dern%C3%BD&amp;hl=cs&amp;rlz=1T4ADRA_csCZ436CZ454&amp;biw=1024&amp;bih=554&amp;tbm=isch&amp;tbnid=o0PD4t1_3VRhiM:&amp;imgrefurl=http://www.celysvet.cz/fotky-bez-cerny-foto-obrazky&amp;docid=uWFfN95DliCvNM&amp;imgurl=http://www.celysvet.cz/fotky/bez-cerny_1.jpg&amp;w=818&amp;h=613&amp;ei=MrGWT7XTNcTOswbRg4ihDg&amp;zoom=1&amp;iact=hc&amp;vpx=336&amp;vpy=57&amp;dur=1390&amp;hovh=194&amp;hovw=259&amp;tx=189&amp;ty=114&amp;sig=102032948630475102088&amp;page=1&amp;tbnh=113&amp;tbnw=167&amp;start=0&amp;ndsp=18&amp;ved=1t:429,r:2,s:0,i:68" TargetMode="External"/><Relationship Id="rId3" Type="http://schemas.openxmlformats.org/officeDocument/2006/relationships/image" Target="../media/image32.jpeg"/><Relationship Id="rId7" Type="http://schemas.openxmlformats.org/officeDocument/2006/relationships/image" Target="../media/image34.jpeg"/><Relationship Id="rId12" Type="http://schemas.openxmlformats.org/officeDocument/2006/relationships/image" Target="../media/image37.jpeg"/><Relationship Id="rId2" Type="http://schemas.openxmlformats.org/officeDocument/2006/relationships/hyperlink" Target="http://www.google.cz/imgres?q=chrpa&amp;hl=cs&amp;sa=X&amp;rlz=1T4ADRA_csCZ436CZ454&amp;biw=1024&amp;bih=554&amp;tbm=isch&amp;prmd=imvns&amp;tbnid=YrnCwMDW5-6GQM:&amp;imgrefurl=http://www.enviweb.cz/clanek/priroda/90330/kvetina-nasich-poli-chrpa&amp;docid=UsNXxu20F6L-EM&amp;imgurl=http://nd01.jxs.cz/273/712/6a1890ddad_617094_o2.jpg&amp;w=320&amp;h=240&amp;ei=XJmWT5egN8nJswbA44GoDg&amp;zoom=1&amp;iact=hc&amp;vpx=597&amp;vpy=170&amp;dur=2062&amp;hovh=192&amp;hovw=256&amp;tx=154&amp;ty=129&amp;sig=102032948630475102088&amp;page=2&amp;tbnh=170&amp;tbnw=226&amp;start=10&amp;ndsp=15&amp;ved=1t:429,r:3,s:10,i:139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google.cz/imgres?q=kop%C5%99iva+dvoudom%C3%A1&amp;hl=cs&amp;rlz=1T4ADRA_csCZ436CZ454&amp;biw=1024&amp;bih=554&amp;tbm=isch&amp;tbnid=DNSTZ_ufYG4FQM:&amp;imgrefurl=http://stezka.hamerskypotok.cz/pages/rostliny/kopriva-dvoudoma.php&amp;docid=Cvv2s1YOhmItJM&amp;imgurl=http://stezka.hamerskypotok.cz/media/rostliny/kopriva_dvoudoma03.jpg&amp;w=240&amp;h=320&amp;ei=x7CWT-2wHYTFtAbukryiDg&amp;zoom=1&amp;iact=hc&amp;vpx=474&amp;vpy=164&amp;dur=1484&amp;hovh=256&amp;hovw=192&amp;tx=116&amp;ty=204&amp;sig=102032948630475102088&amp;page=2&amp;tbnh=184&amp;tbnw=143&amp;start=21&amp;ndsp=14&amp;ved=1t:429,r:2,s:21,i:118" TargetMode="External"/><Relationship Id="rId11" Type="http://schemas.openxmlformats.org/officeDocument/2006/relationships/image" Target="../media/image36.jpeg"/><Relationship Id="rId5" Type="http://schemas.openxmlformats.org/officeDocument/2006/relationships/image" Target="../media/image33.jpeg"/><Relationship Id="rId10" Type="http://schemas.openxmlformats.org/officeDocument/2006/relationships/hyperlink" Target="http://www.google.cz/imgres?q=divizna+velkokv%C4%9Bt%C3%A1&amp;hl=cs&amp;sa=X&amp;rlz=1T4ADRA_csCZ436CZ454&amp;biw=1024&amp;bih=554&amp;tbm=isch&amp;prmd=imvns&amp;tbnid=P0pInFfgfqVfkM:&amp;imgrefurl=http://www.hlasek.com/verbascum_densiflorum_a4610.html&amp;docid=Ki5n0h-AksLBvM&amp;imgurl=http://www.hlasek.com/foto/verbascum_densiflorum_a4610.jpg&amp;w=537&amp;h=500&amp;ei=AsKXT-y5FsHetAb_jJHYAQ&amp;zoom=1&amp;iact=hc&amp;vpx=220&amp;vpy=2&amp;dur=3532&amp;hovh=217&amp;hovw=233&amp;tx=138&amp;ty=152&amp;sig=102032948630475102088&amp;page=4&amp;tbnh=162&amp;tbnw=180&amp;start=59&amp;ndsp=15&amp;ved=1t:429,r:1,s:59,i:202" TargetMode="External"/><Relationship Id="rId4" Type="http://schemas.openxmlformats.org/officeDocument/2006/relationships/hyperlink" Target="http://www.google.cz/imgres?q=kosatec&amp;hl=cs&amp;sa=X&amp;rlz=1T4ADRA_csCZ436CZ454&amp;biw=1024&amp;bih=554&amp;tbm=isch&amp;prmd=imvns&amp;tbnid=k_iMoMOkrtVzKM:&amp;imgrefurl=http://www.ginkgo-praha.org/ginkgo/5-2-poznam-50-bylin-z-toho-5-chranenych.html&amp;docid=arN8ZIZBezLqpM&amp;imgurl=http://lh5.ggpht.com/_5-4fP2e2jM4/S-FtIVZyl8I/AAAAAAAATvM/QwIf1D2fnO4/05-06%20kosatec%20r%C5%AFznobarv%C3%BD.JPG&amp;w=1600&amp;h=1200&amp;ei=ULCWT-qkKYzQsgbLktXeDQ&amp;zoom=1&amp;iact=hc&amp;vpx=97&amp;vpy=226&amp;dur=1468&amp;hovh=194&amp;hovw=259&amp;tx=132&amp;ty=148&amp;sig=102032948630475102088&amp;page=3&amp;tbnh=145&amp;tbnw=177&amp;start=24&amp;ndsp=15&amp;ved=1t:429,r:10,s:24,i:174" TargetMode="External"/><Relationship Id="rId9" Type="http://schemas.openxmlformats.org/officeDocument/2006/relationships/image" Target="../media/image35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imgres?q=sedmikr%C3%A1ska+chudobka&amp;hl=cs&amp;rlz=1T4ADRA_csCZ436CZ454&amp;biw=1024&amp;bih=554&amp;tbm=isch&amp;tbnid=kIJEBnzAI-GKpM:&amp;imgrefurl=http://www.garten.cz/ei/cz/00125-C1-sedmikraska-chudobka/&amp;docid=wHzePCrOTtd7WM&amp;imgurl=http://www.garten.cz/images_enc/00125/00125C1_.jpg&amp;w=800&amp;h=600&amp;ei=I8mXT7KuEYLMsga_0oXrAQ&amp;zoom=1&amp;iact=hc&amp;vpx=619&amp;vpy=97&amp;dur=4610&amp;hovh=194&amp;hovw=259&amp;tx=94&amp;ty=125&amp;sig=102032948630475102088&amp;page=6&amp;tbnh=164&amp;tbnw=219&amp;start=66&amp;ndsp=12&amp;ved=1t:429,r:6,s:66,i:233" TargetMode="External"/><Relationship Id="rId13" Type="http://schemas.openxmlformats.org/officeDocument/2006/relationships/image" Target="../media/image43.jpeg"/><Relationship Id="rId3" Type="http://schemas.openxmlformats.org/officeDocument/2006/relationships/image" Target="../media/image38.jpeg"/><Relationship Id="rId7" Type="http://schemas.openxmlformats.org/officeDocument/2006/relationships/image" Target="../media/image40.jpeg"/><Relationship Id="rId12" Type="http://schemas.openxmlformats.org/officeDocument/2006/relationships/hyperlink" Target="http://www.google.cz/imgres?q=m%C4%9Bs%C3%AD%C4%8Dek&amp;hl=cs&amp;rlz=1T4ADRA_csCZ436CZ454&amp;biw=1024&amp;bih=554&amp;tbm=isch&amp;tbnid=hI8ENbI_SUh6zM:&amp;imgrefurl=http://www.herbalextracts.net/library/supplements/calendula_pictures.html&amp;docid=npqcJyrvXpx3zM&amp;imgurl=http://www.herbalextracts.net/img/supplements/calendula6.jpg&amp;w=2304&amp;h=1712&amp;ei=48qXT9rlD4GG-wa6r5G5Bg&amp;zoom=1&amp;iact=hc&amp;vpx=717&amp;vpy=227&amp;dur=3594&amp;hovh=193&amp;hovw=261&amp;tx=112&amp;ty=122&amp;sig=102032948630475102088&amp;page=2&amp;tbnh=164&amp;tbnw=220&amp;start=10&amp;ndsp=15&amp;ved=1t:429,r:14,s:10,i:148" TargetMode="External"/><Relationship Id="rId2" Type="http://schemas.openxmlformats.org/officeDocument/2006/relationships/hyperlink" Target="http://www.google.cz/imgres?q=astra+%C4%8D%C3%ADnsk%C3%A1&amp;hl=cs&amp;rlz=1T4ADRA_csCZ436CZ454&amp;biw=1024&amp;bih=554&amp;tbm=isch&amp;tbnid=J4uBlxrtEiav1M:&amp;imgrefurl=http://www.garten.cz/a/cz/3575-callistephus-astra/&amp;docid=zIsLQqcHn7T-eM&amp;imgurl=http://www.garten.cz/images_data/3575-callistephus-chinensis-4.jpg&amp;w=310&amp;h=233&amp;ei=LMeXT4nVHMzLswa0-YHwAQ&amp;zoom=1&amp;iact=rc&amp;dur=15&amp;sig=102032948630475102088&amp;page=2&amp;tbnh=164&amp;tbnw=192&amp;start=25&amp;ndsp=18&amp;ved=1t:429,r:22,s:25,i:109&amp;tx=98&amp;ty=79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google.cz/imgres?q=jitrocel&amp;hl=cs&amp;rlz=1T4ADRA_csCZ436CZ454&amp;biw=1024&amp;bih=554&amp;tbm=isch&amp;tbnid=aOi2KSedARD5TM:&amp;imgrefurl=http://dinosauri-bakov.blog.cz/1011/jitrocel-kopinaty&amp;docid=T1LFGRPbaFDwwM&amp;imgurl=http://nd04.jxs.cz/983/117/8debe96443_70855000_o2.jpg&amp;w=480&amp;h=360&amp;ei=KMiXT-ONDY7ssgbnm6y8AQ&amp;zoom=1&amp;iact=hc&amp;vpx=397&amp;vpy=4&amp;dur=2843&amp;hovh=194&amp;hovw=259&amp;tx=148&amp;ty=126&amp;sig=102032948630475102088&amp;page=2&amp;tbnh=162&amp;tbnw=196&amp;start=12&amp;ndsp=14&amp;ved=1t:429,r:2,s:12,i:139" TargetMode="External"/><Relationship Id="rId11" Type="http://schemas.openxmlformats.org/officeDocument/2006/relationships/image" Target="../media/image42.jpeg"/><Relationship Id="rId5" Type="http://schemas.openxmlformats.org/officeDocument/2006/relationships/image" Target="../media/image39.jpeg"/><Relationship Id="rId10" Type="http://schemas.openxmlformats.org/officeDocument/2006/relationships/hyperlink" Target="http://www.google.cz/imgres?q=zvonek+broskvolist%C3%BD&amp;hl=cs&amp;rlz=1T4ADRA_csCZ436CZ454&amp;biw=1024&amp;bih=554&amp;tbm=isch&amp;tbnid=CmbJyJAkwMaSTM:&amp;imgrefurl=https://bigbloom.accountsupport.com/plantdirectory/index.php?pageNum_rst_InventoryCommonName=18&amp;totalRows_rst_InventoryCommonName=2506&amp;docid=cUVKTJTQqgME2M&amp;imgurl=https://bigbloom.accountsupport.com/plantdirectory/img/campanula_persicifolia_1_.jpg&amp;w=500&amp;h=476&amp;ei=78mXT4iCGMvktQagtOi-AQ&amp;zoom=1&amp;iact=hc&amp;vpx=748&amp;vpy=200&amp;dur=2266&amp;hovh=219&amp;hovw=230&amp;tx=133&amp;ty=171&amp;sig=102032948630475102088&amp;page=2&amp;tbnh=156&amp;tbnw=165&amp;start=11&amp;ndsp=16&amp;ved=1t:429,r:9,s:11,i:152" TargetMode="External"/><Relationship Id="rId4" Type="http://schemas.openxmlformats.org/officeDocument/2006/relationships/hyperlink" Target="http://www.google.cz/imgres?q=r%C5%AF%C5%BEe&amp;hl=cs&amp;rlz=1T4ADRA_csCZ436CZ454&amp;biw=1024&amp;bih=554&amp;tbm=isch&amp;tbnid=id78V1fpvDOfUM:&amp;imgrefurl=http://www.gymkh.cz/view.php?cisloclanku=2008040047&amp;docid=ygAVMxRQqW1jDM&amp;imgurl=http://www.gymkh.cz/storage/200804281534_ruze.jpg&amp;w=355&amp;h=529&amp;ei=yceXT9DIIY36sgan6627AQ&amp;zoom=1&amp;iact=hc&amp;vpx=794&amp;vpy=123&amp;dur=1203&amp;hovh=274&amp;hovw=184&amp;tx=111&amp;ty=159&amp;sig=102032948630475102088&amp;page=2&amp;tbnh=171&amp;tbnw=104&amp;start=10&amp;ndsp=14&amp;ved=1t:429,r:4,s:10,i:165" TargetMode="External"/><Relationship Id="rId9" Type="http://schemas.openxmlformats.org/officeDocument/2006/relationships/image" Target="../media/image41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15807186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4213" y="4989513"/>
            <a:ext cx="5407025" cy="1044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1115616" y="3716338"/>
            <a:ext cx="7201297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lang="cs-CZ" dirty="0" smtClean="0"/>
              <a:t>Lesní byliny a jejich čeledi.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2027355"/>
              </p:ext>
            </p:extLst>
          </p:nvPr>
        </p:nvGraphicFramePr>
        <p:xfrm>
          <a:off x="1547813" y="1412875"/>
          <a:ext cx="6096000" cy="27543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104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Datum vytvoření projektu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   2011</a:t>
                      </a:r>
                      <a:endParaRPr lang="cs-CZ" sz="1800" dirty="0"/>
                    </a:p>
                  </a:txBody>
                  <a:tcPr marT="45745" marB="45745"/>
                </a:tc>
              </a:tr>
              <a:tr h="37104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Ročník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smtClean="0"/>
                        <a:t>6.</a:t>
                      </a:r>
                      <a:endParaRPr lang="cs-CZ" sz="1800" dirty="0"/>
                    </a:p>
                  </a:txBody>
                  <a:tcPr marT="45745" marB="45745"/>
                </a:tc>
              </a:tr>
              <a:tr h="201222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Popis prezentace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V obrázku květiny jsou ukryty názvy bylin. Žáci je vyberou a zařadí do čeledí.</a:t>
                      </a:r>
                      <a:endParaRPr lang="cs-CZ" sz="1800" dirty="0"/>
                    </a:p>
                  </a:txBody>
                  <a:tcPr marT="45745" marB="45745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3896" y="99409"/>
            <a:ext cx="84605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      </a:t>
            </a:r>
            <a:r>
              <a:rPr lang="cs-CZ" b="1" i="1" dirty="0" smtClean="0">
                <a:solidFill>
                  <a:srgbClr val="0000FF"/>
                </a:solidFill>
              </a:rPr>
              <a:t>Z obrázku květiny  vyber názvy bylin podle částí těla. </a:t>
            </a:r>
            <a:endParaRPr lang="cs-CZ" b="1" i="1" dirty="0">
              <a:solidFill>
                <a:srgbClr val="0000FF"/>
              </a:solidFill>
            </a:endParaRPr>
          </a:p>
        </p:txBody>
      </p:sp>
      <p:sp>
        <p:nvSpPr>
          <p:cNvPr id="3" name="6cípá hvězda 2"/>
          <p:cNvSpPr/>
          <p:nvPr/>
        </p:nvSpPr>
        <p:spPr>
          <a:xfrm rot="10800000" flipH="1">
            <a:off x="2915816" y="841583"/>
            <a:ext cx="2880320" cy="2663239"/>
          </a:xfrm>
          <a:prstGeom prst="star6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3912241" y="1793459"/>
            <a:ext cx="864096" cy="79208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96491" y="1134621"/>
            <a:ext cx="99642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arůžejit</a:t>
            </a:r>
            <a:endParaRPr lang="cs-CZ" sz="20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213481">
            <a:off x="3669117" y="951361"/>
            <a:ext cx="762000" cy="228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171828">
            <a:off x="4271553" y="956123"/>
            <a:ext cx="866775" cy="219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8933" y="1263537"/>
            <a:ext cx="676275" cy="219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457368">
            <a:off x="5337421" y="1758780"/>
            <a:ext cx="857250" cy="271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310474">
            <a:off x="5394571" y="2427077"/>
            <a:ext cx="742950" cy="238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4906066" y="2919076"/>
            <a:ext cx="923925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709772">
            <a:off x="4423953" y="3226759"/>
            <a:ext cx="561975" cy="266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963522">
            <a:off x="3672242" y="3236284"/>
            <a:ext cx="714375" cy="247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2972733" y="2872299"/>
            <a:ext cx="771525" cy="257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374692">
            <a:off x="2580220" y="2329810"/>
            <a:ext cx="838200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045915">
            <a:off x="2577116" y="1721329"/>
            <a:ext cx="752475" cy="228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Vývojový diagram: postup 6"/>
          <p:cNvSpPr/>
          <p:nvPr/>
        </p:nvSpPr>
        <p:spPr>
          <a:xfrm>
            <a:off x="4298570" y="3663030"/>
            <a:ext cx="57406" cy="2862314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149319" y="4984649"/>
            <a:ext cx="2771775" cy="219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Vývojový diagram: údaje 9"/>
          <p:cNvSpPr/>
          <p:nvPr/>
        </p:nvSpPr>
        <p:spPr>
          <a:xfrm rot="1481952">
            <a:off x="1777342" y="4677546"/>
            <a:ext cx="2520000" cy="1260403"/>
          </a:xfrm>
          <a:prstGeom prst="flowChartInputOutput">
            <a:avLst/>
          </a:prstGeom>
          <a:solidFill>
            <a:srgbClr val="00FF00"/>
          </a:solidFill>
          <a:scene3d>
            <a:camera prst="orthographicFront">
              <a:rot lat="0" lon="1080000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FF00"/>
              </a:solidFill>
            </a:endParaRPr>
          </a:p>
        </p:txBody>
      </p:sp>
      <p:sp>
        <p:nvSpPr>
          <p:cNvPr id="11" name="Vývojový diagram: údaje 10"/>
          <p:cNvSpPr/>
          <p:nvPr/>
        </p:nvSpPr>
        <p:spPr>
          <a:xfrm rot="20399803">
            <a:off x="4432785" y="4766168"/>
            <a:ext cx="2520000" cy="1260000"/>
          </a:xfrm>
          <a:prstGeom prst="flowChartInputOutpu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9900"/>
              </a:solidFill>
            </a:endParaRPr>
          </a:p>
        </p:txBody>
      </p:sp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17068">
            <a:off x="3189074" y="4434324"/>
            <a:ext cx="695325" cy="285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5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84304">
            <a:off x="3773153" y="4711070"/>
            <a:ext cx="409575" cy="276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6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587842">
            <a:off x="3602179" y="5608934"/>
            <a:ext cx="1076325" cy="285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9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305461">
            <a:off x="2346779" y="6029368"/>
            <a:ext cx="1381125" cy="323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478772">
            <a:off x="1980676" y="5673790"/>
            <a:ext cx="457200" cy="257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12"/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1793305" y="5238076"/>
            <a:ext cx="400050" cy="209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13"/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423806">
            <a:off x="1769452" y="4840074"/>
            <a:ext cx="409575" cy="257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14"/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89714">
            <a:off x="2579138" y="4125794"/>
            <a:ext cx="714375" cy="323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1766212" y="4360655"/>
            <a:ext cx="533400" cy="257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16"/>
          <p:cNvPicPr>
            <a:picLocks noChangeAspect="1" noChangeArrowheads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39624">
            <a:off x="2285910" y="3893299"/>
            <a:ext cx="381000" cy="266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7"/>
          <p:cNvPicPr>
            <a:picLocks noChangeAspect="1" noChangeArrowheads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342707">
            <a:off x="4665875" y="4389626"/>
            <a:ext cx="2009775" cy="276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Picture 9"/>
          <p:cNvPicPr>
            <a:picLocks noChangeAspect="1" noChangeArrowheads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044021" y="4916369"/>
            <a:ext cx="1543050" cy="285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" name="Picture 11"/>
          <p:cNvPicPr>
            <a:picLocks noChangeAspect="1" noChangeArrowheads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631434">
            <a:off x="4876338" y="6121466"/>
            <a:ext cx="1981200" cy="238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2639956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51720" y="260648"/>
            <a:ext cx="404469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Našli jste je?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700808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          </a:t>
            </a:r>
            <a:endParaRPr lang="cs-CZ" i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1700808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květ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5536" y="2924944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stonek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5536" y="4077072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9900"/>
                </a:solidFill>
              </a:rPr>
              <a:t>levý list</a:t>
            </a:r>
            <a:endParaRPr lang="cs-CZ" dirty="0">
              <a:solidFill>
                <a:srgbClr val="0099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5536" y="5301208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FF00"/>
                </a:solidFill>
              </a:rPr>
              <a:t>pravý list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835696" y="1724615"/>
            <a:ext cx="63367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růže, jitrocel, šťovík, měsíček, netřesk, lékořice, třezalka, gerbera, kakost, sedmikráska, pomněnka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835696" y="2909740"/>
            <a:ext cx="61926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zvonek, bazalka, blín, kostival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835696" y="4074513"/>
            <a:ext cx="61926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kontryhel, černý bez, yzop, fenykl, sněženka, myrta, ocún, pupalka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835696" y="5347374"/>
            <a:ext cx="63367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astra, chrpa, dobromysl, lopuch, kosatec, divizna, kopřiva</a:t>
            </a:r>
            <a:endParaRPr lang="cs-CZ" dirty="0"/>
          </a:p>
        </p:txBody>
      </p:sp>
      <p:sp>
        <p:nvSpPr>
          <p:cNvPr id="16" name="Veselý obličej 15"/>
          <p:cNvSpPr/>
          <p:nvPr/>
        </p:nvSpPr>
        <p:spPr>
          <a:xfrm>
            <a:off x="6825952" y="269578"/>
            <a:ext cx="914400" cy="914400"/>
          </a:xfrm>
          <a:prstGeom prst="smileyFace">
            <a:avLst/>
          </a:prstGeom>
          <a:solidFill>
            <a:srgbClr val="FF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http://t1.gstatic.com/images?q=tbn:ANd9GcQu5lVKlCtqKgkh2VeQts07MfULNskQ2v9WHJQ4fUONJHRO-yp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9745" y="2555612"/>
            <a:ext cx="1545518" cy="1440160"/>
          </a:xfrm>
          <a:prstGeom prst="rect">
            <a:avLst/>
          </a:prstGeom>
          <a:solidFill>
            <a:srgbClr val="00FF00"/>
          </a:solidFill>
        </p:spPr>
      </p:pic>
      <p:pic>
        <p:nvPicPr>
          <p:cNvPr id="17" name="rg_hi" descr="http://t2.gstatic.com/images?q=tbn:ANd9GcSTOoebwwr-3EIxbUHPJR3ZHkTM3k2d9WePMW3vas8VJadQleGA">
            <a:hlinkClick r:id="rId3"/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284" y="404664"/>
            <a:ext cx="891344" cy="978495"/>
          </a:xfrm>
          <a:prstGeom prst="rect">
            <a:avLst/>
          </a:prstGeom>
          <a:noFill/>
          <a:ln>
            <a:noFill/>
          </a:ln>
        </p:spPr>
      </p:pic>
      <p:pic>
        <p:nvPicPr>
          <p:cNvPr id="18" name="obrázek 1" descr="http://t1.gstatic.com/images?q=tbn:ANd9GcReGCIAzKQv6DxXZq4ZPYKzQS6g8uxYYduLYH78V8FjLAQuuinz">
            <a:hlinkClick r:id="rId5"/>
          </p:cNvPr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5793" y="5787273"/>
            <a:ext cx="1190625" cy="1095128"/>
          </a:xfrm>
          <a:prstGeom prst="rect">
            <a:avLst/>
          </a:prstGeom>
          <a:noFill/>
          <a:ln>
            <a:noFill/>
          </a:ln>
        </p:spPr>
      </p:pic>
      <p:pic>
        <p:nvPicPr>
          <p:cNvPr id="19" name="obrázek 2" descr="http://t1.gstatic.com/images?q=tbn:ANd9GcTWFiWfFFa0-Bv2eI0Ct2ln4t6KBwMD6_tPcqBrYpTeysgOSIdeIO26ehX6">
            <a:hlinkClick r:id="rId7"/>
          </p:cNvPr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707017">
            <a:off x="653791" y="4380954"/>
            <a:ext cx="861153" cy="119117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71248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404664"/>
            <a:ext cx="7488832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Podle učebnice, atlasu, klíče a další </a:t>
            </a:r>
          </a:p>
          <a:p>
            <a:pPr algn="ctr"/>
            <a:r>
              <a:rPr lang="cs-CZ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literatury doplň u rostlin čeleď.</a:t>
            </a:r>
          </a:p>
          <a:p>
            <a:pPr algn="ctr"/>
            <a:endParaRPr lang="cs-CZ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2204864"/>
            <a:ext cx="748883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růže	…………………….  jitrocel    …………………..</a:t>
            </a:r>
          </a:p>
          <a:p>
            <a:endParaRPr lang="cs-CZ" dirty="0"/>
          </a:p>
          <a:p>
            <a:r>
              <a:rPr lang="cs-CZ" dirty="0" smtClean="0"/>
              <a:t>šťovík  ……………………  měsíček   …………..………</a:t>
            </a:r>
          </a:p>
          <a:p>
            <a:endParaRPr lang="cs-CZ" dirty="0"/>
          </a:p>
          <a:p>
            <a:r>
              <a:rPr lang="cs-CZ" dirty="0" smtClean="0"/>
              <a:t>netřesk .…………………...  lékořice   ……………...……</a:t>
            </a:r>
          </a:p>
          <a:p>
            <a:endParaRPr lang="cs-CZ" dirty="0" smtClean="0"/>
          </a:p>
          <a:p>
            <a:r>
              <a:rPr lang="cs-CZ" dirty="0" smtClean="0"/>
              <a:t>třezalka ………...…………  gerbera   ………………..….</a:t>
            </a:r>
          </a:p>
          <a:p>
            <a:endParaRPr lang="cs-CZ" dirty="0"/>
          </a:p>
          <a:p>
            <a:r>
              <a:rPr lang="cs-CZ" dirty="0" smtClean="0"/>
              <a:t>kakost  ……………............  sedmikráska  ……………….</a:t>
            </a:r>
          </a:p>
          <a:p>
            <a:endParaRPr lang="cs-CZ" dirty="0"/>
          </a:p>
          <a:p>
            <a:r>
              <a:rPr lang="cs-CZ" dirty="0" smtClean="0"/>
              <a:t>pomněnka  ……………....   zvonek    ……………………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79712" y="2016266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růžovité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08104" y="2016266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err="1" smtClean="0">
                <a:solidFill>
                  <a:srgbClr val="FF0000"/>
                </a:solidFill>
              </a:rPr>
              <a:t>jitrocelovité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835696" y="2780928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rdesnovité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08104" y="2780927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hvězdnicovité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835696" y="3485500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err="1" smtClean="0">
                <a:solidFill>
                  <a:srgbClr val="FF0000"/>
                </a:solidFill>
              </a:rPr>
              <a:t>tlusticovité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724128" y="3485500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bobovité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835696" y="4282356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err="1" smtClean="0">
                <a:solidFill>
                  <a:srgbClr val="FF0000"/>
                </a:solidFill>
              </a:rPr>
              <a:t>třezalkovité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508104" y="4282356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hvězdnicovité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835696" y="4941168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err="1" smtClean="0">
                <a:solidFill>
                  <a:srgbClr val="FF0000"/>
                </a:solidFill>
              </a:rPr>
              <a:t>kakostovité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754149" y="4975111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hvězdnicovité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982664" y="5733256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brutnákovité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754149" y="5733256"/>
            <a:ext cx="24782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zvonkovité</a:t>
            </a:r>
            <a:endParaRPr lang="cs-CZ" b="1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6424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1" grpId="0"/>
      <p:bldP spid="12" grpId="0"/>
      <p:bldP spid="13" grpId="0"/>
      <p:bldP spid="15" grpId="0"/>
      <p:bldP spid="16" grpId="0"/>
      <p:bldP spid="18" grpId="0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52231"/>
            <a:ext cx="7488832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bazalka   ………………….    blín  …………………….</a:t>
            </a:r>
          </a:p>
          <a:p>
            <a:endParaRPr lang="cs-CZ" dirty="0"/>
          </a:p>
          <a:p>
            <a:r>
              <a:rPr lang="cs-CZ" dirty="0" smtClean="0"/>
              <a:t>kostival  ………………….    kontryhel ………………..</a:t>
            </a:r>
          </a:p>
          <a:p>
            <a:endParaRPr lang="cs-CZ" dirty="0"/>
          </a:p>
          <a:p>
            <a:r>
              <a:rPr lang="cs-CZ" dirty="0" smtClean="0"/>
              <a:t>černý bez  ………………..    yzop  ……….….........……</a:t>
            </a:r>
          </a:p>
          <a:p>
            <a:endParaRPr lang="cs-CZ" dirty="0"/>
          </a:p>
          <a:p>
            <a:r>
              <a:rPr lang="cs-CZ" dirty="0" smtClean="0"/>
              <a:t>fenykl    ………………….    sněženka  ………………..</a:t>
            </a:r>
          </a:p>
          <a:p>
            <a:endParaRPr lang="cs-CZ" dirty="0"/>
          </a:p>
          <a:p>
            <a:r>
              <a:rPr lang="cs-CZ" dirty="0" smtClean="0"/>
              <a:t>myrta    …………………..    ocún  …………………….</a:t>
            </a:r>
          </a:p>
          <a:p>
            <a:endParaRPr lang="cs-CZ" dirty="0"/>
          </a:p>
          <a:p>
            <a:r>
              <a:rPr lang="cs-CZ" dirty="0" smtClean="0"/>
              <a:t>pupalka …………………..   astra  ……………………..</a:t>
            </a:r>
          </a:p>
          <a:p>
            <a:endParaRPr lang="cs-CZ" dirty="0"/>
          </a:p>
          <a:p>
            <a:r>
              <a:rPr lang="cs-CZ" dirty="0" smtClean="0"/>
              <a:t>chrpa    …………………..    dobromysl………………..</a:t>
            </a:r>
          </a:p>
          <a:p>
            <a:endParaRPr lang="cs-CZ" dirty="0"/>
          </a:p>
          <a:p>
            <a:r>
              <a:rPr lang="cs-CZ" dirty="0" smtClean="0"/>
              <a:t>lopuch …………………...    kosatec …………………. </a:t>
            </a:r>
          </a:p>
          <a:p>
            <a:endParaRPr lang="cs-CZ" dirty="0"/>
          </a:p>
          <a:p>
            <a:r>
              <a:rPr lang="cs-CZ" dirty="0" smtClean="0"/>
              <a:t>divizna ………………..…    kopřiva ………………….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37974" y="261476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hluchavkovité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08104" y="261476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lilkovité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938178" y="1052736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brutnákovité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64088" y="1764661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hluchavkovité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966320" y="1764660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err="1" smtClean="0">
                <a:solidFill>
                  <a:srgbClr val="FF0000"/>
                </a:solidFill>
              </a:rPr>
              <a:t>zimolezovité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47215" y="1001829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růžovité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937974" y="2492896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miříkovité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371724" y="2492893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err="1" smtClean="0">
                <a:solidFill>
                  <a:srgbClr val="FF0000"/>
                </a:solidFill>
              </a:rPr>
              <a:t>amarylkovité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966320" y="3284984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myrtovité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508104" y="3282702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ocúnovité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966320" y="3933056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err="1" smtClean="0">
                <a:solidFill>
                  <a:srgbClr val="FF0000"/>
                </a:solidFill>
              </a:rPr>
              <a:t>pupalkovité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175488" y="4005064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hvězdnicovité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685946" y="4740573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hvězdnicovité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547215" y="4751833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hluchavkovité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685946" y="5476184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hvězdnicovité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371724" y="5479814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kosatcovité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835696" y="6206893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err="1" smtClean="0">
                <a:solidFill>
                  <a:srgbClr val="FF0000"/>
                </a:solidFill>
              </a:rPr>
              <a:t>krtičníkovité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505723" y="6206894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kopřivovité</a:t>
            </a:r>
            <a:endParaRPr lang="cs-CZ" b="1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3670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55776" y="620688"/>
            <a:ext cx="7200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0000FF"/>
                </a:solidFill>
                <a:latin typeface="Arial Narrow" pitchFamily="34" charset="0"/>
              </a:rPr>
              <a:t>Poznáš    některé?</a:t>
            </a:r>
            <a:endParaRPr lang="cs-CZ" b="1" i="1" dirty="0">
              <a:solidFill>
                <a:srgbClr val="0000FF"/>
              </a:solidFill>
              <a:latin typeface="Arial Narrow" pitchFamily="34" charset="0"/>
            </a:endParaRPr>
          </a:p>
        </p:txBody>
      </p:sp>
      <p:sp>
        <p:nvSpPr>
          <p:cNvPr id="3" name="Minus 2"/>
          <p:cNvSpPr/>
          <p:nvPr/>
        </p:nvSpPr>
        <p:spPr>
          <a:xfrm>
            <a:off x="1979712" y="1082353"/>
            <a:ext cx="3600400" cy="45719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rg_hi" descr="http://t2.gstatic.com/images?q=tbn:ANd9GcT7qnOLpJnF6DZbEQv7l6Y4g9IZOtxjkX5CDFFGgGwAvu7OKtrs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695" y="1556792"/>
            <a:ext cx="2438400" cy="1828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rg_hi" descr="http://t0.gstatic.com/images?q=tbn:ANd9GcQKCnykXRrcY67dFzpElXtjNajlfheFftNCxhg4r46fhmv496yseg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7" y="1556792"/>
            <a:ext cx="2466975" cy="184785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rg_hi" descr="http://t3.gstatic.com/images?q=tbn:ANd9GcRByRxEH9aphYBTkn-T5GKLGTczi65DtgxpHjcZVnsqIA6p6-Dn">
            <a:hlinkClick r:id="rId6"/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6026" y="1547267"/>
            <a:ext cx="2304256" cy="184785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rg_hi" descr="http://t3.gstatic.com/images?q=tbn:ANd9GcSwDFqczgOs9mb30UerPa61pHsJMQ7QnVfm0iUMGsomnfAhoFrK">
            <a:hlinkClick r:id="rId8"/>
          </p:cNvPr>
          <p:cNvPicPr/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120" y="4252083"/>
            <a:ext cx="2466975" cy="1847850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rg_hi" descr="http://t0.gstatic.com/images?q=tbn:ANd9GcRhPxZTvRNzTL8QuWF6MaYK3ahJj3aJOU3PTHXtfjxeJfy4SzRrrQ">
            <a:hlinkClick r:id="rId10"/>
          </p:cNvPr>
          <p:cNvPicPr/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7" y="4252084"/>
            <a:ext cx="2466975" cy="18478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http://t2.gstatic.com/images?q=tbn:ANd9GcQTJEhXbyIrBGeCCYRMtsB4hGdcOuI-YGQ5TVe0eeTkVL1uPsvH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6027" y="4252084"/>
            <a:ext cx="2304256" cy="1847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874078" y="3448433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00FF"/>
                </a:solidFill>
              </a:rPr>
              <a:t>chrpa</a:t>
            </a:r>
            <a:endParaRPr lang="cs-CZ" dirty="0">
              <a:solidFill>
                <a:srgbClr val="0000FF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97153" y="3475853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kosatec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56176" y="3483004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9900"/>
                </a:solidFill>
              </a:rPr>
              <a:t>kopřiva</a:t>
            </a:r>
            <a:endParaRPr lang="cs-CZ" dirty="0">
              <a:solidFill>
                <a:srgbClr val="0099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56645" y="6160052"/>
            <a:ext cx="23790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bez černý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431733" y="6160052"/>
            <a:ext cx="2275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divizna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124195" y="6137018"/>
            <a:ext cx="21634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33CCFF"/>
                </a:solidFill>
              </a:rPr>
              <a:t>sněženka</a:t>
            </a:r>
            <a:endParaRPr lang="cs-CZ" dirty="0">
              <a:solidFill>
                <a:srgbClr val="33CC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4800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2" descr="http://t1.gstatic.com/images?q=tbn:ANd9GcQzLkb4W9HRnmS0Jm0mn9gZhOMWPxPJzAZRV9gJ9f4IaCuv4M0M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48680"/>
            <a:ext cx="2376264" cy="2216944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rg_hi" descr="http://t0.gstatic.com/images?q=tbn:ANd9GcTBJZmM4J4f2IyfcmpM2SN3i0wr0GyrmxmSsC4OcifarjxLHBk4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547297"/>
            <a:ext cx="2160240" cy="2218327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rg_hi" descr="http://t2.gstatic.com/images?q=tbn:ANd9GcQ-A2BRNQlZ7VWPSqKFTKP_2daguI_fLXKLmTwBwXN1sHIvdAJHFg">
            <a:hlinkClick r:id="rId6"/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547296"/>
            <a:ext cx="2322959" cy="2218327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rg_hi" descr="http://t0.gstatic.com/images?q=tbn:ANd9GcQ0AKq3WDMYj33UIwAuc4g9M7E8ckDYYu5mPwzD1rQDRIcn98UgsA">
            <a:hlinkClick r:id="rId8"/>
          </p:cNvPr>
          <p:cNvPicPr/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861048"/>
            <a:ext cx="2376264" cy="2088232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rg_hi" descr="http://t1.gstatic.com/images?q=tbn:ANd9GcQdlehyY1xflxNzrx2_09l_ggWYlcGGkW3eG4tCZkmNNV3gkIs4">
            <a:hlinkClick r:id="rId10"/>
          </p:cNvPr>
          <p:cNvPicPr/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861048"/>
            <a:ext cx="2160240" cy="2085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rg_hi" descr="http://t0.gstatic.com/images?q=tbn:ANd9GcQElwuibS0B3zqpA9CPjpppJ5tAsAxHANPkJS7bMsR0QuAcTUHt">
            <a:hlinkClick r:id="rId12"/>
          </p:cNvPr>
          <p:cNvPicPr/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861048"/>
            <a:ext cx="2322959" cy="2085975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TextovéPole 7"/>
          <p:cNvSpPr txBox="1"/>
          <p:nvPr/>
        </p:nvSpPr>
        <p:spPr>
          <a:xfrm>
            <a:off x="971600" y="2924944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00FF"/>
                </a:solidFill>
              </a:rPr>
              <a:t>astra</a:t>
            </a:r>
            <a:endParaRPr lang="cs-CZ" dirty="0">
              <a:solidFill>
                <a:srgbClr val="0000FF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779912" y="2924944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růže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229681" y="2924944"/>
            <a:ext cx="20349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jitrocel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6039938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sedmikráska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563888" y="6039938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9900CC"/>
                </a:solidFill>
              </a:rPr>
              <a:t>zvonek</a:t>
            </a:r>
            <a:endParaRPr lang="cs-CZ" dirty="0">
              <a:solidFill>
                <a:srgbClr val="9900CC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032360" y="6025871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9900"/>
                </a:solidFill>
              </a:rPr>
              <a:t>měsíček</a:t>
            </a:r>
            <a:endParaRPr lang="cs-CZ" dirty="0">
              <a:solidFill>
                <a:srgbClr val="FF99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7993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407672"/>
            <a:ext cx="60486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  <a:latin typeface="Castellar" pitchFamily="18" charset="0"/>
              </a:rPr>
              <a:t>Použité zdroje:</a:t>
            </a:r>
            <a:endParaRPr lang="cs-CZ" sz="2800" dirty="0">
              <a:solidFill>
                <a:srgbClr val="7030A0"/>
              </a:solidFill>
              <a:latin typeface="Castellar" pitchFamily="18" charset="0"/>
            </a:endParaRPr>
          </a:p>
        </p:txBody>
      </p:sp>
      <p:sp>
        <p:nvSpPr>
          <p:cNvPr id="5" name="Čtyřcípá hvězda 4"/>
          <p:cNvSpPr/>
          <p:nvPr/>
        </p:nvSpPr>
        <p:spPr>
          <a:xfrm>
            <a:off x="490471" y="1147104"/>
            <a:ext cx="346716" cy="383847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Čtyřcípá hvězda 6"/>
          <p:cNvSpPr/>
          <p:nvPr/>
        </p:nvSpPr>
        <p:spPr>
          <a:xfrm>
            <a:off x="482697" y="2719229"/>
            <a:ext cx="346716" cy="383847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Čtyřcípá hvězda 7"/>
          <p:cNvSpPr/>
          <p:nvPr/>
        </p:nvSpPr>
        <p:spPr>
          <a:xfrm>
            <a:off x="446637" y="5259613"/>
            <a:ext cx="366070" cy="45720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919599" y="5263979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800" dirty="0" smtClean="0">
                <a:latin typeface="Arial Narrow" pitchFamily="34" charset="0"/>
              </a:rPr>
              <a:t>Náš les, Karel Patočka, Antonín Pospíšil, nakladatelství Albatros, Praha1989</a:t>
            </a:r>
            <a:endParaRPr lang="cs-CZ" sz="1800" dirty="0">
              <a:latin typeface="Arial Narrow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81603" y="2719229"/>
            <a:ext cx="7148799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800" dirty="0">
                <a:latin typeface="Arial Narrow" pitchFamily="34" charset="0"/>
              </a:rPr>
              <a:t>http://www.google.cz/</a:t>
            </a:r>
            <a:r>
              <a:rPr lang="cs-CZ" sz="1800" dirty="0" err="1">
                <a:latin typeface="Arial Narrow" pitchFamily="34" charset="0"/>
              </a:rPr>
              <a:t>search?q</a:t>
            </a:r>
            <a:r>
              <a:rPr lang="cs-CZ" sz="1800" dirty="0">
                <a:latin typeface="Arial Narrow" pitchFamily="34" charset="0"/>
              </a:rPr>
              <a:t>=divizna+velkokv%C4%9Bt%C3%A1&amp;hl=</a:t>
            </a:r>
            <a:r>
              <a:rPr lang="cs-CZ" sz="1800" dirty="0" err="1">
                <a:latin typeface="Arial Narrow" pitchFamily="34" charset="0"/>
              </a:rPr>
              <a:t>cs&amp;rlz</a:t>
            </a:r>
            <a:r>
              <a:rPr lang="cs-CZ" sz="1800" dirty="0">
                <a:latin typeface="Arial Narrow" pitchFamily="34" charset="0"/>
              </a:rPr>
              <a:t>=1T4ADRA_csCZ436CZ454&amp;prmd=</a:t>
            </a:r>
            <a:r>
              <a:rPr lang="cs-CZ" sz="1800" dirty="0" err="1">
                <a:latin typeface="Arial Narrow" pitchFamily="34" charset="0"/>
              </a:rPr>
              <a:t>imvns&amp;source</a:t>
            </a:r>
            <a:r>
              <a:rPr lang="cs-CZ" sz="1800" dirty="0">
                <a:latin typeface="Arial Narrow" pitchFamily="34" charset="0"/>
              </a:rPr>
              <a:t>=</a:t>
            </a:r>
            <a:r>
              <a:rPr lang="cs-CZ" sz="1800" dirty="0" err="1">
                <a:latin typeface="Arial Narrow" pitchFamily="34" charset="0"/>
              </a:rPr>
              <a:t>lnms&amp;tbm</a:t>
            </a:r>
            <a:r>
              <a:rPr lang="cs-CZ" sz="1800" dirty="0">
                <a:latin typeface="Arial Narrow" pitchFamily="34" charset="0"/>
              </a:rPr>
              <a:t>=</a:t>
            </a:r>
            <a:r>
              <a:rPr lang="cs-CZ" sz="1800" dirty="0" err="1">
                <a:latin typeface="Arial Narrow" pitchFamily="34" charset="0"/>
              </a:rPr>
              <a:t>isch&amp;ei</a:t>
            </a:r>
            <a:r>
              <a:rPr lang="cs-CZ" sz="1800" dirty="0">
                <a:latin typeface="Arial Narrow" pitchFamily="34" charset="0"/>
              </a:rPr>
              <a:t>=_cGXT8irKs_OswbNudyCAg&amp;sa=</a:t>
            </a:r>
            <a:r>
              <a:rPr lang="cs-CZ" sz="1800" dirty="0" err="1">
                <a:latin typeface="Arial Narrow" pitchFamily="34" charset="0"/>
              </a:rPr>
              <a:t>X&amp;oi</a:t>
            </a:r>
            <a:r>
              <a:rPr lang="cs-CZ" sz="1800" dirty="0">
                <a:latin typeface="Arial Narrow" pitchFamily="34" charset="0"/>
              </a:rPr>
              <a:t>=</a:t>
            </a:r>
            <a:r>
              <a:rPr lang="cs-CZ" sz="1800" dirty="0" err="1">
                <a:latin typeface="Arial Narrow" pitchFamily="34" charset="0"/>
              </a:rPr>
              <a:t>mode_link&amp;ct</a:t>
            </a:r>
            <a:r>
              <a:rPr lang="cs-CZ" sz="1800" dirty="0">
                <a:latin typeface="Arial Narrow" pitchFamily="34" charset="0"/>
              </a:rPr>
              <a:t>=</a:t>
            </a:r>
            <a:r>
              <a:rPr lang="cs-CZ" sz="1800" dirty="0" err="1">
                <a:latin typeface="Arial Narrow" pitchFamily="34" charset="0"/>
              </a:rPr>
              <a:t>mode&amp;cd</a:t>
            </a:r>
            <a:r>
              <a:rPr lang="cs-CZ" sz="1800" dirty="0">
                <a:latin typeface="Arial Narrow" pitchFamily="34" charset="0"/>
              </a:rPr>
              <a:t>=2&amp;ved=0CBoQ_AUoAQ&amp;biw=1024&amp;bih=554#hl=</a:t>
            </a:r>
            <a:r>
              <a:rPr lang="cs-CZ" sz="1800" dirty="0" err="1">
                <a:latin typeface="Arial Narrow" pitchFamily="34" charset="0"/>
              </a:rPr>
              <a:t>cs&amp;rlz</a:t>
            </a:r>
            <a:r>
              <a:rPr lang="cs-CZ" sz="1800" dirty="0">
                <a:latin typeface="Arial Narrow" pitchFamily="34" charset="0"/>
              </a:rPr>
              <a:t>=1T4ADRA_csCZ436CZ454&amp;tbm=</a:t>
            </a:r>
            <a:r>
              <a:rPr lang="cs-CZ" sz="1800" dirty="0" err="1">
                <a:latin typeface="Arial Narrow" pitchFamily="34" charset="0"/>
              </a:rPr>
              <a:t>isch&amp;sa</a:t>
            </a:r>
            <a:r>
              <a:rPr lang="cs-CZ" sz="1800" dirty="0">
                <a:latin typeface="Arial Narrow" pitchFamily="34" charset="0"/>
              </a:rPr>
              <a:t>=1&amp;q=m%C4%9Bs%C3%AD%C4%8Dek&amp;oq=m%C4%9Bs%C3%AD%C4%8Dek&amp;aq=</a:t>
            </a:r>
            <a:r>
              <a:rPr lang="cs-CZ" sz="1800" dirty="0" err="1">
                <a:latin typeface="Arial Narrow" pitchFamily="34" charset="0"/>
              </a:rPr>
              <a:t>f&amp;aqi</a:t>
            </a:r>
            <a:r>
              <a:rPr lang="cs-CZ" sz="1800" dirty="0">
                <a:latin typeface="Arial Narrow" pitchFamily="34" charset="0"/>
              </a:rPr>
              <a:t>=g5g-S5&amp;aql=&amp;</a:t>
            </a:r>
            <a:r>
              <a:rPr lang="cs-CZ" sz="1800" dirty="0" err="1">
                <a:latin typeface="Arial Narrow" pitchFamily="34" charset="0"/>
              </a:rPr>
              <a:t>gs_nf</a:t>
            </a:r>
            <a:r>
              <a:rPr lang="cs-CZ" sz="1800" dirty="0">
                <a:latin typeface="Arial Narrow" pitchFamily="34" charset="0"/>
              </a:rPr>
              <a:t>=1&amp;gs_l=img.12..0l5j0i24l5.224438.229688.14.231938.17.15.0.0.0.2.422.1640.0j1j3j1j1.7.0.9cOQt-SRrXw&amp;bav=on.2,or.r_gc.r_pw.r_qf.,cf.osb&amp;fp=cf4cd8dfded7ad40&amp;biw=1024&amp;bih=554</a:t>
            </a:r>
          </a:p>
        </p:txBody>
      </p:sp>
      <p:sp>
        <p:nvSpPr>
          <p:cNvPr id="10" name="Obdélník 9"/>
          <p:cNvSpPr/>
          <p:nvPr/>
        </p:nvSpPr>
        <p:spPr>
          <a:xfrm>
            <a:off x="943259" y="1147104"/>
            <a:ext cx="7148799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800" dirty="0">
                <a:latin typeface="Arial Narrow" pitchFamily="34" charset="0"/>
              </a:rPr>
              <a:t>http://www.google.cz/search?q=zvonek+broskvolist%C3%BD&amp;hl=cs&amp;rlz=1T4ADRA_csCZ436CZ454&amp;prmd=imvns&amp;source=lnms&amp;tbm=isch&amp;ei=iM2XT9ezOM-YOqqXiN8G&amp;sa=X&amp;oi=mode_link&amp;ct=mode&amp;cd=2&amp;ved=0CBIQ_AUoAQ&amp;biw=1024&amp;bih=554</a:t>
            </a:r>
          </a:p>
        </p:txBody>
      </p:sp>
      <p:sp>
        <p:nvSpPr>
          <p:cNvPr id="3" name="Obdélník 2"/>
          <p:cNvSpPr/>
          <p:nvPr/>
        </p:nvSpPr>
        <p:spPr>
          <a:xfrm>
            <a:off x="933912" y="5958572"/>
            <a:ext cx="697477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800" dirty="0">
                <a:latin typeface="Arial Narrow" pitchFamily="34" charset="0"/>
              </a:rPr>
              <a:t>Naše rostliny – Klíč k určování, Jan Martinovský a kolektiv, Státní zemědělské nakladatelství, 1959</a:t>
            </a:r>
          </a:p>
        </p:txBody>
      </p:sp>
      <p:sp>
        <p:nvSpPr>
          <p:cNvPr id="11" name="Čtyřcípá hvězda 10"/>
          <p:cNvSpPr/>
          <p:nvPr/>
        </p:nvSpPr>
        <p:spPr>
          <a:xfrm>
            <a:off x="481957" y="6089813"/>
            <a:ext cx="346716" cy="383847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1546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2267</TotalTime>
  <Words>290</Words>
  <Application>Microsoft Office PowerPoint</Application>
  <PresentationFormat>Předvádění na obrazovce (4:3)</PresentationFormat>
  <Paragraphs>102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Osoblaha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STONEK</dc:title>
  <dc:creator>Základní škola</dc:creator>
  <cp:lastModifiedBy>student</cp:lastModifiedBy>
  <cp:revision>166</cp:revision>
  <dcterms:created xsi:type="dcterms:W3CDTF">2011-10-24T11:56:12Z</dcterms:created>
  <dcterms:modified xsi:type="dcterms:W3CDTF">2012-05-22T09:56:04Z</dcterms:modified>
</cp:coreProperties>
</file>