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60" r:id="rId5"/>
    <p:sldId id="258" r:id="rId6"/>
    <p:sldId id="261" r:id="rId7"/>
    <p:sldId id="263" r:id="rId8"/>
    <p:sldId id="264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C2FD9-68AA-4E56-B971-82F3918859D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AF6E9-2EDF-462D-A2FF-8EA52AD91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435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C2FD9-68AA-4E56-B971-82F3918859D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AF6E9-2EDF-462D-A2FF-8EA52AD91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744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C2FD9-68AA-4E56-B971-82F3918859D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AF6E9-2EDF-462D-A2FF-8EA52AD91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962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C2FD9-68AA-4E56-B971-82F3918859D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AF6E9-2EDF-462D-A2FF-8EA52AD91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19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C2FD9-68AA-4E56-B971-82F3918859D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AF6E9-2EDF-462D-A2FF-8EA52AD91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110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C2FD9-68AA-4E56-B971-82F3918859D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AF6E9-2EDF-462D-A2FF-8EA52AD91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65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C2FD9-68AA-4E56-B971-82F3918859D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AF6E9-2EDF-462D-A2FF-8EA52AD91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088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C2FD9-68AA-4E56-B971-82F3918859D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AF6E9-2EDF-462D-A2FF-8EA52AD91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746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C2FD9-68AA-4E56-B971-82F3918859D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AF6E9-2EDF-462D-A2FF-8EA52AD91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577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C2FD9-68AA-4E56-B971-82F3918859D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AF6E9-2EDF-462D-A2FF-8EA52AD91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212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C2FD9-68AA-4E56-B971-82F3918859D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AF6E9-2EDF-462D-A2FF-8EA52AD91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136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">
              <a:schemeClr val="accent5">
                <a:lumMod val="40000"/>
                <a:lumOff val="60000"/>
              </a:schemeClr>
            </a:gs>
            <a:gs pos="58000">
              <a:schemeClr val="accent6">
                <a:lumMod val="60000"/>
                <a:lumOff val="40000"/>
              </a:schemeClr>
            </a:gs>
            <a:gs pos="98000">
              <a:schemeClr val="accent5">
                <a:lumMod val="28000"/>
                <a:lumOff val="72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C2FD9-68AA-4E56-B971-82F3918859D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1AF6E9-2EDF-462D-A2FF-8EA52AD91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6436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vyuka.zsjarose.cz/data/swic/lessons/856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76672"/>
            <a:ext cx="7772400" cy="1470025"/>
          </a:xfrm>
        </p:spPr>
        <p:txBody>
          <a:bodyPr/>
          <a:lstStyle/>
          <a:p>
            <a:r>
              <a:rPr lang="cs-CZ" dirty="0" smtClean="0"/>
              <a:t>Rozmnožovací soustava</a:t>
            </a:r>
            <a:br>
              <a:rPr lang="cs-CZ" dirty="0" smtClean="0"/>
            </a:br>
            <a:r>
              <a:rPr lang="cs-CZ" dirty="0" smtClean="0"/>
              <a:t>mužská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75656" y="2551837"/>
            <a:ext cx="65527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Název:  </a:t>
            </a:r>
            <a:r>
              <a:rPr lang="cs-CZ" dirty="0" smtClean="0"/>
              <a:t>VY_32_INOVACE_09_B_16_Rozmnožovací soustava mužská</a:t>
            </a:r>
            <a:endParaRPr lang="cs-CZ" dirty="0"/>
          </a:p>
          <a:p>
            <a:r>
              <a:rPr lang="cs-CZ" dirty="0"/>
              <a:t>Téma:   </a:t>
            </a:r>
            <a:r>
              <a:rPr lang="cs-CZ" dirty="0" smtClean="0"/>
              <a:t>Přírodověda - Člověk</a:t>
            </a:r>
            <a:endParaRPr lang="cs-CZ" dirty="0"/>
          </a:p>
          <a:p>
            <a:r>
              <a:rPr lang="cs-CZ" dirty="0"/>
              <a:t>Číslo projektu</a:t>
            </a:r>
            <a:r>
              <a:rPr lang="cs-CZ" dirty="0" smtClean="0"/>
              <a:t>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72514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2603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8353687"/>
              </p:ext>
            </p:extLst>
          </p:nvPr>
        </p:nvGraphicFramePr>
        <p:xfrm>
          <a:off x="1187624" y="191683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29.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Rozmnožovací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soustava mužská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varlata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chámovod, močová trubice,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penis, spermie, puberta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442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Rozmnožovací soustava mužská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Rozmnožování člověka pomocí pohlavních orgánů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1) dvě varlata </a:t>
            </a:r>
            <a:r>
              <a:rPr lang="cs-CZ" dirty="0" smtClean="0"/>
              <a:t>- uložena v šourku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dirty="0" smtClean="0"/>
              <a:t>- </a:t>
            </a:r>
            <a:r>
              <a:rPr lang="cs-CZ" dirty="0" smtClean="0"/>
              <a:t>tvoří se zde pohlavní buňky tzv.     spermie</a:t>
            </a:r>
          </a:p>
          <a:p>
            <a:pPr marL="0" indent="0">
              <a:buNone/>
            </a:pPr>
            <a:r>
              <a:rPr lang="cs-CZ" b="1" dirty="0" smtClean="0"/>
              <a:t>2) chámovod </a:t>
            </a:r>
            <a:r>
              <a:rPr lang="cs-CZ" dirty="0" smtClean="0"/>
              <a:t>- spermie se dostávají do </a:t>
            </a:r>
            <a:r>
              <a:rPr lang="cs-CZ" dirty="0" smtClean="0"/>
              <a:t>močové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trubice</a:t>
            </a:r>
            <a:r>
              <a:rPr lang="cs-CZ" dirty="0" smtClean="0"/>
              <a:t>                      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3) močová trubice </a:t>
            </a:r>
            <a:r>
              <a:rPr lang="cs-CZ" dirty="0" smtClean="0"/>
              <a:t>- uložena v penisu</a:t>
            </a:r>
          </a:p>
          <a:p>
            <a:pPr marL="0" indent="0">
              <a:buNone/>
            </a:pPr>
            <a:r>
              <a:rPr lang="cs-CZ" b="1" dirty="0" smtClean="0"/>
              <a:t>4) penis</a:t>
            </a:r>
          </a:p>
          <a:p>
            <a:pPr marL="0" indent="0" algn="ctr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17270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2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7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67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75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ohlavní soustava muže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2146110" y="2912285"/>
            <a:ext cx="4118077" cy="2169532"/>
            <a:chOff x="1331640" y="2708920"/>
            <a:chExt cx="4118077" cy="2169532"/>
          </a:xfrm>
        </p:grpSpPr>
        <p:sp>
          <p:nvSpPr>
            <p:cNvPr id="5" name="Veselý obličej 4">
              <a:hlinkClick r:id="rId2"/>
            </p:cNvPr>
            <p:cNvSpPr/>
            <p:nvPr/>
          </p:nvSpPr>
          <p:spPr>
            <a:xfrm>
              <a:off x="3577509" y="2708920"/>
              <a:ext cx="1872208" cy="1800200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331640" y="4509120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Klikni</a:t>
              </a:r>
              <a:endParaRPr lang="cs-CZ" dirty="0"/>
            </a:p>
          </p:txBody>
        </p:sp>
        <p:cxnSp>
          <p:nvCxnSpPr>
            <p:cNvPr id="7" name="Přímá spojnice se šipkou 6"/>
            <p:cNvCxnSpPr/>
            <p:nvPr/>
          </p:nvCxnSpPr>
          <p:spPr>
            <a:xfrm flipV="1">
              <a:off x="2267744" y="4005064"/>
              <a:ext cx="1080120" cy="504056"/>
            </a:xfrm>
            <a:prstGeom prst="straightConnector1">
              <a:avLst/>
            </a:prstGeom>
            <a:ln w="127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60534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S</a:t>
            </a:r>
            <a:r>
              <a:rPr lang="cs-CZ" dirty="0" smtClean="0"/>
              <a:t>permie             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tvoří se asi ve 13 letech</a:t>
            </a:r>
          </a:p>
          <a:p>
            <a:pPr>
              <a:buFontTx/>
              <a:buChar char="-"/>
            </a:pPr>
            <a:r>
              <a:rPr lang="cs-CZ" dirty="0" smtClean="0"/>
              <a:t>jejich vývoj je od puberty do stáří</a:t>
            </a:r>
          </a:p>
          <a:p>
            <a:pPr>
              <a:buFontTx/>
              <a:buChar char="-"/>
            </a:pPr>
            <a:r>
              <a:rPr lang="cs-CZ" dirty="0" smtClean="0"/>
              <a:t>pohybují se díky bičíku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Simona\Pictures\2012-02-25 g\g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36" t="42674" b="9403"/>
          <a:stretch/>
        </p:blipFill>
        <p:spPr bwMode="auto">
          <a:xfrm rot="5400000">
            <a:off x="3175071" y="3043063"/>
            <a:ext cx="2607147" cy="3269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5017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PUBERTA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dospívání člověka </a:t>
            </a:r>
          </a:p>
          <a:p>
            <a:pPr>
              <a:buFontTx/>
              <a:buChar char="-"/>
            </a:pPr>
            <a:r>
              <a:rPr lang="cs-CZ" dirty="0" smtClean="0"/>
              <a:t>rychlý růst</a:t>
            </a:r>
          </a:p>
          <a:p>
            <a:pPr>
              <a:buFontTx/>
              <a:buChar char="-"/>
            </a:pPr>
            <a:r>
              <a:rPr lang="cs-CZ" dirty="0" smtClean="0"/>
              <a:t>mutování - mění se hlas</a:t>
            </a:r>
          </a:p>
          <a:p>
            <a:pPr>
              <a:buFontTx/>
              <a:buChar char="-"/>
            </a:pPr>
            <a:r>
              <a:rPr lang="cs-CZ" dirty="0" smtClean="0"/>
              <a:t>růst vousů</a:t>
            </a:r>
          </a:p>
          <a:p>
            <a:pPr>
              <a:buFontTx/>
              <a:buChar char="-"/>
            </a:pPr>
            <a:r>
              <a:rPr lang="cs-CZ" dirty="0" smtClean="0"/>
              <a:t>růst ochlupení</a:t>
            </a:r>
          </a:p>
          <a:p>
            <a:pPr marL="0" indent="0">
              <a:buNone/>
            </a:pPr>
            <a:r>
              <a:rPr lang="cs-CZ" b="1" dirty="0" smtClean="0"/>
              <a:t>PÉČE O POHLAVNÍ ORGÁNY</a:t>
            </a:r>
          </a:p>
          <a:p>
            <a:pPr>
              <a:buFontTx/>
              <a:buChar char="-"/>
            </a:pPr>
            <a:r>
              <a:rPr lang="cs-CZ" dirty="0" smtClean="0"/>
              <a:t>pravidelná hygiena</a:t>
            </a:r>
          </a:p>
          <a:p>
            <a:pPr>
              <a:buFontTx/>
              <a:buChar char="-"/>
            </a:pPr>
            <a:r>
              <a:rPr lang="cs-CZ" dirty="0" smtClean="0"/>
              <a:t>chránit před úrazy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9555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500"/>
                            </p:stCondLst>
                            <p:childTnLst>
                              <p:par>
                                <p:cTn id="25" presetID="26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0"/>
                            </p:stCondLst>
                            <p:childTnLst>
                              <p:par>
                                <p:cTn id="42" presetID="26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3500"/>
                            </p:stCondLst>
                            <p:childTnLst>
                              <p:par>
                                <p:cTn id="59" presetID="26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Pohlavní choroby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AIDS</a:t>
            </a:r>
          </a:p>
          <a:p>
            <a:pPr>
              <a:buFontTx/>
              <a:buChar char="-"/>
            </a:pPr>
            <a:r>
              <a:rPr lang="cs-CZ" dirty="0" smtClean="0"/>
              <a:t>virové onemocnění, neléčitelné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oškození </a:t>
            </a:r>
            <a:r>
              <a:rPr lang="cs-CZ" dirty="0" smtClean="0"/>
              <a:t>imunitního systému virem HIV</a:t>
            </a:r>
          </a:p>
          <a:p>
            <a:pPr marL="0" indent="0">
              <a:buNone/>
            </a:pPr>
            <a:r>
              <a:rPr lang="cs-CZ" b="1" dirty="0" smtClean="0"/>
              <a:t>SYFILIS</a:t>
            </a:r>
          </a:p>
          <a:p>
            <a:pPr>
              <a:buFontTx/>
              <a:buChar char="-"/>
            </a:pPr>
            <a:r>
              <a:rPr lang="cs-CZ" dirty="0" smtClean="0"/>
              <a:t>postihuje nervovou soustavu</a:t>
            </a:r>
          </a:p>
          <a:p>
            <a:pPr>
              <a:buFontTx/>
              <a:buChar char="-"/>
            </a:pPr>
            <a:r>
              <a:rPr lang="cs-CZ" dirty="0" smtClean="0"/>
              <a:t>přenos pohlavním stykem</a:t>
            </a:r>
          </a:p>
          <a:p>
            <a:pPr>
              <a:buFontTx/>
              <a:buChar char="-"/>
            </a:pPr>
            <a:r>
              <a:rPr lang="cs-CZ" dirty="0" smtClean="0"/>
              <a:t>léčitelné - antibiotika</a:t>
            </a:r>
          </a:p>
          <a:p>
            <a:pPr marL="0" indent="0">
              <a:buNone/>
            </a:pPr>
            <a:r>
              <a:rPr lang="cs-CZ" b="1" dirty="0" smtClean="0"/>
              <a:t>KAPAVKA</a:t>
            </a:r>
          </a:p>
          <a:p>
            <a:pPr>
              <a:buFontTx/>
              <a:buChar char="-"/>
            </a:pPr>
            <a:r>
              <a:rPr lang="cs-CZ" dirty="0" smtClean="0"/>
              <a:t>zánět vylučovacích a pohlavních orgánů</a:t>
            </a:r>
          </a:p>
          <a:p>
            <a:pPr>
              <a:buFontTx/>
              <a:buChar char="-"/>
            </a:pPr>
            <a:r>
              <a:rPr lang="cs-CZ" dirty="0" smtClean="0"/>
              <a:t>přenos pohlavním stykem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2386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Kde se tvoří spermie?</a:t>
            </a:r>
          </a:p>
          <a:p>
            <a:pPr marL="514350" indent="-514350">
              <a:buAutoNum type="arabicParenR"/>
            </a:pPr>
            <a:r>
              <a:rPr lang="cs-CZ" dirty="0" smtClean="0"/>
              <a:t>Co to znamená, když chlapec mutuje?</a:t>
            </a:r>
          </a:p>
          <a:p>
            <a:pPr marL="514350" indent="-514350">
              <a:buAutoNum type="arabicParenR"/>
            </a:pPr>
            <a:r>
              <a:rPr lang="cs-CZ" dirty="0" smtClean="0"/>
              <a:t>Co se děje s tělem člověka v pubertě?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Jaký význam mají pohlavní orgány?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Jaké pohlavní choroby znáš?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1590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6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0369616"/>
              </p:ext>
            </p:extLst>
          </p:nvPr>
        </p:nvGraphicFramePr>
        <p:xfrm>
          <a:off x="827584" y="332656"/>
          <a:ext cx="7358114" cy="566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Prezentace slouží k tomu,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aby se žáci seznámili s pohlavním ústrojím muže.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učebnicím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Člověk a jeho zdraví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Mgr. Michaela Jančová, Mgr. Marta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Grigárková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s.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978-80-7230-229-1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pro 5. ročník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Život na Zemi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Napsala prom. </a:t>
                      </a:r>
                      <a:r>
                        <a:rPr lang="cs-CZ" u="none" baseline="0" dirty="0" err="1" smtClean="0">
                          <a:solidFill>
                            <a:schemeClr val="tx1"/>
                          </a:solidFill>
                        </a:rPr>
                        <a:t>biol</a:t>
                      </a: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. Helena Kholová, CSc. a kol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Vydalo nakladatelství ALTER, s. r. o., Všeň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Vydání první, rok 1997, kód 092784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ISBN 80-85775-61-1 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1198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0356943"/>
              </p:ext>
            </p:extLst>
          </p:nvPr>
        </p:nvGraphicFramePr>
        <p:xfrm>
          <a:off x="827584" y="1124744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Obrázky - vlastní zdroj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Hypertextový</a:t>
                      </a:r>
                      <a:r>
                        <a:rPr lang="cs-CZ" sz="1800" baseline="0" dirty="0" smtClean="0"/>
                        <a:t> odkaz</a:t>
                      </a:r>
                      <a:endParaRPr lang="cs-CZ" sz="1800" dirty="0" smtClean="0"/>
                    </a:p>
                    <a:p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2016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366</Words>
  <Application>Microsoft Office PowerPoint</Application>
  <PresentationFormat>Předvádění na obrazovce (4:3)</PresentationFormat>
  <Paragraphs>88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Rozmnožovací soustava mužská</vt:lpstr>
      <vt:lpstr>Prezentace aplikace PowerPoint</vt:lpstr>
      <vt:lpstr>Rozmnožovací soustava mužská</vt:lpstr>
      <vt:lpstr>Pohlavní soustava muže</vt:lpstr>
      <vt:lpstr>Spermie              </vt:lpstr>
      <vt:lpstr>PUBERTA </vt:lpstr>
      <vt:lpstr>Pohlavní choroby</vt:lpstr>
      <vt:lpstr>ODPOVĚZ NA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Učitel</cp:lastModifiedBy>
  <cp:revision>42</cp:revision>
  <dcterms:created xsi:type="dcterms:W3CDTF">2012-01-21T09:39:30Z</dcterms:created>
  <dcterms:modified xsi:type="dcterms:W3CDTF">2012-03-02T15:13:09Z</dcterms:modified>
</cp:coreProperties>
</file>