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D56F5-EC42-478E-BCF1-8821DE2708D5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7341-24C1-4CA8-BB75-5C0DBFDEC2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807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D56F5-EC42-478E-BCF1-8821DE2708D5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7341-24C1-4CA8-BB75-5C0DBFDEC2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53190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D56F5-EC42-478E-BCF1-8821DE2708D5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7341-24C1-4CA8-BB75-5C0DBFDEC2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88127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D56F5-EC42-478E-BCF1-8821DE2708D5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7341-24C1-4CA8-BB75-5C0DBFDEC2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387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D56F5-EC42-478E-BCF1-8821DE2708D5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7341-24C1-4CA8-BB75-5C0DBFDEC2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55857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D56F5-EC42-478E-BCF1-8821DE2708D5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7341-24C1-4CA8-BB75-5C0DBFDEC2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91502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D56F5-EC42-478E-BCF1-8821DE2708D5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7341-24C1-4CA8-BB75-5C0DBFDEC2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32203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D56F5-EC42-478E-BCF1-8821DE2708D5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7341-24C1-4CA8-BB75-5C0DBFDEC2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6234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D56F5-EC42-478E-BCF1-8821DE2708D5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7341-24C1-4CA8-BB75-5C0DBFDEC2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7789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D56F5-EC42-478E-BCF1-8821DE2708D5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7341-24C1-4CA8-BB75-5C0DBFDEC2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9178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D56F5-EC42-478E-BCF1-8821DE2708D5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97341-24C1-4CA8-BB75-5C0DBFDEC2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49207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50000">
              <a:schemeClr val="accent1">
                <a:tint val="44500"/>
                <a:satMod val="160000"/>
              </a:schemeClr>
            </a:gs>
            <a:gs pos="100000">
              <a:srgbClr val="00B05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6D56F5-EC42-478E-BCF1-8821DE2708D5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E97341-24C1-4CA8-BB75-5C0DBFDEC2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76774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hebabycorner.com/pregnancy-calendar/fetal-development-images/36-weeks.jpg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orausa.com/english/images/stories/Human-Embryo-Development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earlypregnancysymptoms.quadruplor.com/files/2011/08/Week-by-week-fetal-development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efanovi.cz/wwwstefanovicz/img/Spunt/Stav/ultrazvuk20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jedince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286000" y="2413338"/>
            <a:ext cx="502230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Název školy:  Základní škola Karla Klíče Hostinné</a:t>
            </a:r>
          </a:p>
          <a:p>
            <a:r>
              <a:rPr lang="cs-CZ" dirty="0" smtClean="0"/>
              <a:t>Autor:  Mgr. Simona Stránská</a:t>
            </a:r>
          </a:p>
          <a:p>
            <a:r>
              <a:rPr lang="cs-CZ" dirty="0" smtClean="0"/>
              <a:t>Název:  VY_32_INOVACE_09_B_17_Vývoj jedince</a:t>
            </a:r>
          </a:p>
          <a:p>
            <a:r>
              <a:rPr lang="cs-CZ" dirty="0" smtClean="0"/>
              <a:t>Téma:   Přírodověda - Člověk</a:t>
            </a:r>
          </a:p>
          <a:p>
            <a:r>
              <a:rPr lang="cs-CZ" dirty="0" smtClean="0"/>
              <a:t>Číslo projektu: CZ.1.07/1.4.00/21.2131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25144"/>
            <a:ext cx="5761037" cy="111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8965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0877026"/>
              </p:ext>
            </p:extLst>
          </p:nvPr>
        </p:nvGraphicFramePr>
        <p:xfrm>
          <a:off x="1187624" y="1988840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1.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14.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února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V. 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Vývoj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jedince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těhotenství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, pupeční šňůra,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zárodek, embryo, oplození, antikoncepce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43072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Vývoj jedince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/>
              <a:t>OPLOZENÍ</a:t>
            </a:r>
          </a:p>
          <a:p>
            <a:pPr marL="514350" indent="-514350">
              <a:buAutoNum type="arabicParenR"/>
            </a:pPr>
            <a:r>
              <a:rPr lang="cs-CZ" dirty="0" smtClean="0"/>
              <a:t>Ženská pohlavní buňka - VAJÍČKO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je oplozené mužskou pohlavní buňkou -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SPERMIÍ</a:t>
            </a:r>
          </a:p>
          <a:p>
            <a:pPr marL="0" indent="0">
              <a:buNone/>
            </a:pPr>
            <a:r>
              <a:rPr lang="cs-CZ" dirty="0" smtClean="0"/>
              <a:t>2) Vajíčko se uchytí na děložní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stěně</a:t>
            </a:r>
          </a:p>
          <a:p>
            <a:pPr marL="0" indent="0">
              <a:buNone/>
            </a:pPr>
            <a:r>
              <a:rPr lang="cs-CZ" dirty="0" smtClean="0"/>
              <a:t>3) Vzniká zárodek - začíná se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vyvíjet nový jedinec</a:t>
            </a:r>
            <a:endParaRPr lang="cs-CZ" dirty="0"/>
          </a:p>
        </p:txBody>
      </p:sp>
      <p:pic>
        <p:nvPicPr>
          <p:cNvPr id="1026" name="Picture 2" descr="C:\Users\Simona\Pictures\2012-02-25 g\g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b="56256"/>
          <a:stretch/>
        </p:blipFill>
        <p:spPr bwMode="auto">
          <a:xfrm>
            <a:off x="5868144" y="3645024"/>
            <a:ext cx="2016224" cy="242184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1295259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5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0"/>
                            </p:stCondLst>
                            <p:childTnLst>
                              <p:par>
                                <p:cTn id="2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1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6500"/>
                            </p:stCondLst>
                            <p:childTnLst>
                              <p:par>
                                <p:cTn id="33" presetID="21" presetClass="entr" presetSubtype="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Těhotenství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690864" cy="5184576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b="1" dirty="0" smtClean="0"/>
              <a:t>VÝVOJ ZÁRODKU</a:t>
            </a:r>
          </a:p>
          <a:p>
            <a:pPr marL="514350" indent="-514350">
              <a:buAutoNum type="alphaUcParenR"/>
            </a:pPr>
            <a:r>
              <a:rPr lang="cs-CZ" dirty="0" smtClean="0"/>
              <a:t>EMBRYO </a:t>
            </a:r>
            <a:r>
              <a:rPr lang="cs-CZ" dirty="0" smtClean="0"/>
              <a:t>- začátek zárodku</a:t>
            </a:r>
          </a:p>
          <a:p>
            <a:pPr marL="514350" indent="-514350">
              <a:buAutoNum type="alphaUcParenR"/>
            </a:pPr>
            <a:r>
              <a:rPr lang="cs-CZ" dirty="0" smtClean="0"/>
              <a:t>3 TÝDNY - zárodek má velikost zrnka rýže</a:t>
            </a:r>
          </a:p>
          <a:p>
            <a:pPr marL="514350" indent="-514350">
              <a:buAutoNum type="alphaUcParenR"/>
            </a:pPr>
            <a:r>
              <a:rPr lang="cs-CZ" dirty="0" smtClean="0"/>
              <a:t>2 MĚSÍCE  - začíná podoba člověka</a:t>
            </a:r>
          </a:p>
          <a:p>
            <a:pPr marL="514350" indent="-514350">
              <a:buAutoNum type="alphaUcParenR"/>
            </a:pPr>
            <a:r>
              <a:rPr lang="cs-CZ" dirty="0" smtClean="0"/>
              <a:t>3 MĚSÍCE - PLOD - z placenty odebírá živiny, minerální látky, kyslík a vodu</a:t>
            </a:r>
          </a:p>
          <a:p>
            <a:pPr marL="514350" indent="-514350">
              <a:buAutoNum type="alphaUcParenR"/>
            </a:pPr>
            <a:r>
              <a:rPr lang="cs-CZ" dirty="0" smtClean="0"/>
              <a:t>5 MĚSÍCŮ - PLOD - se pohybuje v plodové vodě</a:t>
            </a:r>
          </a:p>
          <a:p>
            <a:pPr marL="514350" indent="-514350">
              <a:buAutoNum type="alphaUcParenR"/>
            </a:pPr>
            <a:r>
              <a:rPr lang="cs-CZ" dirty="0" smtClean="0"/>
              <a:t>9 MĚSÍCŮ - POROD = konec těhotenství</a:t>
            </a:r>
          </a:p>
          <a:p>
            <a:pPr marL="0" indent="0" algn="ctr">
              <a:buNone/>
            </a:pP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5190878" y="2496762"/>
            <a:ext cx="3181973" cy="1800200"/>
            <a:chOff x="1331640" y="2708920"/>
            <a:chExt cx="4118077" cy="2169532"/>
          </a:xfrm>
        </p:grpSpPr>
        <p:sp>
          <p:nvSpPr>
            <p:cNvPr id="7" name="Veselý obličej 6">
              <a:hlinkClick r:id="rId2"/>
            </p:cNvPr>
            <p:cNvSpPr/>
            <p:nvPr/>
          </p:nvSpPr>
          <p:spPr>
            <a:xfrm>
              <a:off x="3577509" y="2708920"/>
              <a:ext cx="1872208" cy="1800200"/>
            </a:xfrm>
            <a:prstGeom prst="smileyFac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331640" y="4509120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Klikni</a:t>
              </a:r>
              <a:endParaRPr lang="cs-CZ" dirty="0"/>
            </a:p>
          </p:txBody>
        </p:sp>
        <p:cxnSp>
          <p:nvCxnSpPr>
            <p:cNvPr id="9" name="Přímá spojnice se šipkou 8"/>
            <p:cNvCxnSpPr/>
            <p:nvPr/>
          </p:nvCxnSpPr>
          <p:spPr>
            <a:xfrm flipV="1">
              <a:off x="2267744" y="4005064"/>
              <a:ext cx="1080120" cy="504056"/>
            </a:xfrm>
            <a:prstGeom prst="straightConnector1">
              <a:avLst/>
            </a:prstGeom>
            <a:ln w="127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765678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Růst plodu</a:t>
            </a: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1835696" y="2852936"/>
            <a:ext cx="3960440" cy="2160144"/>
            <a:chOff x="1331640" y="2708920"/>
            <a:chExt cx="4118077" cy="2169532"/>
          </a:xfrm>
        </p:grpSpPr>
        <p:sp>
          <p:nvSpPr>
            <p:cNvPr id="6" name="Veselý obličej 5">
              <a:hlinkClick r:id="rId2"/>
            </p:cNvPr>
            <p:cNvSpPr/>
            <p:nvPr/>
          </p:nvSpPr>
          <p:spPr>
            <a:xfrm>
              <a:off x="3577509" y="2708920"/>
              <a:ext cx="1872208" cy="1800200"/>
            </a:xfrm>
            <a:prstGeom prst="smileyFac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331640" y="4509120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Klikni</a:t>
              </a:r>
              <a:endParaRPr lang="cs-CZ" dirty="0"/>
            </a:p>
          </p:txBody>
        </p:sp>
        <p:cxnSp>
          <p:nvCxnSpPr>
            <p:cNvPr id="8" name="Přímá spojnice se šipkou 7"/>
            <p:cNvCxnSpPr/>
            <p:nvPr/>
          </p:nvCxnSpPr>
          <p:spPr>
            <a:xfrm flipV="1">
              <a:off x="2267744" y="4005064"/>
              <a:ext cx="1080120" cy="504056"/>
            </a:xfrm>
            <a:prstGeom prst="straightConnector1">
              <a:avLst/>
            </a:prstGeom>
            <a:ln w="127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818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PLODOVÁ VODA </a:t>
            </a:r>
            <a:r>
              <a:rPr lang="cs-CZ" dirty="0" smtClean="0"/>
              <a:t>- ochranné prostředí plodu</a:t>
            </a:r>
          </a:p>
          <a:p>
            <a:pPr marL="0" indent="0">
              <a:buNone/>
            </a:pPr>
            <a:r>
              <a:rPr lang="cs-CZ" b="1" dirty="0" smtClean="0"/>
              <a:t>PUPEČNÍ ŠŇŮRA </a:t>
            </a:r>
            <a:r>
              <a:rPr lang="cs-CZ" dirty="0" smtClean="0"/>
              <a:t>- umožňuje vést krev z placenty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k plodu a zpátky</a:t>
            </a:r>
          </a:p>
          <a:p>
            <a:pPr marL="0" indent="0">
              <a:buNone/>
            </a:pPr>
            <a:r>
              <a:rPr lang="cs-CZ" b="1" dirty="0" smtClean="0"/>
              <a:t>PLACENTA</a:t>
            </a:r>
            <a:r>
              <a:rPr lang="cs-CZ" dirty="0" smtClean="0"/>
              <a:t> - spojuje plod s tělem matky pupeční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šňůrou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- plní funkci : plic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trávicího ústrojí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ledvin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305611" y="4149741"/>
            <a:ext cx="3960440" cy="2160144"/>
            <a:chOff x="1331640" y="2708920"/>
            <a:chExt cx="4118077" cy="2169532"/>
          </a:xfrm>
        </p:grpSpPr>
        <p:sp>
          <p:nvSpPr>
            <p:cNvPr id="5" name="Veselý obličej 4">
              <a:hlinkClick r:id="rId2"/>
            </p:cNvPr>
            <p:cNvSpPr/>
            <p:nvPr/>
          </p:nvSpPr>
          <p:spPr>
            <a:xfrm>
              <a:off x="3577509" y="2708920"/>
              <a:ext cx="1872208" cy="1800200"/>
            </a:xfrm>
            <a:prstGeom prst="smileyFac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331640" y="4509120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Klikni</a:t>
              </a:r>
              <a:endParaRPr lang="cs-CZ" dirty="0"/>
            </a:p>
          </p:txBody>
        </p:sp>
        <p:cxnSp>
          <p:nvCxnSpPr>
            <p:cNvPr id="7" name="Přímá spojnice se šipkou 6"/>
            <p:cNvCxnSpPr/>
            <p:nvPr/>
          </p:nvCxnSpPr>
          <p:spPr>
            <a:xfrm flipV="1">
              <a:off x="2267744" y="4005064"/>
              <a:ext cx="1080120" cy="504056"/>
            </a:xfrm>
            <a:prstGeom prst="straightConnector1">
              <a:avLst/>
            </a:prstGeom>
            <a:ln w="127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671575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8000"/>
                            </p:stCondLst>
                            <p:childTnLst>
                              <p:par>
                                <p:cTn id="3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U</a:t>
            </a:r>
            <a:r>
              <a:rPr lang="cs-CZ" b="1" dirty="0" smtClean="0"/>
              <a:t>ltrazvuk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lékařský přístroj</a:t>
            </a:r>
          </a:p>
          <a:p>
            <a:pPr>
              <a:buFontTx/>
              <a:buChar char="-"/>
            </a:pPr>
            <a:r>
              <a:rPr lang="cs-CZ" dirty="0" smtClean="0"/>
              <a:t>sleduje plod v matčině těle</a:t>
            </a:r>
          </a:p>
          <a:p>
            <a:pPr>
              <a:buFontTx/>
              <a:buChar char="-"/>
            </a:pPr>
            <a:r>
              <a:rPr lang="cs-CZ" dirty="0" smtClean="0"/>
              <a:t>umožňuje zjistit i pohlaví dítěte</a:t>
            </a:r>
          </a:p>
          <a:p>
            <a:pPr>
              <a:buFontTx/>
              <a:buChar char="-"/>
            </a:pP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2015375" y="3758662"/>
            <a:ext cx="3960440" cy="2160144"/>
            <a:chOff x="1331640" y="2708920"/>
            <a:chExt cx="4118077" cy="2169532"/>
          </a:xfrm>
        </p:grpSpPr>
        <p:sp>
          <p:nvSpPr>
            <p:cNvPr id="6" name="Veselý obličej 5">
              <a:hlinkClick r:id="rId2"/>
            </p:cNvPr>
            <p:cNvSpPr/>
            <p:nvPr/>
          </p:nvSpPr>
          <p:spPr>
            <a:xfrm>
              <a:off x="3577509" y="2708920"/>
              <a:ext cx="1872208" cy="1800200"/>
            </a:xfrm>
            <a:prstGeom prst="smileyFac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331640" y="4509120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Klikni</a:t>
              </a:r>
              <a:endParaRPr lang="cs-CZ" dirty="0"/>
            </a:p>
          </p:txBody>
        </p:sp>
        <p:cxnSp>
          <p:nvCxnSpPr>
            <p:cNvPr id="8" name="Přímá spojnice se šipkou 7"/>
            <p:cNvCxnSpPr/>
            <p:nvPr/>
          </p:nvCxnSpPr>
          <p:spPr>
            <a:xfrm flipV="1">
              <a:off x="2267744" y="4005064"/>
              <a:ext cx="1080120" cy="504056"/>
            </a:xfrm>
            <a:prstGeom prst="straightConnector1">
              <a:avLst/>
            </a:prstGeom>
            <a:ln w="127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50794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260648"/>
            <a:ext cx="4038600" cy="5865515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/>
              <a:t>O</a:t>
            </a:r>
            <a:r>
              <a:rPr lang="cs-CZ" b="1" dirty="0" smtClean="0"/>
              <a:t>btíže v těhotenství</a:t>
            </a:r>
          </a:p>
          <a:p>
            <a:pPr>
              <a:buFontTx/>
              <a:buChar char="-"/>
            </a:pPr>
            <a:r>
              <a:rPr lang="cs-CZ" dirty="0" smtClean="0"/>
              <a:t>potíže s dechem</a:t>
            </a:r>
          </a:p>
          <a:p>
            <a:pPr>
              <a:buFontTx/>
              <a:buChar char="-"/>
            </a:pPr>
            <a:r>
              <a:rPr lang="cs-CZ" dirty="0" smtClean="0"/>
              <a:t>potíže se spánkem</a:t>
            </a:r>
          </a:p>
          <a:p>
            <a:pPr>
              <a:buFontTx/>
              <a:buChar char="-"/>
            </a:pPr>
            <a:r>
              <a:rPr lang="cs-CZ" dirty="0" smtClean="0"/>
              <a:t>únava</a:t>
            </a:r>
          </a:p>
          <a:p>
            <a:pPr>
              <a:buFontTx/>
              <a:buChar char="-"/>
            </a:pPr>
            <a:r>
              <a:rPr lang="cs-CZ" dirty="0" smtClean="0"/>
              <a:t>bolesti zad</a:t>
            </a:r>
          </a:p>
          <a:p>
            <a:pPr>
              <a:buFontTx/>
              <a:buChar char="-"/>
            </a:pPr>
            <a:r>
              <a:rPr lang="cs-CZ" dirty="0" smtClean="0"/>
              <a:t>bolesti nohou</a:t>
            </a:r>
          </a:p>
          <a:p>
            <a:pPr>
              <a:buFontTx/>
              <a:buChar char="-"/>
            </a:pPr>
            <a:r>
              <a:rPr lang="cs-CZ" dirty="0" smtClean="0"/>
              <a:t>bolesti kyčlí</a:t>
            </a:r>
          </a:p>
          <a:p>
            <a:pPr>
              <a:buFontTx/>
              <a:buChar char="-"/>
            </a:pPr>
            <a:r>
              <a:rPr lang="cs-CZ" dirty="0" smtClean="0"/>
              <a:t>častá nevolnost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260648"/>
            <a:ext cx="4038600" cy="5865515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Výživa v těhotenství</a:t>
            </a:r>
          </a:p>
          <a:p>
            <a:pPr>
              <a:buFontTx/>
              <a:buChar char="-"/>
            </a:pPr>
            <a:r>
              <a:rPr lang="cs-CZ" dirty="0" smtClean="0"/>
              <a:t>příjem vitaminů</a:t>
            </a:r>
          </a:p>
          <a:p>
            <a:pPr>
              <a:buFontTx/>
              <a:buChar char="-"/>
            </a:pPr>
            <a:r>
              <a:rPr lang="cs-CZ" dirty="0" smtClean="0"/>
              <a:t>mléčné výrobky</a:t>
            </a:r>
          </a:p>
          <a:p>
            <a:pPr>
              <a:buFontTx/>
              <a:buChar char="-"/>
            </a:pPr>
            <a:r>
              <a:rPr lang="cs-CZ" dirty="0" smtClean="0"/>
              <a:t>ovoce</a:t>
            </a:r>
          </a:p>
          <a:p>
            <a:pPr>
              <a:buFontTx/>
              <a:buChar char="-"/>
            </a:pPr>
            <a:r>
              <a:rPr lang="cs-CZ" dirty="0" smtClean="0"/>
              <a:t>zelenina</a:t>
            </a:r>
          </a:p>
          <a:p>
            <a:pPr>
              <a:buFontTx/>
              <a:buChar char="-"/>
            </a:pPr>
            <a:r>
              <a:rPr lang="cs-CZ" dirty="0" smtClean="0"/>
              <a:t>omezení sladkostí</a:t>
            </a:r>
          </a:p>
          <a:p>
            <a:pPr>
              <a:buFontTx/>
              <a:buChar char="-"/>
            </a:pPr>
            <a:r>
              <a:rPr lang="cs-CZ" dirty="0" smtClean="0"/>
              <a:t>omezení tučných jídel</a:t>
            </a:r>
          </a:p>
          <a:p>
            <a:pPr>
              <a:buFontTx/>
              <a:buChar char="-"/>
            </a:pPr>
            <a:r>
              <a:rPr lang="cs-CZ" dirty="0" smtClean="0"/>
              <a:t>omezení kávy</a:t>
            </a:r>
          </a:p>
          <a:p>
            <a:pPr>
              <a:buFontTx/>
              <a:buChar char="-"/>
            </a:pPr>
            <a:r>
              <a:rPr lang="cs-CZ" dirty="0" smtClean="0"/>
              <a:t>zvýšení příjmů potravy</a:t>
            </a:r>
          </a:p>
          <a:p>
            <a:pPr>
              <a:buFontTx/>
              <a:buChar char="-"/>
            </a:pPr>
            <a:r>
              <a:rPr lang="cs-CZ" dirty="0" smtClean="0"/>
              <a:t>pitný režim 1,5 - 2l denně</a:t>
            </a:r>
          </a:p>
          <a:p>
            <a:pPr>
              <a:buFontTx/>
              <a:buChar char="-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39794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25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5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225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750"/>
                            </p:stCondLst>
                            <p:childTnLst>
                              <p:par>
                                <p:cTn id="1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225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000"/>
                            </p:stCondLst>
                            <p:childTnLst>
                              <p:par>
                                <p:cTn id="2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225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1250"/>
                            </p:stCondLst>
                            <p:childTnLst>
                              <p:par>
                                <p:cTn id="2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225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3500"/>
                            </p:stCondLst>
                            <p:childTnLst>
                              <p:par>
                                <p:cTn id="2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225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750"/>
                            </p:stCondLst>
                            <p:childTnLst>
                              <p:par>
                                <p:cTn id="3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225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8000"/>
                            </p:stCondLst>
                            <p:childTnLst>
                              <p:par>
                                <p:cTn id="37" presetID="3" presetClass="entr" presetSubtype="1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22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3250"/>
                            </p:stCondLst>
                            <p:childTnLst>
                              <p:par>
                                <p:cTn id="41" presetID="3" presetClass="entr" presetSubtype="1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225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8500"/>
                            </p:stCondLst>
                            <p:childTnLst>
                              <p:par>
                                <p:cTn id="45" presetID="3" presetClass="entr" presetSubtype="1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225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3750"/>
                            </p:stCondLst>
                            <p:childTnLst>
                              <p:par>
                                <p:cTn id="49" presetID="3" presetClass="entr" presetSubtype="1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225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9000"/>
                            </p:stCondLst>
                            <p:childTnLst>
                              <p:par>
                                <p:cTn id="53" presetID="3" presetClass="entr" presetSubtype="1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225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4250"/>
                            </p:stCondLst>
                            <p:childTnLst>
                              <p:par>
                                <p:cTn id="57" presetID="3" presetClass="entr" presetSubtype="1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225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49500"/>
                            </p:stCondLst>
                            <p:childTnLst>
                              <p:par>
                                <p:cTn id="61" presetID="3" presetClass="entr" presetSubtype="1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225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4750"/>
                            </p:stCondLst>
                            <p:childTnLst>
                              <p:par>
                                <p:cTn id="65" presetID="3" presetClass="entr" presetSubtype="1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225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60000"/>
                            </p:stCondLst>
                            <p:childTnLst>
                              <p:par>
                                <p:cTn id="69" presetID="3" presetClass="entr" presetSubtype="1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225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65250"/>
                            </p:stCondLst>
                            <p:childTnLst>
                              <p:par>
                                <p:cTn id="73" presetID="3" presetClass="entr" presetSubtype="1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225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60648"/>
            <a:ext cx="4038600" cy="5865515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Co těhotenství škodí</a:t>
            </a:r>
          </a:p>
          <a:p>
            <a:pPr>
              <a:buFontTx/>
              <a:buChar char="-"/>
            </a:pPr>
            <a:r>
              <a:rPr lang="cs-CZ" dirty="0" smtClean="0"/>
              <a:t>kouření</a:t>
            </a:r>
          </a:p>
          <a:p>
            <a:pPr>
              <a:buFontTx/>
              <a:buChar char="-"/>
            </a:pPr>
            <a:r>
              <a:rPr lang="cs-CZ" dirty="0" smtClean="0"/>
              <a:t>pobyt v zakouřených místnostech</a:t>
            </a:r>
          </a:p>
          <a:p>
            <a:pPr>
              <a:buFontTx/>
              <a:buChar char="-"/>
            </a:pPr>
            <a:r>
              <a:rPr lang="cs-CZ" dirty="0" smtClean="0"/>
              <a:t>alkohol</a:t>
            </a:r>
          </a:p>
          <a:p>
            <a:pPr>
              <a:buFontTx/>
              <a:buChar char="-"/>
            </a:pPr>
            <a:r>
              <a:rPr lang="cs-CZ" dirty="0" smtClean="0"/>
              <a:t>některé léky</a:t>
            </a:r>
          </a:p>
          <a:p>
            <a:pPr>
              <a:buFontTx/>
              <a:buChar char="-"/>
            </a:pPr>
            <a:r>
              <a:rPr lang="cs-CZ" dirty="0" smtClean="0"/>
              <a:t>drogy</a:t>
            </a:r>
          </a:p>
          <a:p>
            <a:pPr>
              <a:buFontTx/>
              <a:buChar char="-"/>
            </a:pPr>
            <a:r>
              <a:rPr lang="cs-CZ" dirty="0" smtClean="0"/>
              <a:t>nošení těžkých věcí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60648"/>
            <a:ext cx="4038600" cy="5865515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Co těhotenství prospívá</a:t>
            </a:r>
          </a:p>
          <a:p>
            <a:pPr>
              <a:buFontTx/>
              <a:buChar char="-"/>
            </a:pPr>
            <a:r>
              <a:rPr lang="cs-CZ" dirty="0" smtClean="0"/>
              <a:t>pobyt na čerstvém vzduchu</a:t>
            </a:r>
          </a:p>
          <a:p>
            <a:pPr>
              <a:buFontTx/>
              <a:buChar char="-"/>
            </a:pPr>
            <a:r>
              <a:rPr lang="cs-CZ" dirty="0" smtClean="0"/>
              <a:t>pohyb</a:t>
            </a:r>
          </a:p>
          <a:p>
            <a:pPr>
              <a:buFontTx/>
              <a:buChar char="-"/>
            </a:pPr>
            <a:r>
              <a:rPr lang="cs-CZ" dirty="0" smtClean="0"/>
              <a:t>dostatek spánku</a:t>
            </a:r>
          </a:p>
          <a:p>
            <a:pPr>
              <a:buFontTx/>
              <a:buChar char="-"/>
            </a:pPr>
            <a:r>
              <a:rPr lang="cs-CZ" dirty="0" smtClean="0"/>
              <a:t>pitný režim</a:t>
            </a:r>
          </a:p>
          <a:p>
            <a:pPr>
              <a:buFontTx/>
              <a:buChar char="-"/>
            </a:pPr>
            <a:r>
              <a:rPr lang="cs-CZ" dirty="0" smtClean="0"/>
              <a:t>pravidelná strava</a:t>
            </a:r>
          </a:p>
          <a:p>
            <a:pPr>
              <a:buFontTx/>
              <a:buChar char="-"/>
            </a:pPr>
            <a:r>
              <a:rPr lang="cs-CZ" dirty="0" smtClean="0"/>
              <a:t>dodržování hygieny</a:t>
            </a:r>
          </a:p>
          <a:p>
            <a:pPr>
              <a:buFontTx/>
              <a:buChar char="-"/>
            </a:pPr>
            <a:r>
              <a:rPr lang="cs-CZ" dirty="0" smtClean="0"/>
              <a:t>návštěvy u lékaře</a:t>
            </a:r>
          </a:p>
          <a:p>
            <a:pPr>
              <a:buFontTx/>
              <a:buChar char="-"/>
            </a:pPr>
            <a:r>
              <a:rPr lang="cs-CZ" dirty="0" smtClean="0"/>
              <a:t>klidné prostředí</a:t>
            </a:r>
          </a:p>
        </p:txBody>
      </p:sp>
    </p:spTree>
    <p:extLst>
      <p:ext uri="{BB962C8B-B14F-4D97-AF65-F5344CB8AC3E}">
        <p14:creationId xmlns:p14="http://schemas.microsoft.com/office/powerpoint/2010/main" val="3841624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uiExpan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Sexuální styk s osobou mladší 15 let - dle našeho zákona je trestný.</a:t>
            </a:r>
          </a:p>
          <a:p>
            <a:pPr marL="0" indent="0">
              <a:buNone/>
            </a:pPr>
            <a:r>
              <a:rPr lang="cs-CZ" b="1" dirty="0" smtClean="0"/>
              <a:t>Antikoncepce</a:t>
            </a:r>
            <a:r>
              <a:rPr lang="cs-CZ" dirty="0" smtClean="0"/>
              <a:t> - ochrana před otěhotněním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Ženy a) </a:t>
            </a:r>
            <a:r>
              <a:rPr lang="cs-CZ" b="1" dirty="0" smtClean="0"/>
              <a:t>injekce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b) </a:t>
            </a:r>
            <a:r>
              <a:rPr lang="cs-CZ" b="1" dirty="0" smtClean="0"/>
              <a:t>náplasti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c) </a:t>
            </a:r>
            <a:r>
              <a:rPr lang="cs-CZ" b="1" dirty="0" smtClean="0"/>
              <a:t>antikoncepční pilulky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Muži - </a:t>
            </a:r>
            <a:r>
              <a:rPr lang="cs-CZ" b="1" dirty="0" smtClean="0"/>
              <a:t>kondom</a:t>
            </a:r>
          </a:p>
        </p:txBody>
      </p:sp>
      <p:pic>
        <p:nvPicPr>
          <p:cNvPr id="2050" name="Picture 2" descr="C:\Users\Simona\Pictures\2012-02-18 5\5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863" r="71986"/>
          <a:stretch/>
        </p:blipFill>
        <p:spPr bwMode="auto">
          <a:xfrm rot="5400000">
            <a:off x="6658275" y="1918789"/>
            <a:ext cx="1129637" cy="1557772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1" name="Picture 3" descr="C:\Users\Simona\Pictures\2012-02-18 5\5 001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908" r="69953" b="31466"/>
          <a:stretch/>
        </p:blipFill>
        <p:spPr bwMode="auto">
          <a:xfrm>
            <a:off x="7205801" y="3780430"/>
            <a:ext cx="1200734" cy="1351128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2" name="Picture 4" descr="C:\Users\Simona\Pictures\2012-02-18 5\5 001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49" t="63306" r="60379" b="14436"/>
          <a:stretch/>
        </p:blipFill>
        <p:spPr bwMode="auto">
          <a:xfrm rot="16200000">
            <a:off x="4680966" y="3477809"/>
            <a:ext cx="1235456" cy="2802373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3" name="Picture 5" descr="C:\Users\Simona\Pictures\2012-02-18 5\5 001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351" t="74471" r="26595"/>
          <a:stretch/>
        </p:blipFill>
        <p:spPr bwMode="auto">
          <a:xfrm rot="5400000">
            <a:off x="1436207" y="4945586"/>
            <a:ext cx="1078173" cy="114329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8116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5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5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5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Zakroužkuj správnou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Když spermie oplodní vajíčko:</a:t>
            </a:r>
          </a:p>
          <a:p>
            <a:pPr marL="0" indent="0">
              <a:buNone/>
            </a:pPr>
            <a:r>
              <a:rPr lang="cs-CZ" dirty="0" smtClean="0"/>
              <a:t>         a) člověk onemocní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b) žena otěhotní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c) nestane se nic</a:t>
            </a:r>
          </a:p>
          <a:p>
            <a:pPr marL="0" indent="0">
              <a:buNone/>
            </a:pPr>
            <a:r>
              <a:rPr lang="cs-CZ" dirty="0" smtClean="0"/>
              <a:t>                    2</a:t>
            </a:r>
            <a:r>
              <a:rPr lang="cs-CZ" smtClean="0"/>
              <a:t>) Embryo </a:t>
            </a:r>
            <a:r>
              <a:rPr lang="cs-CZ" dirty="0" smtClean="0"/>
              <a:t>je: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a) mužská pohlavní buňka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b) smyslový orgán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c) zárodek člověka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3) Porod je: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a) začátek těhotenství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b) ženská pohlavní buňka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c) konec těhotenství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4) Těhotenství trvá: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a) 12 měsíců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b) 9 měsíců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c) 6 měsíců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0193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Zakroužkuj správnou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7260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5) Dítě je během těhotenství: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a) v děloze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b) v plicích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c) v játrech</a:t>
            </a:r>
          </a:p>
          <a:p>
            <a:pPr marL="0" indent="0">
              <a:buNone/>
            </a:pPr>
            <a:r>
              <a:rPr lang="cs-CZ" dirty="0" smtClean="0"/>
              <a:t>                 6) Antikoncepce je:</a:t>
            </a:r>
          </a:p>
          <a:p>
            <a:pPr marL="0" indent="0">
              <a:buNone/>
            </a:pPr>
            <a:r>
              <a:rPr lang="cs-CZ" dirty="0" smtClean="0"/>
              <a:t>                      a) výživa plodu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b) ochrana před otěhotněním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c) nemoc</a:t>
            </a:r>
          </a:p>
          <a:p>
            <a:pPr marL="0" indent="0">
              <a:buNone/>
            </a:pPr>
            <a:r>
              <a:rPr lang="cs-CZ" dirty="0" smtClean="0"/>
              <a:t>                           7) Ultrazvukem sledujeme: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a) srdce</a:t>
            </a:r>
          </a:p>
          <a:p>
            <a:pPr marL="0" indent="0">
              <a:buNone/>
            </a:pPr>
            <a:r>
              <a:rPr lang="cs-CZ" dirty="0" smtClean="0"/>
              <a:t>                                b) plod v těle matky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c) teplotu matky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8) V těhotenství: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a) kouříme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b) pijeme alkohol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                                    </a:t>
            </a:r>
            <a:r>
              <a:rPr lang="cs-CZ" dirty="0" smtClean="0"/>
              <a:t>c) zvýšíme příjem potravy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7383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1152465"/>
              </p:ext>
            </p:extLst>
          </p:nvPr>
        </p:nvGraphicFramePr>
        <p:xfrm>
          <a:off x="827584" y="332656"/>
          <a:ext cx="7358114" cy="5669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vývojem jedince.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učebnicím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Člověk a jeho zdraví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Mgr. Michaela Jančová, Mgr. Marta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Grigárková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s.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978-80-7230-229-1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pro 5. ročník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Život na Zemi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Napsala prom. </a:t>
                      </a:r>
                      <a:r>
                        <a:rPr lang="cs-CZ" u="none" baseline="0" dirty="0" err="1" smtClean="0">
                          <a:solidFill>
                            <a:schemeClr val="tx1"/>
                          </a:solidFill>
                        </a:rPr>
                        <a:t>biol</a:t>
                      </a: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. Helena Kholová, CSc. a kol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Vydalo nakladatelství ALTER, s. r. o., Všeň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Vydání první, rok 1997, kód 092784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ISBN 80-85775-61-1  </a:t>
                      </a:r>
                      <a:endParaRPr lang="cs-CZ" u="none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1192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7344054"/>
              </p:ext>
            </p:extLst>
          </p:nvPr>
        </p:nvGraphicFramePr>
        <p:xfrm>
          <a:off x="755576" y="1268760"/>
          <a:ext cx="7358114" cy="18752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Obrázky - vlastní zdroje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Hypertextové odkazy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7811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159</TotalTime>
  <Words>641</Words>
  <Application>Microsoft Office PowerPoint</Application>
  <PresentationFormat>Předvádění na obrazovce (4:3)</PresentationFormat>
  <Paragraphs>156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Vývoj jedince</vt:lpstr>
      <vt:lpstr>Prezentace aplikace PowerPoint</vt:lpstr>
      <vt:lpstr>Vývoj jedince</vt:lpstr>
      <vt:lpstr>Těhotenství</vt:lpstr>
      <vt:lpstr>Růst plodu</vt:lpstr>
      <vt:lpstr>Prezentace aplikace PowerPoint</vt:lpstr>
      <vt:lpstr>Ultrazvuk</vt:lpstr>
      <vt:lpstr>Prezentace aplikace PowerPoint</vt:lpstr>
      <vt:lpstr>Prezentace aplikace PowerPoint</vt:lpstr>
      <vt:lpstr>Prezentace aplikace PowerPoint</vt:lpstr>
      <vt:lpstr>Zakroužkuj správnou odpověď</vt:lpstr>
      <vt:lpstr>Zakroužkuj správnou odpověď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Simona</dc:creator>
  <cp:lastModifiedBy>Učitel</cp:lastModifiedBy>
  <cp:revision>46</cp:revision>
  <dcterms:created xsi:type="dcterms:W3CDTF">2012-02-02T16:44:09Z</dcterms:created>
  <dcterms:modified xsi:type="dcterms:W3CDTF">2012-03-02T13:42:15Z</dcterms:modified>
</cp:coreProperties>
</file>