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9" r:id="rId3"/>
    <p:sldId id="278" r:id="rId4"/>
    <p:sldId id="275" r:id="rId5"/>
    <p:sldId id="257" r:id="rId6"/>
    <p:sldId id="258" r:id="rId7"/>
    <p:sldId id="261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63" r:id="rId20"/>
    <p:sldId id="276" r:id="rId21"/>
    <p:sldId id="277" r:id="rId22"/>
    <p:sldId id="259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D42E4-EC27-4BC1-A937-43D797B97E9A}" type="datetimeFigureOut">
              <a:rPr lang="cs-CZ"/>
              <a:pPr>
                <a:defRPr/>
              </a:pPr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F7E329-3006-4945-A2C1-F0A315412D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300AEF-D747-483A-9190-3D6F9A6A57A2}" type="datetimeFigureOut">
              <a:rPr lang="cs-CZ"/>
              <a:pPr>
                <a:defRPr/>
              </a:pPr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33E7C-C75E-4AD0-8371-8C14955920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39929-2B67-4CB4-8FF4-5F979294C6C5}" type="datetimeFigureOut">
              <a:rPr lang="cs-CZ"/>
              <a:pPr>
                <a:defRPr/>
              </a:pPr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02BEA-D376-4331-9F3A-6B3B70CA98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DBAEF4-50C3-42EE-949F-856FAD30304D}" type="datetimeFigureOut">
              <a:rPr lang="cs-CZ"/>
              <a:pPr>
                <a:defRPr/>
              </a:pPr>
              <a:t>5.5.2012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8F9FE8-AC24-47B3-AB57-A96FD460B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9EBE9-B750-47FD-A856-45CFEEF0B83F}" type="datetimeFigureOut">
              <a:rPr lang="cs-CZ"/>
              <a:pPr>
                <a:defRPr/>
              </a:pPr>
              <a:t>5.5.2012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EDA8-31E2-4DFD-800B-E4F642CC4B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A1FA56-10DB-4B83-A4F5-667824A44DCB}" type="datetimeFigureOut">
              <a:rPr lang="cs-CZ"/>
              <a:pPr>
                <a:defRPr/>
              </a:pPr>
              <a:t>5.5.2012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38C5A-3E86-4C40-A4CA-A654FD2B35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90C73-3925-468E-968C-04C68D5338E0}" type="datetimeFigureOut">
              <a:rPr lang="cs-CZ"/>
              <a:pPr>
                <a:defRPr/>
              </a:pPr>
              <a:t>5.5.2012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1C583-56ED-4119-950D-DF54DD28C0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195F4F-F2AE-4CF9-953A-CD5003ACF4B6}" type="datetimeFigureOut">
              <a:rPr lang="cs-CZ"/>
              <a:pPr>
                <a:defRPr/>
              </a:pPr>
              <a:t>5.5.2012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1176B-1E65-47AF-847E-1AD6086160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9B2C7-9EAF-4923-83BF-EE316264F2BF}" type="datetimeFigureOut">
              <a:rPr lang="cs-CZ"/>
              <a:pPr>
                <a:defRPr/>
              </a:pPr>
              <a:t>5.5.2012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14E835-24BF-4CF6-8BB7-CF801E940B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20306-93F2-44A9-85E1-EBC101D461E1}" type="datetimeFigureOut">
              <a:rPr lang="cs-CZ"/>
              <a:pPr>
                <a:defRPr/>
              </a:pPr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1F27D-7E6B-435F-9604-29F115A88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4F0DC7-8B99-44DE-9D71-3557FF8C7E91}" type="datetimeFigureOut">
              <a:rPr lang="cs-CZ"/>
              <a:pPr>
                <a:defRPr/>
              </a:pPr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633E8-C2C7-437C-9278-AC06B8C7A5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54901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AF76936-6E4C-4038-BD48-C32D2B3A60E9}" type="datetimeFigureOut">
              <a:rPr lang="cs-CZ"/>
              <a:pPr>
                <a:defRPr/>
              </a:pPr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2AC3FE4-DA56-45EF-8694-ACF6D4114B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Georgia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Layout" Target="../slideLayouts/slideLayout4.xml"/><Relationship Id="rId1" Type="http://schemas.openxmlformats.org/officeDocument/2006/relationships/audio" Target="file:///F:\14%20''By''%20(vyjmenovan&#225;%20slova%20po%20B).mp3" TargetMode="External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skolakov3b.sweb.cz/vyjmenovana_slova_po_B/VS-B1/prirazovani1a.htm" TargetMode="External"/><Relationship Id="rId7" Type="http://schemas.openxmlformats.org/officeDocument/2006/relationships/image" Target="../media/image23.png"/><Relationship Id="rId2" Type="http://schemas.openxmlformats.org/officeDocument/2006/relationships/hyperlink" Target="http://skolakov.webnode.cz/cesky-jazyk-3-trida/vyjmenovana-slova-po-b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muninkysvet.blog.cz/0708/notovy-zapis" TargetMode="External"/><Relationship Id="rId5" Type="http://schemas.openxmlformats.org/officeDocument/2006/relationships/hyperlink" Target="http://www.zsmalse.cz/phprs/index.php?strana=2" TargetMode="External"/><Relationship Id="rId4" Type="http://schemas.openxmlformats.org/officeDocument/2006/relationships/hyperlink" Target="http://denicekmuj.blog.cz/0803/knizky-do-mobilu-super-ve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19672" y="2276872"/>
          <a:ext cx="6009640" cy="3364992"/>
        </p:xfrm>
        <a:graphic>
          <a:graphicData uri="http://schemas.openxmlformats.org/drawingml/2006/table">
            <a:tbl>
              <a:tblPr/>
              <a:tblGrid>
                <a:gridCol w="1868805"/>
                <a:gridCol w="2828290"/>
                <a:gridCol w="1312545"/>
              </a:tblGrid>
              <a:tr h="1746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Registrační číslo: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Calibri"/>
                          <a:ea typeface="Calibri"/>
                          <a:cs typeface="Times New Roman"/>
                        </a:rPr>
                        <a:t>CZ.1.07/1.4.00/21.0832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5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Klíčová aktivita: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III/2 Inovace a zkvalitnění výuky v oblasti ICT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5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Označení dokumentu: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Calibri"/>
                          <a:ea typeface="Calibri"/>
                          <a:cs typeface="Times New Roman"/>
                        </a:rPr>
                        <a:t>VY_32_INOVACE_068_Pravopis vyjmenovaných slov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5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Předmět: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                        Český jazyk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5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                      Vyjmenovaná slova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5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                  Mgr. Martina Červená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5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Pořadí vzdělávacího materiálu v sadě: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Calibri"/>
                          <a:ea typeface="Calibri"/>
                          <a:cs typeface="Times New Roman"/>
                        </a:rPr>
                        <a:t>                       8/20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5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Popis využití: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Calibri"/>
                          <a:ea typeface="Calibri"/>
                          <a:cs typeface="Times New Roman"/>
                        </a:rPr>
                        <a:t>Prezentace vyjmenovaných slov po B.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30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Citace a použitý materiál: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86" name="Rectangle 5"/>
          <p:cNvSpPr>
            <a:spLocks noChangeArrowheads="1"/>
          </p:cNvSpPr>
          <p:nvPr/>
        </p:nvSpPr>
        <p:spPr bwMode="auto">
          <a:xfrm>
            <a:off x="2857500" y="928688"/>
            <a:ext cx="327977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2200" b="1">
                <a:solidFill>
                  <a:srgbClr val="4F81BD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sz="2400" b="1">
                <a:solidFill>
                  <a:srgbClr val="4F81BD"/>
                </a:solidFill>
                <a:ea typeface="Calibri" pitchFamily="34" charset="0"/>
                <a:cs typeface="Times New Roman" pitchFamily="18" charset="0"/>
              </a:rPr>
              <a:t>EU</a:t>
            </a:r>
            <a:r>
              <a:rPr lang="cs-CZ" sz="2400" b="1">
                <a:solidFill>
                  <a:srgbClr val="FFFF00"/>
                </a:solidFill>
                <a:ea typeface="Calibri" pitchFamily="34" charset="0"/>
                <a:cs typeface="Times New Roman" pitchFamily="18" charset="0"/>
              </a:rPr>
              <a:t>penizeskolam</a:t>
            </a:r>
            <a:r>
              <a:rPr lang="cs-CZ" sz="2400" b="1">
                <a:solidFill>
                  <a:srgbClr val="4F81BD"/>
                </a:solidFill>
                <a:ea typeface="Calibri" pitchFamily="34" charset="0"/>
                <a:cs typeface="Times New Roman" pitchFamily="18" charset="0"/>
              </a:rPr>
              <a:t>.cz</a:t>
            </a:r>
            <a:endParaRPr lang="cs-CZ" sz="24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2087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38" y="1000125"/>
            <a:ext cx="12144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8" name="Rectangle 6"/>
          <p:cNvSpPr>
            <a:spLocks noChangeArrowheads="1"/>
          </p:cNvSpPr>
          <p:nvPr/>
        </p:nvSpPr>
        <p:spPr bwMode="auto">
          <a:xfrm>
            <a:off x="2286000" y="1428750"/>
            <a:ext cx="4529138" cy="67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2000" b="1" u="sng">
                <a:solidFill>
                  <a:srgbClr val="17365D"/>
                </a:solidFill>
                <a:ea typeface="Calibri" pitchFamily="34" charset="0"/>
                <a:cs typeface="Calibri" pitchFamily="34" charset="0"/>
              </a:rPr>
              <a:t>Název projektu: Moderní škola 2010</a:t>
            </a:r>
            <a:endParaRPr lang="cs-CZ" sz="2000"/>
          </a:p>
          <a:p>
            <a:pPr algn="ctr" eaLnBrk="0" hangingPunct="0"/>
            <a:endParaRPr lang="cs-CZ"/>
          </a:p>
        </p:txBody>
      </p:sp>
      <p:pic>
        <p:nvPicPr>
          <p:cNvPr id="2089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57438" y="0"/>
            <a:ext cx="4643437" cy="7143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obrázek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00250" y="5786438"/>
            <a:ext cx="4929188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ChangeArrowheads="1"/>
          </p:cNvSpPr>
          <p:nvPr/>
        </p:nvSpPr>
        <p:spPr bwMode="auto">
          <a:xfrm>
            <a:off x="857250" y="285750"/>
            <a:ext cx="7142163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2400" b="1">
                <a:solidFill>
                  <a:srgbClr val="00B050"/>
                </a:solidFill>
                <a:ea typeface="Calibri" pitchFamily="34" charset="0"/>
                <a:cs typeface="Arial" charset="0"/>
              </a:rPr>
              <a:t>Metodické pokyny s využitím interaktivní tabule</a:t>
            </a:r>
          </a:p>
          <a:p>
            <a:pPr eaLnBrk="0" hangingPunct="0"/>
            <a:endParaRPr lang="cs-CZ">
              <a:ea typeface="Calibri" pitchFamily="34" charset="0"/>
              <a:cs typeface="Arial" charset="0"/>
            </a:endParaRP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428625" y="714375"/>
            <a:ext cx="9144000" cy="6478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cs-CZ" b="1">
                <a:solidFill>
                  <a:srgbClr val="000000"/>
                </a:solidFill>
                <a:ea typeface="Calibri" pitchFamily="34" charset="0"/>
                <a:cs typeface="Arial" charset="0"/>
              </a:rPr>
              <a:t>Vzdělávací obor: </a:t>
            </a:r>
            <a:r>
              <a:rPr lang="cs-CZ" sz="1600">
                <a:solidFill>
                  <a:srgbClr val="000000"/>
                </a:solidFill>
                <a:ea typeface="Calibri" pitchFamily="34" charset="0"/>
                <a:cs typeface="Arial" charset="0"/>
              </a:rPr>
              <a:t>Jazyk a jazyková komunikace</a:t>
            </a:r>
            <a:endParaRPr lang="cs-CZ" sz="1600">
              <a:ea typeface="Calibri" pitchFamily="34" charset="0"/>
              <a:cs typeface="Arial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b="1">
                <a:solidFill>
                  <a:srgbClr val="000000"/>
                </a:solidFill>
                <a:ea typeface="Calibri" pitchFamily="34" charset="0"/>
                <a:cs typeface="Arial" charset="0"/>
              </a:rPr>
              <a:t>Předmět:</a:t>
            </a:r>
            <a:r>
              <a:rPr lang="cs-CZ" sz="1600" b="1">
                <a:solidFill>
                  <a:srgbClr val="000000"/>
                </a:solidFill>
                <a:ea typeface="Calibri" pitchFamily="34" charset="0"/>
                <a:cs typeface="Arial" charset="0"/>
              </a:rPr>
              <a:t> </a:t>
            </a:r>
            <a:r>
              <a:rPr lang="cs-CZ" sz="1600">
                <a:solidFill>
                  <a:srgbClr val="000000"/>
                </a:solidFill>
                <a:ea typeface="Calibri" pitchFamily="34" charset="0"/>
                <a:cs typeface="Arial" charset="0"/>
              </a:rPr>
              <a:t>Český jazyk</a:t>
            </a:r>
            <a:endParaRPr lang="cs-CZ" sz="1600">
              <a:ea typeface="Calibri" pitchFamily="34" charset="0"/>
              <a:cs typeface="Arial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b="1">
                <a:solidFill>
                  <a:srgbClr val="000000"/>
                </a:solidFill>
                <a:ea typeface="Calibri" pitchFamily="34" charset="0"/>
                <a:cs typeface="Arial" charset="0"/>
              </a:rPr>
              <a:t>Typická věková skupina: </a:t>
            </a:r>
            <a:r>
              <a:rPr lang="cs-CZ" sz="1600">
                <a:solidFill>
                  <a:srgbClr val="000000"/>
                </a:solidFill>
                <a:ea typeface="Calibri" pitchFamily="34" charset="0"/>
                <a:cs typeface="Arial" charset="0"/>
              </a:rPr>
              <a:t>7-9 let</a:t>
            </a:r>
            <a:endParaRPr lang="cs-CZ" sz="1600">
              <a:ea typeface="Calibri" pitchFamily="34" charset="0"/>
              <a:cs typeface="Arial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b="1">
                <a:solidFill>
                  <a:srgbClr val="000000"/>
                </a:solidFill>
                <a:ea typeface="Calibri" pitchFamily="34" charset="0"/>
                <a:cs typeface="Arial" charset="0"/>
              </a:rPr>
              <a:t>Anotace:   </a:t>
            </a:r>
            <a:r>
              <a:rPr lang="cs-CZ" sz="1600">
                <a:solidFill>
                  <a:srgbClr val="000000"/>
                </a:solidFill>
                <a:ea typeface="Calibri" pitchFamily="34" charset="0"/>
                <a:cs typeface="Arial" charset="0"/>
              </a:rPr>
              <a:t>Prezentace seznamuje žáky s pořadím vyjmenovaných slov     </a:t>
            </a:r>
            <a:endParaRPr lang="cs-CZ" sz="1600">
              <a:ea typeface="Calibri" pitchFamily="34" charset="0"/>
              <a:cs typeface="Arial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1600">
                <a:solidFill>
                  <a:srgbClr val="000000"/>
                </a:solidFill>
                <a:ea typeface="Calibri" pitchFamily="34" charset="0"/>
                <a:cs typeface="Arial" charset="0"/>
              </a:rPr>
              <a:t>                     po B a jejich základním významem. Její součástí jsou</a:t>
            </a:r>
            <a:endParaRPr lang="cs-CZ" sz="1600">
              <a:ea typeface="Calibri" pitchFamily="34" charset="0"/>
              <a:cs typeface="Arial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1600">
                <a:solidFill>
                  <a:srgbClr val="000000"/>
                </a:solidFill>
                <a:ea typeface="Calibri" pitchFamily="34" charset="0"/>
                <a:cs typeface="Arial" charset="0"/>
              </a:rPr>
              <a:t>                     přehledy nejčastějších příbuzných slov k jednotlivým </a:t>
            </a:r>
            <a:endParaRPr lang="cs-CZ" sz="1600">
              <a:ea typeface="Calibri" pitchFamily="34" charset="0"/>
              <a:cs typeface="Arial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1600">
                <a:solidFill>
                  <a:srgbClr val="000000"/>
                </a:solidFill>
                <a:ea typeface="Calibri" pitchFamily="34" charset="0"/>
                <a:cs typeface="Arial" charset="0"/>
              </a:rPr>
              <a:t>                     vyjmenovaným slovům a problémových dvojic slov.</a:t>
            </a:r>
            <a:endParaRPr lang="cs-CZ" sz="1600">
              <a:ea typeface="Calibri" pitchFamily="34" charset="0"/>
              <a:cs typeface="Arial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b="1">
                <a:solidFill>
                  <a:srgbClr val="000000"/>
                </a:solidFill>
                <a:ea typeface="Calibri" pitchFamily="34" charset="0"/>
                <a:cs typeface="Arial" charset="0"/>
              </a:rPr>
              <a:t>Očekávaný výstup:</a:t>
            </a:r>
            <a:r>
              <a:rPr lang="cs-CZ">
                <a:solidFill>
                  <a:srgbClr val="000000"/>
                </a:solidFill>
                <a:ea typeface="Calibri" pitchFamily="34" charset="0"/>
                <a:cs typeface="Arial" charset="0"/>
              </a:rPr>
              <a:t>       </a:t>
            </a:r>
            <a:r>
              <a:rPr lang="cs-CZ" sz="1600">
                <a:solidFill>
                  <a:srgbClr val="000000"/>
                </a:solidFill>
                <a:ea typeface="Calibri" pitchFamily="34" charset="0"/>
                <a:cs typeface="Arial" charset="0"/>
              </a:rPr>
              <a:t>Odůvodňuje a píše správně i/y po </a:t>
            </a:r>
            <a:endParaRPr lang="cs-CZ" sz="1600">
              <a:ea typeface="Calibri" pitchFamily="34" charset="0"/>
              <a:cs typeface="Arial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1600">
                <a:solidFill>
                  <a:srgbClr val="000000"/>
                </a:solidFill>
                <a:ea typeface="Calibri" pitchFamily="34" charset="0"/>
                <a:cs typeface="Arial" charset="0"/>
              </a:rPr>
              <a:t>                                            tvrdých a měkkých souhláskách i po obojetných </a:t>
            </a:r>
            <a:endParaRPr lang="cs-CZ" sz="1600">
              <a:ea typeface="Calibri" pitchFamily="34" charset="0"/>
              <a:cs typeface="Arial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1600">
                <a:solidFill>
                  <a:srgbClr val="000000"/>
                </a:solidFill>
                <a:ea typeface="Calibri" pitchFamily="34" charset="0"/>
                <a:cs typeface="Arial" charset="0"/>
              </a:rPr>
              <a:t>                                            souhláskách ve vyjmenovaných slovech, tvoří</a:t>
            </a:r>
            <a:endParaRPr lang="cs-CZ" sz="1600">
              <a:ea typeface="Calibri" pitchFamily="34" charset="0"/>
              <a:cs typeface="Arial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sz="1600">
                <a:solidFill>
                  <a:srgbClr val="000000"/>
                </a:solidFill>
                <a:ea typeface="Calibri" pitchFamily="34" charset="0"/>
                <a:cs typeface="Arial" charset="0"/>
              </a:rPr>
              <a:t>                                            věty s vyjmenovanými slovy, dokáže vyhledat vyjmenovaná </a:t>
            </a:r>
          </a:p>
          <a:p>
            <a:pPr eaLnBrk="0" hangingPunct="0">
              <a:lnSpc>
                <a:spcPct val="150000"/>
              </a:lnSpc>
            </a:pPr>
            <a:r>
              <a:rPr lang="cs-CZ" sz="1600">
                <a:solidFill>
                  <a:srgbClr val="000000"/>
                </a:solidFill>
                <a:ea typeface="Calibri" pitchFamily="34" charset="0"/>
                <a:cs typeface="Arial" charset="0"/>
              </a:rPr>
              <a:t>                                            slova v básničce, určuje obecná a vlastní jména.</a:t>
            </a:r>
            <a:endParaRPr lang="cs-CZ" sz="1600">
              <a:ea typeface="Calibri" pitchFamily="34" charset="0"/>
              <a:cs typeface="Arial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b="1">
                <a:solidFill>
                  <a:srgbClr val="000000"/>
                </a:solidFill>
                <a:ea typeface="Calibri" pitchFamily="34" charset="0"/>
                <a:cs typeface="Arial" charset="0"/>
              </a:rPr>
              <a:t>Klíčová slova: </a:t>
            </a:r>
            <a:r>
              <a:rPr lang="cs-CZ" sz="1600">
                <a:solidFill>
                  <a:srgbClr val="000000"/>
                </a:solidFill>
                <a:ea typeface="Calibri" pitchFamily="34" charset="0"/>
                <a:cs typeface="Arial" charset="0"/>
              </a:rPr>
              <a:t>vyjmenovaná slova po B, příbuzná slova</a:t>
            </a:r>
            <a:endParaRPr lang="cs-CZ" sz="1600">
              <a:ea typeface="Calibri" pitchFamily="34" charset="0"/>
              <a:cs typeface="Arial" charset="0"/>
            </a:endParaRPr>
          </a:p>
          <a:p>
            <a:pPr eaLnBrk="0" hangingPunct="0">
              <a:lnSpc>
                <a:spcPct val="150000"/>
              </a:lnSpc>
            </a:pPr>
            <a:r>
              <a:rPr lang="cs-CZ" b="1">
                <a:solidFill>
                  <a:srgbClr val="000000"/>
                </a:solidFill>
                <a:ea typeface="Calibri" pitchFamily="34" charset="0"/>
                <a:cs typeface="Arial" charset="0"/>
              </a:rPr>
              <a:t>Pomůcky: </a:t>
            </a:r>
            <a:r>
              <a:rPr lang="cs-CZ" sz="1600">
                <a:solidFill>
                  <a:srgbClr val="000000"/>
                </a:solidFill>
                <a:ea typeface="Calibri" pitchFamily="34" charset="0"/>
                <a:cs typeface="Arial" charset="0"/>
              </a:rPr>
              <a:t>interaktivní tabule</a:t>
            </a:r>
          </a:p>
          <a:p>
            <a:pPr eaLnBrk="0" hangingPunct="0">
              <a:lnSpc>
                <a:spcPct val="150000"/>
              </a:lnSpc>
            </a:pPr>
            <a:endParaRPr lang="cs-CZ" sz="1600">
              <a:solidFill>
                <a:srgbClr val="000000"/>
              </a:solidFill>
              <a:ea typeface="Calibri" pitchFamily="34" charset="0"/>
              <a:cs typeface="Arial" charset="0"/>
            </a:endParaRPr>
          </a:p>
          <a:p>
            <a:pPr eaLnBrk="0" hangingPunct="0"/>
            <a:endParaRPr lang="cs-CZ" sz="1600">
              <a:ea typeface="Calibri" pitchFamily="34" charset="0"/>
              <a:cs typeface="Arial" charset="0"/>
            </a:endParaRPr>
          </a:p>
          <a:p>
            <a:pPr eaLnBrk="0" hangingPunct="0"/>
            <a:endParaRPr lang="cs-CZ">
              <a:ea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14291"/>
            <a:ext cx="8229600" cy="2714644"/>
          </a:xfrm>
        </p:spPr>
        <p:txBody>
          <a:bodyPr/>
          <a:lstStyle/>
          <a:p>
            <a:pPr marL="0" indent="0" algn="ctr"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8000" b="1" dirty="0" smtClean="0">
                <a:ln w="1905"/>
                <a:gradFill>
                  <a:gsLst>
                    <a:gs pos="0">
                      <a:srgbClr val="4D4D4D">
                        <a:shade val="20000"/>
                        <a:satMod val="200000"/>
                      </a:srgbClr>
                    </a:gs>
                    <a:gs pos="78000">
                      <a:srgbClr val="4D4D4D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4D4D4D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Vyjmenovaná </a:t>
            </a:r>
          </a:p>
          <a:p>
            <a:pPr marL="0" indent="0" algn="ctr" eaLnBrk="1" fontAlgn="auto" hangingPunct="1">
              <a:spcBef>
                <a:spcPts val="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8000" b="1" dirty="0" smtClean="0">
                <a:ln w="1905"/>
                <a:gradFill>
                  <a:gsLst>
                    <a:gs pos="0">
                      <a:srgbClr val="4D4D4D">
                        <a:shade val="20000"/>
                        <a:satMod val="200000"/>
                      </a:srgbClr>
                    </a:gs>
                    <a:gs pos="78000">
                      <a:srgbClr val="4D4D4D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4D4D4D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slova po B</a:t>
            </a:r>
          </a:p>
          <a:p>
            <a:pPr>
              <a:defRPr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3643313"/>
            <a:ext cx="2133600" cy="2143125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smtClean="0"/>
              <a:t>B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r>
              <a:rPr lang="cs-CZ" sz="4800" smtClean="0"/>
              <a:t>  B</a:t>
            </a:r>
            <a:r>
              <a:rPr lang="cs-CZ" sz="4800" smtClean="0">
                <a:solidFill>
                  <a:srgbClr val="FF0000"/>
                </a:solidFill>
              </a:rPr>
              <a:t>Ý</a:t>
            </a:r>
            <a:r>
              <a:rPr lang="cs-CZ" sz="4800" smtClean="0"/>
              <a:t>T-B</a:t>
            </a:r>
            <a:r>
              <a:rPr lang="cs-CZ" sz="4800" smtClean="0">
                <a:solidFill>
                  <a:srgbClr val="FF0000"/>
                </a:solidFill>
              </a:rPr>
              <a:t>Y</a:t>
            </a:r>
            <a:r>
              <a:rPr lang="cs-CZ" sz="4800" smtClean="0"/>
              <a:t>DLIT-OB</a:t>
            </a:r>
            <a:r>
              <a:rPr lang="cs-CZ" sz="4800" smtClean="0">
                <a:solidFill>
                  <a:srgbClr val="FF0000"/>
                </a:solidFill>
              </a:rPr>
              <a:t>Y</a:t>
            </a:r>
            <a:r>
              <a:rPr lang="cs-CZ" sz="4800" smtClean="0"/>
              <a:t>VATEL-B</a:t>
            </a:r>
            <a:r>
              <a:rPr lang="cs-CZ" sz="4800" smtClean="0">
                <a:solidFill>
                  <a:srgbClr val="FF0000"/>
                </a:solidFill>
              </a:rPr>
              <a:t>Y</a:t>
            </a:r>
            <a:r>
              <a:rPr lang="cs-CZ" sz="4800" smtClean="0"/>
              <a:t>T-PŘÍB</a:t>
            </a:r>
            <a:r>
              <a:rPr lang="cs-CZ" sz="4800" smtClean="0">
                <a:solidFill>
                  <a:srgbClr val="FF0000"/>
                </a:solidFill>
              </a:rPr>
              <a:t>Y</a:t>
            </a:r>
            <a:r>
              <a:rPr lang="cs-CZ" sz="4800" smtClean="0"/>
              <a:t>TEK-NÁB</a:t>
            </a:r>
            <a:r>
              <a:rPr lang="cs-CZ" sz="4800" smtClean="0">
                <a:solidFill>
                  <a:srgbClr val="FF0000"/>
                </a:solidFill>
              </a:rPr>
              <a:t>Y</a:t>
            </a:r>
            <a:r>
              <a:rPr lang="cs-CZ" sz="4800" smtClean="0"/>
              <a:t>TEK-DOB</a:t>
            </a:r>
            <a:r>
              <a:rPr lang="cs-CZ" sz="4800" smtClean="0">
                <a:solidFill>
                  <a:srgbClr val="FF0000"/>
                </a:solidFill>
              </a:rPr>
              <a:t>Y</a:t>
            </a:r>
            <a:r>
              <a:rPr lang="cs-CZ" sz="4800" smtClean="0"/>
              <a:t>TEK-ZB</a:t>
            </a:r>
            <a:r>
              <a:rPr lang="cs-CZ" sz="4800" smtClean="0">
                <a:solidFill>
                  <a:srgbClr val="FF0000"/>
                </a:solidFill>
              </a:rPr>
              <a:t>Y</a:t>
            </a:r>
            <a:r>
              <a:rPr lang="cs-CZ" sz="4800" smtClean="0"/>
              <a:t>TEK-OB</a:t>
            </a:r>
            <a:r>
              <a:rPr lang="cs-CZ" sz="4800" smtClean="0">
                <a:solidFill>
                  <a:srgbClr val="FF0000"/>
                </a:solidFill>
              </a:rPr>
              <a:t>Y</a:t>
            </a:r>
            <a:r>
              <a:rPr lang="cs-CZ" sz="4800" smtClean="0"/>
              <a:t>ČEJ-B</a:t>
            </a:r>
            <a:r>
              <a:rPr lang="cs-CZ" sz="4800" smtClean="0">
                <a:solidFill>
                  <a:srgbClr val="FF0000"/>
                </a:solidFill>
              </a:rPr>
              <a:t>Y</a:t>
            </a:r>
            <a:r>
              <a:rPr lang="cs-CZ" sz="4800" smtClean="0"/>
              <a:t>STRÝ-B</a:t>
            </a:r>
            <a:r>
              <a:rPr lang="cs-CZ" sz="4800" smtClean="0">
                <a:solidFill>
                  <a:srgbClr val="FF0000"/>
                </a:solidFill>
              </a:rPr>
              <a:t>Y</a:t>
            </a:r>
            <a:r>
              <a:rPr lang="cs-CZ" sz="4800" smtClean="0"/>
              <a:t>LINA-KOB</a:t>
            </a:r>
            <a:r>
              <a:rPr lang="cs-CZ" sz="4800" smtClean="0">
                <a:solidFill>
                  <a:srgbClr val="FF0000"/>
                </a:solidFill>
              </a:rPr>
              <a:t>Y</a:t>
            </a:r>
            <a:r>
              <a:rPr lang="cs-CZ" sz="4800" smtClean="0"/>
              <a:t>LA-B</a:t>
            </a:r>
            <a:r>
              <a:rPr lang="cs-CZ" sz="4800" smtClean="0">
                <a:solidFill>
                  <a:srgbClr val="FF0000"/>
                </a:solidFill>
              </a:rPr>
              <a:t>Ý</a:t>
            </a:r>
            <a:r>
              <a:rPr lang="cs-CZ" sz="4800" smtClean="0"/>
              <a:t>K-PŘIB</a:t>
            </a:r>
            <a:r>
              <a:rPr lang="cs-CZ" sz="4800" smtClean="0">
                <a:solidFill>
                  <a:srgbClr val="FF0000"/>
                </a:solidFill>
              </a:rPr>
              <a:t>Y</a:t>
            </a:r>
            <a:r>
              <a:rPr lang="cs-CZ" sz="4800" smtClean="0"/>
              <a:t>SLAV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8" y="4786313"/>
            <a:ext cx="857250" cy="1376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75" y="357188"/>
            <a:ext cx="7143750" cy="6072187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900" dirty="0" smtClean="0">
                <a:solidFill>
                  <a:sysClr val="windowText" lastClr="000000"/>
                </a:solidFill>
              </a:rPr>
              <a:t>V bytě bydlil obyvatel,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900" dirty="0" smtClean="0">
                <a:solidFill>
                  <a:sysClr val="windowText" lastClr="000000"/>
                </a:solidFill>
              </a:rPr>
              <a:t>byl to jeho příbytek,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900" dirty="0" smtClean="0">
                <a:solidFill>
                  <a:sysClr val="windowText" lastClr="000000"/>
                </a:solidFill>
              </a:rPr>
              <a:t>že byl bystrý, měl obyčej,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900" dirty="0" err="1" smtClean="0">
                <a:solidFill>
                  <a:sysClr val="windowText" lastClr="000000"/>
                </a:solidFill>
              </a:rPr>
              <a:t>míti</a:t>
            </a:r>
            <a:r>
              <a:rPr lang="cs-CZ" sz="3900" dirty="0" smtClean="0">
                <a:solidFill>
                  <a:sysClr val="windowText" lastClr="000000"/>
                </a:solidFill>
              </a:rPr>
              <a:t> v bytě nábytek.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900" dirty="0" smtClean="0">
                <a:solidFill>
                  <a:sysClr val="windowText" lastClr="000000"/>
                </a:solidFill>
              </a:rPr>
              <a:t>Kobyla a býk ho nemá,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900" dirty="0" smtClean="0">
                <a:solidFill>
                  <a:sysClr val="windowText" lastClr="000000"/>
                </a:solidFill>
              </a:rPr>
              <a:t>protože jsou dobytek,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900" dirty="0" smtClean="0">
                <a:solidFill>
                  <a:sysClr val="windowText" lastClr="000000"/>
                </a:solidFill>
              </a:rPr>
              <a:t>bylina jim zato chutná,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900" dirty="0" smtClean="0">
                <a:solidFill>
                  <a:sysClr val="windowText" lastClr="000000"/>
                </a:solidFill>
              </a:rPr>
              <a:t>nač by jim byl nábytek.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ysClr val="windowText" lastClr="000000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500" dirty="0" smtClean="0">
                <a:solidFill>
                  <a:sysClr val="windowText" lastClr="000000"/>
                </a:solidFill>
              </a:rPr>
              <a:t>     </a:t>
            </a:r>
            <a:r>
              <a:rPr lang="cs-CZ" sz="3500" dirty="0" smtClean="0">
                <a:solidFill>
                  <a:srgbClr val="00B050"/>
                </a:solidFill>
              </a:rPr>
              <a:t>Podtrhni  </a:t>
            </a:r>
            <a:r>
              <a:rPr lang="cs-CZ" sz="3500" dirty="0" smtClean="0">
                <a:solidFill>
                  <a:srgbClr val="FF0000"/>
                </a:solidFill>
              </a:rPr>
              <a:t>červeně </a:t>
            </a:r>
            <a:r>
              <a:rPr lang="cs-CZ" sz="3500" dirty="0" smtClean="0">
                <a:solidFill>
                  <a:srgbClr val="00B050"/>
                </a:solidFill>
              </a:rPr>
              <a:t>vyjmenovaná 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3500" dirty="0" smtClean="0">
                <a:solidFill>
                  <a:srgbClr val="00B050"/>
                </a:solidFill>
              </a:rPr>
              <a:t>       slova po B.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Význam vyjmenovaných slov:</a:t>
            </a:r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28625" y="1214438"/>
            <a:ext cx="2000250" cy="2000250"/>
          </a:xfrm>
          <a:noFill/>
        </p:spPr>
      </p:pic>
      <p:sp>
        <p:nvSpPr>
          <p:cNvPr id="5124" name="Zástupný symbol pro obsah 6"/>
          <p:cNvSpPr>
            <a:spLocks noGrp="1"/>
          </p:cNvSpPr>
          <p:nvPr>
            <p:ph sz="half" idx="2"/>
          </p:nvPr>
        </p:nvSpPr>
        <p:spPr>
          <a:xfrm>
            <a:off x="4071938" y="3786188"/>
            <a:ext cx="5072062" cy="4900612"/>
          </a:xfrm>
        </p:spPr>
        <p:txBody>
          <a:bodyPr/>
          <a:lstStyle/>
          <a:p>
            <a:pPr eaLnBrk="1" hangingPunct="1"/>
            <a:r>
              <a:rPr lang="cs-CZ" sz="2400" smtClean="0"/>
              <a:t>zb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tečný, přeb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tek,úb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tek, nadb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tek, 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tí (žití)</a:t>
            </a:r>
          </a:p>
          <a:p>
            <a:pPr eaLnBrk="1" hangingPunct="1"/>
            <a:r>
              <a:rPr lang="cs-CZ" sz="2400" smtClean="0"/>
              <a:t>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tost, dob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vatel</a:t>
            </a:r>
          </a:p>
          <a:p>
            <a:pPr eaLnBrk="1" hangingPunct="1"/>
            <a:r>
              <a:rPr lang="cs-CZ" sz="2400" smtClean="0"/>
              <a:t>starob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lá, nedob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tný</a:t>
            </a:r>
          </a:p>
          <a:p>
            <a:pPr eaLnBrk="1" hangingPunct="1"/>
            <a:r>
              <a:rPr lang="cs-CZ" sz="2400" smtClean="0"/>
              <a:t>blahob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t, nezb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tný</a:t>
            </a:r>
          </a:p>
          <a:p>
            <a:pPr eaLnBrk="1" hangingPunct="1"/>
            <a:r>
              <a:rPr lang="cs-CZ" sz="2400" smtClean="0"/>
              <a:t>ledab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lý, 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džov, Zb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něk</a:t>
            </a:r>
          </a:p>
        </p:txBody>
      </p:sp>
      <p:sp>
        <p:nvSpPr>
          <p:cNvPr id="2" name="Obdélník 6"/>
          <p:cNvSpPr>
            <a:spLocks noChangeArrowheads="1"/>
          </p:cNvSpPr>
          <p:nvPr/>
        </p:nvSpPr>
        <p:spPr bwMode="auto">
          <a:xfrm>
            <a:off x="2643188" y="1285875"/>
            <a:ext cx="4929187" cy="1446213"/>
          </a:xfrm>
          <a:prstGeom prst="rect">
            <a:avLst/>
          </a:prstGeom>
          <a:solidFill>
            <a:srgbClr val="FFC000"/>
          </a:solidFill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400" dirty="0"/>
              <a:t>Existovat, nacházet se, žít</a:t>
            </a:r>
          </a:p>
        </p:txBody>
      </p:sp>
      <p:sp>
        <p:nvSpPr>
          <p:cNvPr id="5" name="Obdélník 4"/>
          <p:cNvSpPr/>
          <p:nvPr/>
        </p:nvSpPr>
        <p:spPr>
          <a:xfrm>
            <a:off x="2786063" y="3000375"/>
            <a:ext cx="3357562" cy="646113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600" dirty="0">
                <a:latin typeface="+mn-lt"/>
              </a:rPr>
              <a:t>Slova příbuzná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4313" y="3786188"/>
            <a:ext cx="4071937" cy="258603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</a:rPr>
              <a:t>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y</a:t>
            </a:r>
            <a:r>
              <a:rPr lang="cs-CZ" sz="2400" dirty="0">
                <a:latin typeface="+mn-lt"/>
              </a:rPr>
              <a:t>ch, 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y</a:t>
            </a:r>
            <a:r>
              <a:rPr lang="cs-CZ" sz="2400" dirty="0">
                <a:latin typeface="+mn-lt"/>
              </a:rPr>
              <a:t>, 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y</a:t>
            </a:r>
            <a:r>
              <a:rPr lang="cs-CZ" sz="2400" dirty="0">
                <a:latin typeface="+mn-lt"/>
              </a:rPr>
              <a:t>ste, ab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y</a:t>
            </a:r>
            <a:r>
              <a:rPr lang="cs-CZ" sz="2400" dirty="0">
                <a:latin typeface="+mn-lt"/>
              </a:rPr>
              <a:t>ch, kdyb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y</a:t>
            </a:r>
            <a:r>
              <a:rPr lang="cs-CZ" sz="2400" dirty="0">
                <a:latin typeface="+mn-lt"/>
              </a:rPr>
              <a:t>, kdyb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y</a:t>
            </a:r>
            <a:r>
              <a:rPr lang="cs-CZ" sz="2400" dirty="0">
                <a:latin typeface="+mn-lt"/>
              </a:rPr>
              <a:t>chom.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</a:rPr>
              <a:t>dob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ý</a:t>
            </a:r>
            <a:r>
              <a:rPr lang="cs-CZ" sz="2400" dirty="0">
                <a:latin typeface="+mn-lt"/>
              </a:rPr>
              <a:t>t (hrad), odb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ý</a:t>
            </a:r>
            <a:r>
              <a:rPr lang="cs-CZ" sz="2400" dirty="0">
                <a:latin typeface="+mn-lt"/>
              </a:rPr>
              <a:t>t (úkol), přib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ý</a:t>
            </a:r>
            <a:r>
              <a:rPr lang="cs-CZ" sz="2400" dirty="0">
                <a:latin typeface="+mn-lt"/>
              </a:rPr>
              <a:t>t (nový žák), nab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ý</a:t>
            </a:r>
            <a:r>
              <a:rPr lang="cs-CZ" sz="2400" dirty="0">
                <a:latin typeface="+mn-lt"/>
              </a:rPr>
              <a:t>t (majetek), pozb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ý</a:t>
            </a:r>
            <a:r>
              <a:rPr lang="cs-CZ" sz="2400" dirty="0">
                <a:latin typeface="+mn-lt"/>
              </a:rPr>
              <a:t>t (peněz), zab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ý</a:t>
            </a:r>
            <a:r>
              <a:rPr lang="cs-CZ" sz="2400" dirty="0">
                <a:latin typeface="+mn-lt"/>
              </a:rPr>
              <a:t>vat se (sportem)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5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5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5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5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 build="p"/>
      <p:bldP spid="2" grpId="0" animBg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857750" y="2714625"/>
            <a:ext cx="3357563" cy="3357563"/>
          </a:xfrm>
          <a:noFill/>
        </p:spPr>
      </p:pic>
      <p:sp>
        <p:nvSpPr>
          <p:cNvPr id="9" name="TextovéPole 8"/>
          <p:cNvSpPr txBox="1"/>
          <p:nvPr/>
        </p:nvSpPr>
        <p:spPr>
          <a:xfrm>
            <a:off x="1857375" y="714375"/>
            <a:ext cx="5286375" cy="144621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400" dirty="0"/>
              <a:t>Mít příbytek, domov (na nějakém místě)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14313" y="2714625"/>
            <a:ext cx="3357562" cy="642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Slova příbuzná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85750" y="3643313"/>
            <a:ext cx="8001000" cy="2678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</a:rPr>
              <a:t> 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y</a:t>
            </a:r>
            <a:r>
              <a:rPr lang="cs-CZ" sz="2400" dirty="0">
                <a:latin typeface="+mn-lt"/>
              </a:rPr>
              <a:t>dliště 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</a:rPr>
              <a:t>ob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y</a:t>
            </a:r>
            <a:r>
              <a:rPr lang="cs-CZ" sz="2400" dirty="0">
                <a:latin typeface="+mn-lt"/>
              </a:rPr>
              <a:t>dlí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</a:rPr>
              <a:t>ob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y</a:t>
            </a:r>
            <a:r>
              <a:rPr lang="cs-CZ" sz="2400" dirty="0">
                <a:latin typeface="+mn-lt"/>
              </a:rPr>
              <a:t>dlený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</a:rPr>
              <a:t>ob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y</a:t>
            </a:r>
            <a:r>
              <a:rPr lang="cs-CZ" sz="2400" dirty="0">
                <a:latin typeface="+mn-lt"/>
              </a:rPr>
              <a:t>dlit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</a:rPr>
              <a:t>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y</a:t>
            </a:r>
            <a:r>
              <a:rPr lang="cs-CZ" sz="2400" dirty="0">
                <a:latin typeface="+mn-lt"/>
              </a:rPr>
              <a:t>dlo (dobré živobytí)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400" dirty="0" err="1">
                <a:latin typeface="+mn-lt"/>
              </a:rPr>
              <a:t>ub</a:t>
            </a:r>
            <a:r>
              <a:rPr lang="cs-CZ" sz="2400" dirty="0" err="1">
                <a:solidFill>
                  <a:srgbClr val="FF0000"/>
                </a:solidFill>
                <a:latin typeface="+mn-lt"/>
              </a:rPr>
              <a:t>y</a:t>
            </a:r>
            <a:r>
              <a:rPr lang="cs-CZ" sz="2400" dirty="0" err="1">
                <a:latin typeface="+mn-lt"/>
              </a:rPr>
              <a:t>dlit</a:t>
            </a:r>
            <a:r>
              <a:rPr lang="cs-CZ" sz="2400" dirty="0">
                <a:latin typeface="+mn-lt"/>
              </a:rPr>
              <a:t> se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</a:rPr>
              <a:t>zab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y</a:t>
            </a:r>
            <a:r>
              <a:rPr lang="cs-CZ" sz="2400" dirty="0">
                <a:latin typeface="+mn-lt"/>
              </a:rPr>
              <a:t>dlený</a:t>
            </a:r>
          </a:p>
        </p:txBody>
      </p:sp>
    </p:spTree>
  </p:cSld>
  <p:clrMapOvr>
    <a:masterClrMapping/>
  </p:clrMapOvr>
  <p:transition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357188" y="3071813"/>
            <a:ext cx="8229600" cy="3214687"/>
          </a:xfrm>
        </p:spPr>
        <p:txBody>
          <a:bodyPr/>
          <a:lstStyle/>
          <a:p>
            <a:pPr eaLnBrk="1" hangingPunct="1"/>
            <a:r>
              <a:rPr lang="cs-CZ" sz="2400" smtClean="0"/>
              <a:t>ob</a:t>
            </a:r>
            <a:r>
              <a:rPr lang="cs-CZ" sz="2400" smtClean="0">
                <a:solidFill>
                  <a:srgbClr val="FF0000"/>
                </a:solidFill>
              </a:rPr>
              <a:t>ý</a:t>
            </a:r>
            <a:r>
              <a:rPr lang="cs-CZ" sz="2400" smtClean="0"/>
              <a:t>vat</a:t>
            </a:r>
          </a:p>
          <a:p>
            <a:pPr eaLnBrk="1" hangingPunct="1"/>
            <a:r>
              <a:rPr lang="cs-CZ" sz="2400" smtClean="0"/>
              <a:t>přeb</a:t>
            </a:r>
            <a:r>
              <a:rPr lang="cs-CZ" sz="2400" smtClean="0">
                <a:solidFill>
                  <a:srgbClr val="FF0000"/>
                </a:solidFill>
              </a:rPr>
              <a:t>ý</a:t>
            </a:r>
            <a:r>
              <a:rPr lang="cs-CZ" sz="2400" smtClean="0"/>
              <a:t>vat</a:t>
            </a:r>
          </a:p>
          <a:p>
            <a:pPr eaLnBrk="1" hangingPunct="1"/>
            <a:r>
              <a:rPr lang="cs-CZ" sz="2400" smtClean="0"/>
              <a:t>ob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vatelný</a:t>
            </a:r>
          </a:p>
          <a:p>
            <a:pPr eaLnBrk="1" hangingPunct="1"/>
            <a:r>
              <a:rPr lang="cs-CZ" sz="2400" smtClean="0"/>
              <a:t>ob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vatelstvo</a:t>
            </a:r>
          </a:p>
          <a:p>
            <a:pPr eaLnBrk="1" hangingPunct="1"/>
            <a:r>
              <a:rPr lang="cs-CZ" sz="2400" smtClean="0"/>
              <a:t>ob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vatelský</a:t>
            </a:r>
          </a:p>
          <a:p>
            <a:pPr eaLnBrk="1" hangingPunct="1"/>
            <a:r>
              <a:rPr lang="cs-CZ" sz="2400" smtClean="0"/>
              <a:t>spolub</a:t>
            </a:r>
            <a:r>
              <a:rPr lang="cs-CZ" sz="2400" smtClean="0">
                <a:solidFill>
                  <a:srgbClr val="FF0000"/>
                </a:solidFill>
              </a:rPr>
              <a:t>y</a:t>
            </a:r>
            <a:r>
              <a:rPr lang="cs-CZ" sz="2400" smtClean="0"/>
              <a:t>dlící</a:t>
            </a:r>
          </a:p>
          <a:p>
            <a:pPr eaLnBrk="1" hangingPunct="1"/>
            <a:r>
              <a:rPr lang="cs-CZ" sz="2400" smtClean="0"/>
              <a:t>pob</a:t>
            </a:r>
            <a:r>
              <a:rPr lang="cs-CZ" sz="2400" smtClean="0">
                <a:solidFill>
                  <a:srgbClr val="FF0000"/>
                </a:solidFill>
              </a:rPr>
              <a:t>ý</a:t>
            </a:r>
            <a:r>
              <a:rPr lang="cs-CZ" sz="2400" smtClean="0"/>
              <a:t>vat</a:t>
            </a:r>
          </a:p>
        </p:txBody>
      </p:sp>
      <p:pic>
        <p:nvPicPr>
          <p:cNvPr id="717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3" y="2786063"/>
            <a:ext cx="3071812" cy="3071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143125" y="714375"/>
            <a:ext cx="4857750" cy="144621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400" dirty="0"/>
              <a:t>Kdo něco obývá, někde sídlí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8625" y="2428875"/>
            <a:ext cx="3286125" cy="646113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Slova příbuzná</a:t>
            </a:r>
          </a:p>
        </p:txBody>
      </p:sp>
    </p:spTree>
  </p:cSld>
  <p:clrMapOvr>
    <a:masterClrMapping/>
  </p:clrMapOvr>
  <p:transition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/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build="p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357188" y="3214688"/>
            <a:ext cx="8229600" cy="3143250"/>
          </a:xfrm>
        </p:spPr>
        <p:txBody>
          <a:bodyPr/>
          <a:lstStyle/>
          <a:p>
            <a:pPr eaLnBrk="1" hangingPunct="1"/>
            <a:r>
              <a:rPr lang="cs-CZ" smtClean="0"/>
              <a:t>b</a:t>
            </a:r>
            <a:r>
              <a:rPr lang="cs-CZ" smtClean="0">
                <a:solidFill>
                  <a:srgbClr val="FF0000"/>
                </a:solidFill>
              </a:rPr>
              <a:t>y</a:t>
            </a:r>
            <a:r>
              <a:rPr lang="cs-CZ" smtClean="0"/>
              <a:t>tový</a:t>
            </a:r>
          </a:p>
          <a:p>
            <a:pPr eaLnBrk="1" hangingPunct="1"/>
            <a:r>
              <a:rPr lang="cs-CZ" smtClean="0"/>
              <a:t>b</a:t>
            </a:r>
            <a:r>
              <a:rPr lang="cs-CZ" smtClean="0">
                <a:solidFill>
                  <a:srgbClr val="FF0000"/>
                </a:solidFill>
              </a:rPr>
              <a:t>y</a:t>
            </a:r>
            <a:r>
              <a:rPr lang="cs-CZ" smtClean="0"/>
              <a:t>tný</a:t>
            </a:r>
          </a:p>
          <a:p>
            <a:pPr eaLnBrk="1" hangingPunct="1"/>
            <a:r>
              <a:rPr lang="cs-CZ" smtClean="0"/>
              <a:t>b</a:t>
            </a:r>
            <a:r>
              <a:rPr lang="cs-CZ" smtClean="0">
                <a:solidFill>
                  <a:srgbClr val="FF0000"/>
                </a:solidFill>
              </a:rPr>
              <a:t>y</a:t>
            </a:r>
            <a:r>
              <a:rPr lang="cs-CZ" smtClean="0"/>
              <a:t>tovka</a:t>
            </a:r>
          </a:p>
          <a:p>
            <a:pPr eaLnBrk="1" hangingPunct="1"/>
            <a:r>
              <a:rPr lang="cs-CZ" smtClean="0"/>
              <a:t>b</a:t>
            </a:r>
            <a:r>
              <a:rPr lang="cs-CZ" smtClean="0">
                <a:solidFill>
                  <a:srgbClr val="FF0000"/>
                </a:solidFill>
              </a:rPr>
              <a:t>y</a:t>
            </a:r>
            <a:r>
              <a:rPr lang="cs-CZ" smtClean="0"/>
              <a:t>tná</a:t>
            </a:r>
          </a:p>
          <a:p>
            <a:pPr eaLnBrk="1" hangingPunct="1"/>
            <a:r>
              <a:rPr lang="cs-CZ" smtClean="0"/>
              <a:t>b</a:t>
            </a:r>
            <a:r>
              <a:rPr lang="cs-CZ" smtClean="0">
                <a:solidFill>
                  <a:srgbClr val="FF0000"/>
                </a:solidFill>
              </a:rPr>
              <a:t>y</a:t>
            </a:r>
            <a:r>
              <a:rPr lang="cs-CZ" smtClean="0"/>
              <a:t>telný</a:t>
            </a:r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3" y="2857500"/>
            <a:ext cx="3000375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14500" y="571500"/>
            <a:ext cx="6000750" cy="144621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400" dirty="0"/>
              <a:t>Soubor místností k bydlení, obydlí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85750" y="2357438"/>
            <a:ext cx="4071938" cy="646112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Slova příbuzná:</a:t>
            </a:r>
          </a:p>
        </p:txBody>
      </p:sp>
    </p:spTree>
  </p:cSld>
  <p:clrMapOvr>
    <a:masterClrMapping/>
  </p:clrMapOvr>
  <p:transition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428625" y="3214688"/>
            <a:ext cx="8229600" cy="2911475"/>
          </a:xfrm>
        </p:spPr>
        <p:txBody>
          <a:bodyPr/>
          <a:lstStyle/>
          <a:p>
            <a:pPr eaLnBrk="1" hangingPunct="1"/>
            <a:r>
              <a:rPr lang="cs-CZ" sz="2800" smtClean="0"/>
              <a:t>přib</a:t>
            </a:r>
            <a:r>
              <a:rPr lang="cs-CZ" sz="2800" smtClean="0">
                <a:solidFill>
                  <a:srgbClr val="FF0000"/>
                </a:solidFill>
              </a:rPr>
              <a:t>ý</a:t>
            </a:r>
            <a:r>
              <a:rPr lang="cs-CZ" sz="2800" smtClean="0"/>
              <a:t>vat</a:t>
            </a:r>
          </a:p>
          <a:p>
            <a:pPr eaLnBrk="1" hangingPunct="1"/>
            <a:r>
              <a:rPr lang="cs-CZ" sz="2800" smtClean="0"/>
              <a:t>ub</a:t>
            </a:r>
            <a:r>
              <a:rPr lang="cs-CZ" sz="2800" smtClean="0">
                <a:solidFill>
                  <a:srgbClr val="FF0000"/>
                </a:solidFill>
              </a:rPr>
              <a:t>ý</a:t>
            </a:r>
            <a:r>
              <a:rPr lang="cs-CZ" sz="2800" smtClean="0"/>
              <a:t>vat</a:t>
            </a:r>
          </a:p>
          <a:p>
            <a:pPr eaLnBrk="1" hangingPunct="1"/>
            <a:r>
              <a:rPr lang="cs-CZ" sz="2800" smtClean="0"/>
              <a:t>dob</a:t>
            </a:r>
            <a:r>
              <a:rPr lang="cs-CZ" sz="2800" smtClean="0">
                <a:solidFill>
                  <a:srgbClr val="FF0000"/>
                </a:solidFill>
              </a:rPr>
              <a:t>ý</a:t>
            </a:r>
            <a:r>
              <a:rPr lang="cs-CZ" sz="2800" smtClean="0"/>
              <a:t>vat</a:t>
            </a:r>
          </a:p>
          <a:p>
            <a:pPr eaLnBrk="1" hangingPunct="1"/>
            <a:r>
              <a:rPr lang="cs-CZ" sz="2800" smtClean="0"/>
              <a:t>ob</a:t>
            </a:r>
            <a:r>
              <a:rPr lang="cs-CZ" sz="2800" smtClean="0">
                <a:solidFill>
                  <a:srgbClr val="FF0000"/>
                </a:solidFill>
              </a:rPr>
              <a:t>ý</a:t>
            </a:r>
            <a:r>
              <a:rPr lang="cs-CZ" sz="2800" smtClean="0"/>
              <a:t>vací</a:t>
            </a:r>
          </a:p>
          <a:p>
            <a:pPr eaLnBrk="1" hangingPunct="1"/>
            <a:r>
              <a:rPr lang="cs-CZ" sz="2800" smtClean="0"/>
              <a:t>nab</a:t>
            </a:r>
            <a:r>
              <a:rPr lang="cs-CZ" sz="2800" smtClean="0">
                <a:solidFill>
                  <a:srgbClr val="FF0000"/>
                </a:solidFill>
              </a:rPr>
              <a:t>ý</a:t>
            </a:r>
            <a:r>
              <a:rPr lang="cs-CZ" sz="2800" smtClean="0"/>
              <a:t>vat</a:t>
            </a:r>
          </a:p>
          <a:p>
            <a:pPr eaLnBrk="1" hangingPunct="1"/>
            <a:r>
              <a:rPr lang="cs-CZ" sz="2800" smtClean="0"/>
              <a:t>příb</a:t>
            </a:r>
            <a:r>
              <a:rPr lang="cs-CZ" sz="2800" smtClean="0">
                <a:solidFill>
                  <a:srgbClr val="FF0000"/>
                </a:solidFill>
              </a:rPr>
              <a:t>y</a:t>
            </a:r>
            <a:r>
              <a:rPr lang="cs-CZ" sz="2800" smtClean="0"/>
              <a:t>teček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5" y="2643188"/>
            <a:ext cx="3071813" cy="3071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928938" y="928688"/>
            <a:ext cx="3143250" cy="76993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4400" dirty="0"/>
              <a:t>Obydlí, byt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0063" y="2428875"/>
            <a:ext cx="3214687" cy="646113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Slova příbuzná</a:t>
            </a:r>
          </a:p>
        </p:txBody>
      </p:sp>
    </p:spTree>
  </p:cSld>
  <p:clrMapOvr>
    <a:masterClrMapping/>
  </p:clrMapOvr>
  <p:transition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92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92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build="p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6125"/>
            <a:ext cx="8229600" cy="2840038"/>
          </a:xfrm>
        </p:spPr>
        <p:txBody>
          <a:bodyPr/>
          <a:lstStyle/>
          <a:p>
            <a:pPr eaLnBrk="1" hangingPunct="1"/>
            <a:r>
              <a:rPr lang="cs-CZ" sz="3600" smtClean="0"/>
              <a:t>náb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tkový</a:t>
            </a:r>
          </a:p>
          <a:p>
            <a:pPr eaLnBrk="1" hangingPunct="1"/>
            <a:r>
              <a:rPr lang="cs-CZ" sz="3600" smtClean="0"/>
              <a:t>náb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tkář</a:t>
            </a:r>
          </a:p>
          <a:p>
            <a:pPr eaLnBrk="1" hangingPunct="1"/>
            <a:r>
              <a:rPr lang="cs-CZ" sz="3600" smtClean="0"/>
              <a:t>náb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tkářský</a:t>
            </a:r>
          </a:p>
        </p:txBody>
      </p:sp>
      <p:pic>
        <p:nvPicPr>
          <p:cNvPr id="1024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3" y="2571750"/>
            <a:ext cx="3000375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000250" y="357188"/>
            <a:ext cx="5857875" cy="14462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400" dirty="0"/>
              <a:t>Předměty pro zařízení bytu nebo místnosti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8625" y="2357438"/>
            <a:ext cx="4000500" cy="646112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Slova příbuzná</a:t>
            </a:r>
          </a:p>
        </p:txBody>
      </p:sp>
    </p:spTree>
  </p:cSld>
  <p:clrMapOvr>
    <a:masterClrMapping/>
  </p:clrMapOvr>
  <p:transition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 build="p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6125"/>
            <a:ext cx="8229600" cy="2840038"/>
          </a:xfrm>
        </p:spPr>
        <p:txBody>
          <a:bodyPr/>
          <a:lstStyle/>
          <a:p>
            <a:pPr eaLnBrk="1" hangingPunct="1"/>
            <a:r>
              <a:rPr lang="cs-CZ" sz="3600" smtClean="0"/>
              <a:t>dob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tčí</a:t>
            </a:r>
          </a:p>
          <a:p>
            <a:pPr eaLnBrk="1" hangingPunct="1"/>
            <a:r>
              <a:rPr lang="cs-CZ" sz="3600" smtClean="0"/>
              <a:t>dob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tče</a:t>
            </a:r>
          </a:p>
          <a:p>
            <a:pPr eaLnBrk="1" hangingPunct="1"/>
            <a:r>
              <a:rPr lang="cs-CZ" sz="3600" smtClean="0"/>
              <a:t>dob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tkářský</a:t>
            </a:r>
          </a:p>
          <a:p>
            <a:pPr eaLnBrk="1" hangingPunct="1"/>
            <a:r>
              <a:rPr lang="cs-CZ" sz="3600" smtClean="0"/>
              <a:t>dob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tkář</a:t>
            </a:r>
          </a:p>
        </p:txBody>
      </p:sp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5" y="2714625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428875" y="500063"/>
            <a:ext cx="4572000" cy="14462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400" dirty="0"/>
              <a:t>Hospodářské zvířectvo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8625" y="2357438"/>
            <a:ext cx="3286125" cy="646112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Slova příbuzná</a:t>
            </a:r>
          </a:p>
        </p:txBody>
      </p:sp>
    </p:spTree>
  </p:cSld>
  <p:clrMapOvr>
    <a:masterClrMapping/>
  </p:clrMapOvr>
  <p:transition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build="p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>
          <a:xfrm>
            <a:off x="428625" y="3143250"/>
            <a:ext cx="8229600" cy="3054350"/>
          </a:xfrm>
        </p:spPr>
        <p:txBody>
          <a:bodyPr/>
          <a:lstStyle/>
          <a:p>
            <a:pPr eaLnBrk="1" hangingPunct="1"/>
            <a:r>
              <a:rPr lang="cs-CZ" sz="3600" smtClean="0"/>
              <a:t>ob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čejný</a:t>
            </a:r>
          </a:p>
          <a:p>
            <a:pPr eaLnBrk="1" hangingPunct="1"/>
            <a:r>
              <a:rPr lang="cs-CZ" sz="3600" smtClean="0"/>
              <a:t>ob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čejně</a:t>
            </a:r>
          </a:p>
          <a:p>
            <a:pPr eaLnBrk="1" hangingPunct="1"/>
            <a:r>
              <a:rPr lang="cs-CZ" sz="3600" smtClean="0"/>
              <a:t>neob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čejně</a:t>
            </a:r>
          </a:p>
        </p:txBody>
      </p:sp>
      <p:pic>
        <p:nvPicPr>
          <p:cNvPr id="1229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5" y="2714625"/>
            <a:ext cx="2928938" cy="292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500313" y="642938"/>
            <a:ext cx="4286250" cy="14462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400" dirty="0"/>
              <a:t>Ustálený způsob, zvyk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8625" y="2286000"/>
            <a:ext cx="3500438" cy="646113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Slova příbuzná</a:t>
            </a:r>
          </a:p>
        </p:txBody>
      </p:sp>
    </p:spTree>
  </p:cSld>
  <p:clrMapOvr>
    <a:masterClrMapping/>
  </p:clrMapOvr>
  <p:transition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build="p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3000375"/>
            <a:ext cx="8229600" cy="3286125"/>
          </a:xfrm>
        </p:spPr>
        <p:txBody>
          <a:bodyPr/>
          <a:lstStyle/>
          <a:p>
            <a:pPr eaLnBrk="1" hangingPunct="1"/>
            <a:r>
              <a:rPr lang="cs-CZ" sz="3600" smtClean="0"/>
              <a:t>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stře</a:t>
            </a:r>
          </a:p>
          <a:p>
            <a:pPr eaLnBrk="1" hangingPunct="1"/>
            <a:r>
              <a:rPr lang="cs-CZ" sz="3600" smtClean="0"/>
              <a:t>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strost</a:t>
            </a:r>
          </a:p>
          <a:p>
            <a:pPr eaLnBrk="1" hangingPunct="1"/>
            <a:r>
              <a:rPr lang="cs-CZ" sz="3600" smtClean="0"/>
              <a:t>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střina</a:t>
            </a:r>
          </a:p>
          <a:p>
            <a:pPr eaLnBrk="1" hangingPunct="1"/>
            <a:r>
              <a:rPr lang="cs-CZ" sz="3600" smtClean="0"/>
              <a:t>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strozraký</a:t>
            </a:r>
          </a:p>
          <a:p>
            <a:pPr eaLnBrk="1" hangingPunct="1"/>
            <a:r>
              <a:rPr lang="cs-CZ" sz="3600" smtClean="0"/>
              <a:t>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střice</a:t>
            </a:r>
          </a:p>
          <a:p>
            <a:pPr eaLnBrk="1" hangingPunct="1"/>
            <a:endParaRPr lang="cs-CZ" smtClean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5" y="2857500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428875" y="500063"/>
            <a:ext cx="4357688" cy="14462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400" dirty="0"/>
              <a:t>Učenlivý ,rychlý, chytrý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28625" y="2286000"/>
            <a:ext cx="3714750" cy="646113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Slova příbuzná</a:t>
            </a:r>
          </a:p>
        </p:txBody>
      </p:sp>
    </p:spTree>
  </p:cSld>
  <p:clrMapOvr>
    <a:masterClrMapping/>
  </p:clrMapOvr>
  <p:transition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build="p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3071813"/>
            <a:ext cx="8229600" cy="3500437"/>
          </a:xfrm>
        </p:spPr>
        <p:txBody>
          <a:bodyPr/>
          <a:lstStyle/>
          <a:p>
            <a:pPr eaLnBrk="1" hangingPunct="1"/>
            <a:r>
              <a:rPr lang="cs-CZ" smtClean="0"/>
              <a:t>b</a:t>
            </a:r>
            <a:r>
              <a:rPr lang="cs-CZ" smtClean="0">
                <a:solidFill>
                  <a:srgbClr val="FF0000"/>
                </a:solidFill>
              </a:rPr>
              <a:t>ý</a:t>
            </a:r>
            <a:r>
              <a:rPr lang="cs-CZ" smtClean="0"/>
              <a:t>lí</a:t>
            </a:r>
          </a:p>
          <a:p>
            <a:pPr eaLnBrk="1" hangingPunct="1"/>
            <a:r>
              <a:rPr lang="cs-CZ" smtClean="0"/>
              <a:t>b</a:t>
            </a:r>
            <a:r>
              <a:rPr lang="cs-CZ" smtClean="0">
                <a:solidFill>
                  <a:srgbClr val="FF0000"/>
                </a:solidFill>
              </a:rPr>
              <a:t>ý</a:t>
            </a:r>
            <a:r>
              <a:rPr lang="cs-CZ" smtClean="0"/>
              <a:t>ložravec</a:t>
            </a:r>
          </a:p>
          <a:p>
            <a:pPr eaLnBrk="1" hangingPunct="1"/>
            <a:r>
              <a:rPr lang="cs-CZ" smtClean="0"/>
              <a:t>b</a:t>
            </a:r>
            <a:r>
              <a:rPr lang="cs-CZ" smtClean="0">
                <a:solidFill>
                  <a:srgbClr val="FF0000"/>
                </a:solidFill>
              </a:rPr>
              <a:t>y</a:t>
            </a:r>
            <a:r>
              <a:rPr lang="cs-CZ" smtClean="0"/>
              <a:t>linka</a:t>
            </a:r>
          </a:p>
          <a:p>
            <a:pPr eaLnBrk="1" hangingPunct="1"/>
            <a:r>
              <a:rPr lang="cs-CZ" smtClean="0"/>
              <a:t>b</a:t>
            </a:r>
            <a:r>
              <a:rPr lang="cs-CZ" smtClean="0">
                <a:solidFill>
                  <a:srgbClr val="FF0000"/>
                </a:solidFill>
              </a:rPr>
              <a:t>y</a:t>
            </a:r>
            <a:r>
              <a:rPr lang="cs-CZ" smtClean="0"/>
              <a:t>linný čaj</a:t>
            </a:r>
          </a:p>
          <a:p>
            <a:pPr eaLnBrk="1" hangingPunct="1"/>
            <a:r>
              <a:rPr lang="cs-CZ" smtClean="0"/>
              <a:t>b</a:t>
            </a:r>
            <a:r>
              <a:rPr lang="cs-CZ" smtClean="0">
                <a:solidFill>
                  <a:srgbClr val="FF0000"/>
                </a:solidFill>
              </a:rPr>
              <a:t>y</a:t>
            </a:r>
            <a:r>
              <a:rPr lang="cs-CZ" smtClean="0"/>
              <a:t>linářka</a:t>
            </a:r>
          </a:p>
          <a:p>
            <a:pPr eaLnBrk="1" hangingPunct="1"/>
            <a:r>
              <a:rPr lang="cs-CZ" smtClean="0"/>
              <a:t>b</a:t>
            </a:r>
            <a:r>
              <a:rPr lang="cs-CZ" smtClean="0">
                <a:solidFill>
                  <a:srgbClr val="FF0000"/>
                </a:solidFill>
              </a:rPr>
              <a:t>y</a:t>
            </a:r>
            <a:r>
              <a:rPr lang="cs-CZ" smtClean="0"/>
              <a:t>linkový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5" y="2786063"/>
            <a:ext cx="3000375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85938" y="571500"/>
            <a:ext cx="5929312" cy="144621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400" dirty="0"/>
              <a:t>Rostlina s nedřevnatým stonkem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8625" y="2500313"/>
            <a:ext cx="3643313" cy="646112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Slova příbuzná</a:t>
            </a:r>
          </a:p>
        </p:txBody>
      </p:sp>
    </p:spTree>
  </p:cSld>
  <p:clrMapOvr>
    <a:masterClrMapping/>
  </p:clrMapOvr>
  <p:transition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4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143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build="p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28625" y="3143250"/>
            <a:ext cx="8229600" cy="3286125"/>
          </a:xfrm>
        </p:spPr>
        <p:txBody>
          <a:bodyPr/>
          <a:lstStyle/>
          <a:p>
            <a:pPr eaLnBrk="1" hangingPunct="1"/>
            <a:r>
              <a:rPr lang="cs-CZ" sz="3600" smtClean="0"/>
              <a:t>kob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lka</a:t>
            </a:r>
          </a:p>
          <a:p>
            <a:pPr eaLnBrk="1" hangingPunct="1"/>
            <a:r>
              <a:rPr lang="cs-CZ" sz="3600" smtClean="0"/>
              <a:t>kob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lí</a:t>
            </a:r>
          </a:p>
          <a:p>
            <a:pPr eaLnBrk="1" hangingPunct="1"/>
            <a:r>
              <a:rPr lang="cs-CZ" sz="3600" smtClean="0"/>
              <a:t>Kob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lisy</a:t>
            </a:r>
          </a:p>
          <a:p>
            <a:pPr eaLnBrk="1" hangingPunct="1"/>
            <a:r>
              <a:rPr lang="cs-CZ" sz="3600" smtClean="0"/>
              <a:t>kob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linec</a:t>
            </a:r>
          </a:p>
          <a:p>
            <a:pPr eaLnBrk="1" hangingPunct="1"/>
            <a:r>
              <a:rPr lang="cs-CZ" sz="3600" smtClean="0"/>
              <a:t>Kob</a:t>
            </a:r>
            <a:r>
              <a:rPr lang="cs-CZ" sz="3600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lnice</a:t>
            </a: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3" y="2571750"/>
            <a:ext cx="3286125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2357438" y="357188"/>
            <a:ext cx="4572000" cy="14462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400" dirty="0"/>
              <a:t>Samice koně, klisna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8625" y="2428875"/>
            <a:ext cx="3500438" cy="646113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Slova příbuzná</a:t>
            </a:r>
          </a:p>
        </p:txBody>
      </p:sp>
    </p:spTree>
  </p:cSld>
  <p:clrMapOvr>
    <a:masterClrMapping/>
  </p:clrMapOvr>
  <p:transition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5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15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build="p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3071813"/>
            <a:ext cx="8229600" cy="3054350"/>
          </a:xfrm>
        </p:spPr>
        <p:txBody>
          <a:bodyPr/>
          <a:lstStyle/>
          <a:p>
            <a:pPr eaLnBrk="1" hangingPunct="1"/>
            <a:r>
              <a:rPr lang="cs-CZ" sz="3600" smtClean="0"/>
              <a:t>b</a:t>
            </a:r>
            <a:r>
              <a:rPr lang="cs-CZ" sz="3600" smtClean="0">
                <a:solidFill>
                  <a:srgbClr val="FF0000"/>
                </a:solidFill>
              </a:rPr>
              <a:t>ý</a:t>
            </a:r>
            <a:r>
              <a:rPr lang="cs-CZ" sz="3600" smtClean="0"/>
              <a:t>ček</a:t>
            </a:r>
          </a:p>
          <a:p>
            <a:pPr eaLnBrk="1" hangingPunct="1"/>
            <a:r>
              <a:rPr lang="cs-CZ" sz="3600" smtClean="0"/>
              <a:t>b</a:t>
            </a:r>
            <a:r>
              <a:rPr lang="cs-CZ" sz="3600" smtClean="0">
                <a:solidFill>
                  <a:srgbClr val="FF0000"/>
                </a:solidFill>
              </a:rPr>
              <a:t>ý</a:t>
            </a:r>
            <a:r>
              <a:rPr lang="cs-CZ" sz="3600" smtClean="0"/>
              <a:t>čí</a:t>
            </a:r>
          </a:p>
          <a:p>
            <a:pPr eaLnBrk="1" hangingPunct="1"/>
            <a:r>
              <a:rPr lang="cs-CZ" sz="3600" smtClean="0"/>
              <a:t>b</a:t>
            </a:r>
            <a:r>
              <a:rPr lang="cs-CZ" sz="3600" smtClean="0">
                <a:solidFill>
                  <a:srgbClr val="FF0000"/>
                </a:solidFill>
              </a:rPr>
              <a:t>ý</a:t>
            </a:r>
            <a:r>
              <a:rPr lang="cs-CZ" sz="3600" smtClean="0"/>
              <a:t>kovec</a:t>
            </a:r>
          </a:p>
          <a:p>
            <a:pPr eaLnBrk="1" hangingPunct="1"/>
            <a:r>
              <a:rPr lang="cs-CZ" sz="3600" smtClean="0"/>
              <a:t>B</a:t>
            </a:r>
            <a:r>
              <a:rPr lang="cs-CZ" sz="3600" smtClean="0">
                <a:solidFill>
                  <a:srgbClr val="FF0000"/>
                </a:solidFill>
              </a:rPr>
              <a:t>ý</a:t>
            </a:r>
            <a:r>
              <a:rPr lang="cs-CZ" sz="3600" smtClean="0"/>
              <a:t>kovice</a:t>
            </a:r>
          </a:p>
          <a:p>
            <a:pPr eaLnBrk="1" hangingPunct="1"/>
            <a:endParaRPr lang="cs-CZ" smtClean="0"/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5" y="2714625"/>
            <a:ext cx="3143250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786063" y="500063"/>
            <a:ext cx="4357687" cy="14462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400" dirty="0"/>
              <a:t>Samec tura domácího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8625" y="2071688"/>
            <a:ext cx="3786188" cy="646112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Slova příbuzná</a:t>
            </a:r>
          </a:p>
        </p:txBody>
      </p:sp>
    </p:spTree>
  </p:cSld>
  <p:clrMapOvr>
    <a:masterClrMapping/>
  </p:clrMapOvr>
  <p:transition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uild="p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500063" y="3571875"/>
            <a:ext cx="8229600" cy="2768600"/>
          </a:xfrm>
        </p:spPr>
        <p:txBody>
          <a:bodyPr/>
          <a:lstStyle/>
          <a:p>
            <a:pPr eaLnBrk="1" hangingPunct="1"/>
            <a:r>
              <a:rPr lang="cs-CZ" sz="4000" smtClean="0"/>
              <a:t>přib</a:t>
            </a:r>
            <a:r>
              <a:rPr lang="cs-CZ" sz="4000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slavský</a:t>
            </a:r>
          </a:p>
          <a:p>
            <a:pPr eaLnBrk="1" hangingPunct="1"/>
            <a:endParaRPr lang="cs-CZ" smtClean="0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3" y="2857500"/>
            <a:ext cx="3143250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571625" y="357188"/>
            <a:ext cx="6215063" cy="212407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4400" dirty="0"/>
              <a:t>Obec Českomoravské Vysočině, kterou protéká řeka Sázava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8625" y="2786063"/>
            <a:ext cx="3429000" cy="646112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Slova příbuzná</a:t>
            </a:r>
          </a:p>
        </p:txBody>
      </p:sp>
    </p:spTree>
  </p:cSld>
  <p:clrMapOvr>
    <a:masterClrMapping/>
  </p:clrMapOvr>
  <p:transition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smtClean="0">
                <a:solidFill>
                  <a:srgbClr val="FF0000"/>
                </a:solidFill>
              </a:rPr>
              <a:t>Pozor!</a:t>
            </a:r>
            <a:endParaRPr lang="cs-CZ" sz="4800" smtClean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500063" y="1857375"/>
            <a:ext cx="822960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b</a:t>
            </a:r>
            <a:r>
              <a:rPr lang="cs-CZ" smtClean="0">
                <a:solidFill>
                  <a:srgbClr val="FF0000"/>
                </a:solidFill>
              </a:rPr>
              <a:t>ý</a:t>
            </a:r>
            <a:r>
              <a:rPr lang="cs-CZ" smtClean="0"/>
              <a:t>t (bude)                    x            </a:t>
            </a:r>
            <a:r>
              <a:rPr lang="cs-CZ" smtClean="0">
                <a:solidFill>
                  <a:srgbClr val="FF0000"/>
                </a:solidFill>
              </a:rPr>
              <a:t>bít </a:t>
            </a:r>
            <a:r>
              <a:rPr lang="cs-CZ" smtClean="0"/>
              <a:t>(bije)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pob</a:t>
            </a:r>
            <a:r>
              <a:rPr lang="cs-CZ" smtClean="0">
                <a:solidFill>
                  <a:srgbClr val="FF0000"/>
                </a:solidFill>
              </a:rPr>
              <a:t>ý</a:t>
            </a:r>
            <a:r>
              <a:rPr lang="cs-CZ" smtClean="0"/>
              <a:t>t (u nás)               x            </a:t>
            </a:r>
            <a:r>
              <a:rPr lang="cs-CZ" smtClean="0">
                <a:solidFill>
                  <a:srgbClr val="FF0000"/>
                </a:solidFill>
              </a:rPr>
              <a:t>pobít </a:t>
            </a:r>
            <a:r>
              <a:rPr lang="cs-CZ" smtClean="0"/>
              <a:t>(střechu)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nab</a:t>
            </a:r>
            <a:r>
              <a:rPr lang="cs-CZ" smtClean="0">
                <a:solidFill>
                  <a:srgbClr val="FF0000"/>
                </a:solidFill>
              </a:rPr>
              <a:t>ý</a:t>
            </a:r>
            <a:r>
              <a:rPr lang="cs-CZ" smtClean="0"/>
              <a:t>t (vědomosti)      x            </a:t>
            </a:r>
            <a:r>
              <a:rPr lang="cs-CZ" smtClean="0">
                <a:solidFill>
                  <a:srgbClr val="FF0000"/>
                </a:solidFill>
              </a:rPr>
              <a:t>nabít </a:t>
            </a:r>
            <a:r>
              <a:rPr lang="cs-CZ" smtClean="0"/>
              <a:t>(pušku)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přib</a:t>
            </a:r>
            <a:r>
              <a:rPr lang="cs-CZ" smtClean="0">
                <a:solidFill>
                  <a:srgbClr val="FF0000"/>
                </a:solidFill>
              </a:rPr>
              <a:t>ý</a:t>
            </a:r>
            <a:r>
              <a:rPr lang="cs-CZ" smtClean="0"/>
              <a:t>t (nový žák)        x            </a:t>
            </a:r>
            <a:r>
              <a:rPr lang="cs-CZ" smtClean="0">
                <a:solidFill>
                  <a:srgbClr val="FF0000"/>
                </a:solidFill>
              </a:rPr>
              <a:t>přibít </a:t>
            </a:r>
            <a:r>
              <a:rPr lang="cs-CZ" smtClean="0"/>
              <a:t>(hřebík)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odb</a:t>
            </a:r>
            <a:r>
              <a:rPr lang="cs-CZ" smtClean="0">
                <a:solidFill>
                  <a:srgbClr val="FF0000"/>
                </a:solidFill>
              </a:rPr>
              <a:t>ý</a:t>
            </a:r>
            <a:r>
              <a:rPr lang="cs-CZ" smtClean="0"/>
              <a:t>t (úkol)                x            </a:t>
            </a:r>
            <a:r>
              <a:rPr lang="cs-CZ" smtClean="0">
                <a:solidFill>
                  <a:srgbClr val="FF0000"/>
                </a:solidFill>
              </a:rPr>
              <a:t>odbít</a:t>
            </a:r>
            <a:r>
              <a:rPr lang="cs-CZ" smtClean="0"/>
              <a:t> (půlnoc)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dob</a:t>
            </a:r>
            <a:r>
              <a:rPr lang="cs-CZ" smtClean="0">
                <a:solidFill>
                  <a:srgbClr val="FF0000"/>
                </a:solidFill>
              </a:rPr>
              <a:t>ý</a:t>
            </a:r>
            <a:r>
              <a:rPr lang="cs-CZ" smtClean="0"/>
              <a:t>t (vítězství)         x            </a:t>
            </a:r>
            <a:r>
              <a:rPr lang="cs-CZ" smtClean="0">
                <a:solidFill>
                  <a:srgbClr val="FF0000"/>
                </a:solidFill>
              </a:rPr>
              <a:t>dobít </a:t>
            </a:r>
            <a:r>
              <a:rPr lang="cs-CZ" smtClean="0"/>
              <a:t>(baterii)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b</a:t>
            </a:r>
            <a:r>
              <a:rPr lang="cs-CZ" smtClean="0">
                <a:solidFill>
                  <a:srgbClr val="FF0000"/>
                </a:solidFill>
              </a:rPr>
              <a:t>ý</a:t>
            </a:r>
            <a:r>
              <a:rPr lang="cs-CZ" smtClean="0"/>
              <a:t>lí (bylina)                x            </a:t>
            </a:r>
            <a:r>
              <a:rPr lang="cs-CZ" smtClean="0">
                <a:solidFill>
                  <a:srgbClr val="FF0000"/>
                </a:solidFill>
              </a:rPr>
              <a:t>bílý</a:t>
            </a:r>
            <a:r>
              <a:rPr lang="cs-CZ" smtClean="0"/>
              <a:t> (barva)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2048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3" y="214313"/>
            <a:ext cx="1071562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>
                <a:solidFill>
                  <a:srgbClr val="FF0000"/>
                </a:solidFill>
              </a:rPr>
              <a:t>         Ve větách najděte </a:t>
            </a:r>
            <a:r>
              <a:rPr lang="cs-CZ" sz="2800" b="1" u="sng" smtClean="0">
                <a:solidFill>
                  <a:srgbClr val="FF0000"/>
                </a:solidFill>
              </a:rPr>
              <a:t>tři</a:t>
            </a:r>
            <a:r>
              <a:rPr lang="cs-CZ" sz="2800" smtClean="0">
                <a:solidFill>
                  <a:srgbClr val="FF0000"/>
                </a:solidFill>
              </a:rPr>
              <a:t> skrytá vyjmenovaná slova a tvořte s nimi věty.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5400" smtClean="0"/>
              <a:t>  Pěkná by tekla voda v řekách, kdyby tam lidé neházeli smetí.</a:t>
            </a:r>
          </a:p>
          <a:p>
            <a:pPr>
              <a:buFont typeface="Arial" charset="0"/>
              <a:buNone/>
            </a:pPr>
            <a:r>
              <a:rPr lang="cs-CZ" sz="5400" smtClean="0"/>
              <a:t>  To je nešvar minulé doby, tekoucí kohoutky.</a:t>
            </a:r>
          </a:p>
        </p:txBody>
      </p:sp>
      <p:pic>
        <p:nvPicPr>
          <p:cNvPr id="2150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1054916">
            <a:off x="158750" y="396875"/>
            <a:ext cx="1404938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400175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Obyvatel bydlí v bytě,</a:t>
            </a:r>
            <a:br>
              <a:rPr lang="cs-CZ" smtClean="0"/>
            </a:br>
            <a:r>
              <a:rPr lang="cs-CZ" smtClean="0"/>
              <a:t>je to pěkný příbytek.</a:t>
            </a:r>
            <a:br>
              <a:rPr lang="cs-CZ" smtClean="0"/>
            </a:br>
            <a:r>
              <a:rPr lang="cs-CZ" smtClean="0"/>
              <a:t>Bystrý vidí, že tam nemá</a:t>
            </a:r>
            <a:br>
              <a:rPr lang="cs-CZ" smtClean="0"/>
            </a:br>
            <a:r>
              <a:rPr lang="cs-CZ" smtClean="0"/>
              <a:t>obyčejný nábytek.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 lese sbírá byliny,</a:t>
            </a:r>
            <a:br>
              <a:rPr lang="cs-CZ" smtClean="0"/>
            </a:br>
            <a:r>
              <a:rPr lang="cs-CZ" smtClean="0"/>
              <a:t>pěstuje i kytky.</a:t>
            </a:r>
            <a:br>
              <a:rPr lang="cs-CZ" smtClean="0"/>
            </a:br>
            <a:r>
              <a:rPr lang="cs-CZ" smtClean="0"/>
              <a:t>Drží býka, kobylu,</a:t>
            </a:r>
            <a:br>
              <a:rPr lang="cs-CZ" smtClean="0"/>
            </a:br>
            <a:r>
              <a:rPr lang="cs-CZ" smtClean="0"/>
              <a:t>zpracovává zbytky.</a:t>
            </a:r>
          </a:p>
        </p:txBody>
      </p:sp>
      <p:sp>
        <p:nvSpPr>
          <p:cNvPr id="22532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Sem tam přidá na jatka</a:t>
            </a:r>
            <a:br>
              <a:rPr lang="cs-CZ" smtClean="0"/>
            </a:br>
            <a:r>
              <a:rPr lang="cs-CZ" smtClean="0"/>
              <a:t>nějaký ten dobytek.</a:t>
            </a:r>
            <a:br>
              <a:rPr lang="cs-CZ" smtClean="0"/>
            </a:br>
            <a:r>
              <a:rPr lang="cs-CZ" smtClean="0"/>
              <a:t>Problém pro něj nemoh´být</a:t>
            </a:r>
            <a:br>
              <a:rPr lang="cs-CZ" smtClean="0"/>
            </a:br>
            <a:r>
              <a:rPr lang="cs-CZ" smtClean="0"/>
              <a:t>pořídit si nábytek.</a:t>
            </a:r>
          </a:p>
        </p:txBody>
      </p:sp>
      <p:pic>
        <p:nvPicPr>
          <p:cNvPr id="6" name="14 ''By'' (vyjmenovaná slova po B)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3995936" y="548680"/>
            <a:ext cx="864096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90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ctrTitle"/>
          </p:nvPr>
        </p:nvSpPr>
        <p:spPr>
          <a:xfrm>
            <a:off x="642938" y="285750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Zdroje: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313" y="1500188"/>
            <a:ext cx="8929687" cy="5357812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  </a:t>
            </a:r>
            <a:r>
              <a:rPr lang="cs-CZ" sz="1800" dirty="0" smtClean="0">
                <a:solidFill>
                  <a:schemeClr val="tx1"/>
                </a:solidFill>
                <a:hlinkClick r:id="rId2"/>
              </a:rPr>
              <a:t>http://skolakov.webnode.cz/cesky-jazyk-3-trida/vyjmenovana-slova-po-b</a:t>
            </a:r>
            <a:r>
              <a:rPr lang="cs-CZ" sz="1800" dirty="0" smtClean="0">
                <a:hlinkClick r:id="rId2"/>
              </a:rPr>
              <a:t>/</a:t>
            </a:r>
            <a:endParaRPr lang="cs-CZ" sz="1800" dirty="0" smtClean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  </a:t>
            </a:r>
            <a:r>
              <a:rPr lang="cs-CZ" sz="1800" dirty="0" err="1" smtClean="0">
                <a:solidFill>
                  <a:schemeClr val="tx1"/>
                </a:solidFill>
              </a:rPr>
              <a:t>Mühlhauserová</a:t>
            </a:r>
            <a:r>
              <a:rPr lang="cs-CZ" sz="1800" dirty="0" smtClean="0">
                <a:solidFill>
                  <a:schemeClr val="tx1"/>
                </a:solidFill>
              </a:rPr>
              <a:t>, H. </a:t>
            </a:r>
            <a:r>
              <a:rPr lang="cs-CZ" sz="1800" i="1" dirty="0" smtClean="0">
                <a:solidFill>
                  <a:schemeClr val="tx1"/>
                </a:solidFill>
              </a:rPr>
              <a:t>Procvičujeme vyjmenovaná slova</a:t>
            </a:r>
            <a:r>
              <a:rPr lang="cs-CZ" sz="1800" dirty="0" smtClean="0">
                <a:solidFill>
                  <a:schemeClr val="tx1"/>
                </a:solidFill>
              </a:rPr>
              <a:t>. </a:t>
            </a:r>
            <a:r>
              <a:rPr lang="cs-CZ" sz="1800" dirty="0" err="1" smtClean="0">
                <a:solidFill>
                  <a:schemeClr val="tx1"/>
                </a:solidFill>
              </a:rPr>
              <a:t>Blug</a:t>
            </a:r>
            <a:r>
              <a:rPr lang="cs-CZ" sz="1800" dirty="0" smtClean="0">
                <a:solidFill>
                  <a:schemeClr val="tx1"/>
                </a:solidFill>
              </a:rPr>
              <a:t>. ISBN:80-7274-927-7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err="1" smtClean="0">
                <a:solidFill>
                  <a:schemeClr val="tx1"/>
                </a:solidFill>
              </a:rPr>
              <a:t>Pečonková</a:t>
            </a:r>
            <a:r>
              <a:rPr lang="cs-CZ" sz="1800" dirty="0" smtClean="0">
                <a:solidFill>
                  <a:schemeClr val="tx1"/>
                </a:solidFill>
              </a:rPr>
              <a:t>, L. Pomocníček pro školáky. Olomouc: </a:t>
            </a:r>
            <a:r>
              <a:rPr lang="cs-CZ" sz="1800" dirty="0" err="1" smtClean="0">
                <a:solidFill>
                  <a:schemeClr val="tx1"/>
                </a:solidFill>
              </a:rPr>
              <a:t>Rubico</a:t>
            </a:r>
            <a:r>
              <a:rPr lang="cs-CZ" sz="1800" dirty="0" smtClean="0">
                <a:solidFill>
                  <a:schemeClr val="tx1"/>
                </a:solidFill>
              </a:rPr>
              <a:t>, 2004, ISBN:80-7346-006-8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solidFill>
                  <a:schemeClr val="tx1"/>
                </a:solidFill>
                <a:hlinkClick r:id="rId3"/>
              </a:rPr>
              <a:t>http://skolakov3b.sweb.cz/</a:t>
            </a:r>
            <a:r>
              <a:rPr lang="cs-CZ" sz="1800" dirty="0" err="1" smtClean="0">
                <a:solidFill>
                  <a:schemeClr val="tx1"/>
                </a:solidFill>
                <a:hlinkClick r:id="rId3"/>
              </a:rPr>
              <a:t>vyjmenovana</a:t>
            </a:r>
            <a:r>
              <a:rPr lang="cs-CZ" sz="1800" dirty="0" smtClean="0">
                <a:solidFill>
                  <a:schemeClr val="tx1"/>
                </a:solidFill>
                <a:hlinkClick r:id="rId3"/>
              </a:rPr>
              <a:t>_slova_po_B/VS-B1/prirazovani1a.htm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solidFill>
                  <a:schemeClr val="tx1"/>
                </a:solidFill>
                <a:hlinkClick r:id="rId4"/>
              </a:rPr>
              <a:t>http://denicekmuj.blog.cz/0803/knizky-do-mobilu-super-vec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err="1" smtClean="0">
                <a:solidFill>
                  <a:schemeClr val="tx1"/>
                </a:solidFill>
              </a:rPr>
              <a:t>Blumentrittová</a:t>
            </a:r>
            <a:r>
              <a:rPr lang="cs-CZ" sz="1800" dirty="0" smtClean="0">
                <a:solidFill>
                  <a:schemeClr val="tx1"/>
                </a:solidFill>
              </a:rPr>
              <a:t>, V., Bukáčková, J. </a:t>
            </a:r>
            <a:r>
              <a:rPr lang="cs-CZ" sz="1800" i="1" dirty="0" smtClean="0">
                <a:solidFill>
                  <a:schemeClr val="tx1"/>
                </a:solidFill>
              </a:rPr>
              <a:t>Český jazyk zábavně 3. ročník.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</a:rPr>
              <a:t>Blug</a:t>
            </a:r>
            <a:r>
              <a:rPr lang="cs-CZ" sz="1800" dirty="0" smtClean="0">
                <a:solidFill>
                  <a:schemeClr val="tx1"/>
                </a:solidFill>
              </a:rPr>
              <a:t>. ISBN: 80-85635-98-4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Mgr. Jirků, I., Mgr. </a:t>
            </a:r>
            <a:r>
              <a:rPr lang="cs-CZ" sz="1800" dirty="0" err="1" smtClean="0">
                <a:solidFill>
                  <a:schemeClr val="tx1"/>
                </a:solidFill>
              </a:rPr>
              <a:t>Tabarková</a:t>
            </a:r>
            <a:r>
              <a:rPr lang="cs-CZ" sz="1800" dirty="0" smtClean="0">
                <a:solidFill>
                  <a:schemeClr val="tx1"/>
                </a:solidFill>
              </a:rPr>
              <a:t>, J. </a:t>
            </a:r>
            <a:r>
              <a:rPr lang="cs-CZ" sz="1800" i="1" dirty="0" smtClean="0">
                <a:solidFill>
                  <a:schemeClr val="tx1"/>
                </a:solidFill>
              </a:rPr>
              <a:t>Vyjmenovaná slova hrou: pracovní sešit pro 3. ročník. Brno: </a:t>
            </a:r>
            <a:r>
              <a:rPr lang="cs-CZ" sz="1800" dirty="0" smtClean="0">
                <a:solidFill>
                  <a:schemeClr val="tx1"/>
                </a:solidFill>
              </a:rPr>
              <a:t>Nová škola, 2009, ISBN:80-7289-067-0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solidFill>
                  <a:schemeClr val="tx1"/>
                </a:solidFill>
                <a:hlinkClick r:id="rId5"/>
              </a:rPr>
              <a:t>http://www.</a:t>
            </a:r>
            <a:r>
              <a:rPr lang="cs-CZ" sz="1800" dirty="0" err="1" smtClean="0">
                <a:solidFill>
                  <a:schemeClr val="tx1"/>
                </a:solidFill>
                <a:hlinkClick r:id="rId5"/>
              </a:rPr>
              <a:t>zsmalse.cz</a:t>
            </a:r>
            <a:r>
              <a:rPr lang="cs-CZ" sz="1800" dirty="0" smtClean="0">
                <a:solidFill>
                  <a:schemeClr val="tx1"/>
                </a:solidFill>
                <a:hlinkClick r:id="rId5"/>
              </a:rPr>
              <a:t>/</a:t>
            </a:r>
            <a:r>
              <a:rPr lang="cs-CZ" sz="1800" dirty="0" err="1" smtClean="0">
                <a:solidFill>
                  <a:schemeClr val="tx1"/>
                </a:solidFill>
                <a:hlinkClick r:id="rId5"/>
              </a:rPr>
              <a:t>phprs</a:t>
            </a:r>
            <a:r>
              <a:rPr lang="cs-CZ" sz="1800" dirty="0" smtClean="0">
                <a:solidFill>
                  <a:schemeClr val="tx1"/>
                </a:solidFill>
                <a:hlinkClick r:id="rId5"/>
              </a:rPr>
              <a:t>/index.</a:t>
            </a:r>
            <a:r>
              <a:rPr lang="cs-CZ" sz="1800" dirty="0" err="1" smtClean="0">
                <a:solidFill>
                  <a:schemeClr val="tx1"/>
                </a:solidFill>
                <a:hlinkClick r:id="rId5"/>
              </a:rPr>
              <a:t>php</a:t>
            </a:r>
            <a:r>
              <a:rPr lang="cs-CZ" sz="1800" dirty="0" smtClean="0">
                <a:solidFill>
                  <a:schemeClr val="tx1"/>
                </a:solidFill>
                <a:hlinkClick r:id="rId5"/>
              </a:rPr>
              <a:t>?strana=2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Český jazyk 3:Učebnice pro 3.ročník, Brno:Nová škola,2002,ISBN:80-85607-38-7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solidFill>
                  <a:schemeClr val="tx1"/>
                </a:solidFill>
                <a:hlinkClick r:id="rId6"/>
              </a:rPr>
              <a:t>http://muninkysvet.blog.cz/0708/notovy-zapis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http://www.</a:t>
            </a:r>
            <a:r>
              <a:rPr lang="cs-CZ" sz="1800" dirty="0" err="1" smtClean="0">
                <a:solidFill>
                  <a:schemeClr val="tx1"/>
                </a:solidFill>
              </a:rPr>
              <a:t>karaoketexty.cz</a:t>
            </a:r>
            <a:r>
              <a:rPr lang="cs-CZ" sz="1800" dirty="0" smtClean="0">
                <a:solidFill>
                  <a:schemeClr val="tx1"/>
                </a:solidFill>
              </a:rPr>
              <a:t>/texty-</a:t>
            </a:r>
            <a:r>
              <a:rPr lang="cs-CZ" sz="1800" dirty="0" err="1" smtClean="0">
                <a:solidFill>
                  <a:schemeClr val="tx1"/>
                </a:solidFill>
              </a:rPr>
              <a:t>pisni</a:t>
            </a:r>
            <a:r>
              <a:rPr lang="cs-CZ" sz="1800" dirty="0" smtClean="0">
                <a:solidFill>
                  <a:schemeClr val="tx1"/>
                </a:solidFill>
              </a:rPr>
              <a:t>/</a:t>
            </a:r>
            <a:r>
              <a:rPr lang="cs-CZ" sz="1800" dirty="0" err="1" smtClean="0">
                <a:solidFill>
                  <a:schemeClr val="tx1"/>
                </a:solidFill>
              </a:rPr>
              <a:t>patrasova</a:t>
            </a:r>
            <a:r>
              <a:rPr lang="cs-CZ" sz="1800" dirty="0" smtClean="0">
                <a:solidFill>
                  <a:schemeClr val="tx1"/>
                </a:solidFill>
              </a:rPr>
              <a:t>-</a:t>
            </a:r>
            <a:r>
              <a:rPr lang="cs-CZ" sz="1800" dirty="0" err="1" smtClean="0">
                <a:solidFill>
                  <a:schemeClr val="tx1"/>
                </a:solidFill>
              </a:rPr>
              <a:t>dagmar</a:t>
            </a:r>
            <a:r>
              <a:rPr lang="cs-CZ" sz="1800" dirty="0" smtClean="0">
                <a:solidFill>
                  <a:schemeClr val="tx1"/>
                </a:solidFill>
              </a:rPr>
              <a:t>/by-</a:t>
            </a:r>
            <a:r>
              <a:rPr lang="cs-CZ" sz="1800" dirty="0" err="1" smtClean="0">
                <a:solidFill>
                  <a:schemeClr val="tx1"/>
                </a:solidFill>
              </a:rPr>
              <a:t>vyjmenovana</a:t>
            </a:r>
            <a:r>
              <a:rPr lang="cs-CZ" sz="1800" dirty="0" smtClean="0">
                <a:solidFill>
                  <a:schemeClr val="tx1"/>
                </a:solidFill>
              </a:rPr>
              <a:t>-slova-78478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sz="2000" dirty="0" smtClean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625" y="214313"/>
            <a:ext cx="1485900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412</TotalTime>
  <Words>593</Words>
  <Application>Microsoft Office PowerPoint</Application>
  <PresentationFormat>Předvádění na obrazovce (4:3)</PresentationFormat>
  <Paragraphs>165</Paragraphs>
  <Slides>22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Snímek 1</vt:lpstr>
      <vt:lpstr>Snímek 2</vt:lpstr>
      <vt:lpstr>Snímek 3</vt:lpstr>
      <vt:lpstr>B</vt:lpstr>
      <vt:lpstr>Snímek 5</vt:lpstr>
      <vt:lpstr>Význam vyjmenovaných slov: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Pozor!</vt:lpstr>
      <vt:lpstr>         Ve větách najděte tři skrytá vyjmenovaná slova a tvořte s nimi věty.</vt:lpstr>
      <vt:lpstr>Snímek 21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3 Martina</dc:creator>
  <cp:lastModifiedBy>3 Martina</cp:lastModifiedBy>
  <cp:revision>60</cp:revision>
  <dcterms:created xsi:type="dcterms:W3CDTF">2011-07-25T10:39:58Z</dcterms:created>
  <dcterms:modified xsi:type="dcterms:W3CDTF">2012-05-05T08:35:53Z</dcterms:modified>
</cp:coreProperties>
</file>