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87" r:id="rId2"/>
    <p:sldId id="256" r:id="rId3"/>
    <p:sldId id="257" r:id="rId4"/>
    <p:sldId id="268" r:id="rId5"/>
    <p:sldId id="278" r:id="rId6"/>
    <p:sldId id="281" r:id="rId7"/>
    <p:sldId id="259" r:id="rId8"/>
    <p:sldId id="282" r:id="rId9"/>
    <p:sldId id="283" r:id="rId10"/>
    <p:sldId id="284" r:id="rId11"/>
    <p:sldId id="285" r:id="rId12"/>
    <p:sldId id="28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9900"/>
    <a:srgbClr val="009999"/>
    <a:srgbClr val="6666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877" autoAdjust="0"/>
    <p:restoredTop sz="94660"/>
  </p:normalViewPr>
  <p:slideViewPr>
    <p:cSldViewPr>
      <p:cViewPr>
        <p:scale>
          <a:sx n="66" d="100"/>
          <a:sy n="66" d="100"/>
        </p:scale>
        <p:origin x="-630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EFA53E4-6A91-489F-BC3D-C27EECB3B0AE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EFA53E4-6A91-489F-BC3D-C27EECB3B0AE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EFA53E4-6A91-489F-BC3D-C27EECB3B0AE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EFA53E4-6A91-489F-BC3D-C27EECB3B0AE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EFA53E4-6A91-489F-BC3D-C27EECB3B0AE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EFA53E4-6A91-489F-BC3D-C27EECB3B0AE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EFA53E4-6A91-489F-BC3D-C27EECB3B0AE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EFA53E4-6A91-489F-BC3D-C27EECB3B0AE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1EFA53E4-6A91-489F-BC3D-C27EECB3B0AE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EFA53E4-6A91-489F-BC3D-C27EECB3B0AE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EFA53E4-6A91-489F-BC3D-C27EECB3B0AE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EFA53E4-6A91-489F-BC3D-C27EECB3B0AE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548680"/>
            <a:ext cx="7772400" cy="580688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200" spc="50" dirty="0" smtClean="0">
                <a:ln w="11430"/>
                <a:solidFill>
                  <a:schemeClr val="accent4">
                    <a:lumMod val="40000"/>
                    <a:lumOff val="6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Název školy: ZŠ Varnsdorf, Edisonova 2821, okres</a:t>
            </a:r>
          </a:p>
          <a:p>
            <a:pPr>
              <a:buNone/>
            </a:pPr>
            <a:r>
              <a:rPr lang="cs-CZ" sz="2200" spc="50" dirty="0" smtClean="0">
                <a:ln w="11430"/>
                <a:solidFill>
                  <a:schemeClr val="accent4">
                    <a:lumMod val="40000"/>
                    <a:lumOff val="6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Děčín, příspěvková organizace</a:t>
            </a:r>
          </a:p>
          <a:p>
            <a:pPr>
              <a:buNone/>
            </a:pPr>
            <a:r>
              <a:rPr lang="cs-CZ" sz="2200" spc="50" dirty="0">
                <a:ln w="11430"/>
                <a:solidFill>
                  <a:schemeClr val="accent4">
                    <a:lumMod val="40000"/>
                    <a:lumOff val="6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Jazyk a jazyková komunikace, Německý </a:t>
            </a:r>
            <a:r>
              <a:rPr lang="cs-CZ" sz="2200" spc="50" dirty="0" smtClean="0">
                <a:ln w="11430"/>
                <a:solidFill>
                  <a:schemeClr val="accent4">
                    <a:lumMod val="40000"/>
                    <a:lumOff val="6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jazyk,</a:t>
            </a:r>
          </a:p>
          <a:p>
            <a:pPr>
              <a:buNone/>
            </a:pPr>
            <a:r>
              <a:rPr lang="cs-CZ" sz="2200" spc="50" dirty="0" smtClean="0">
                <a:ln w="11430"/>
                <a:solidFill>
                  <a:schemeClr val="accent4">
                    <a:lumMod val="40000"/>
                    <a:lumOff val="6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Množné číslo podstatných jmen</a:t>
            </a:r>
          </a:p>
          <a:p>
            <a:pPr>
              <a:buNone/>
            </a:pPr>
            <a:r>
              <a:rPr lang="cs-CZ" sz="2200" spc="50" dirty="0" smtClean="0">
                <a:ln w="11430"/>
                <a:solidFill>
                  <a:schemeClr val="accent4">
                    <a:lumMod val="40000"/>
                    <a:lumOff val="6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Autor: Alena </a:t>
            </a:r>
            <a:r>
              <a:rPr lang="cs-CZ" sz="2200" spc="50" dirty="0" err="1" smtClean="0">
                <a:ln w="11430"/>
                <a:solidFill>
                  <a:schemeClr val="accent4">
                    <a:lumMod val="40000"/>
                    <a:lumOff val="6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Červášková</a:t>
            </a:r>
            <a:endParaRPr lang="cs-CZ" sz="2200" spc="50" dirty="0" smtClean="0">
              <a:ln w="11430"/>
              <a:solidFill>
                <a:schemeClr val="accent4">
                  <a:lumMod val="40000"/>
                  <a:lumOff val="6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spc="50" dirty="0" smtClean="0">
                <a:ln w="11430"/>
                <a:solidFill>
                  <a:schemeClr val="accent4">
                    <a:lumMod val="40000"/>
                    <a:lumOff val="6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Název materiálu: </a:t>
            </a:r>
            <a:r>
              <a:rPr lang="cs-CZ" sz="2200" b="1" spc="50" dirty="0" smtClean="0">
                <a:ln w="11430"/>
                <a:solidFill>
                  <a:schemeClr val="accent4">
                    <a:lumMod val="40000"/>
                    <a:lumOff val="6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VY_22_INOVACE_11/III.SADA</a:t>
            </a:r>
          </a:p>
          <a:p>
            <a:endParaRPr lang="cs-CZ" sz="2200" b="1" spc="50" dirty="0" smtClean="0">
              <a:ln w="11430"/>
              <a:solidFill>
                <a:schemeClr val="accent4">
                  <a:lumMod val="40000"/>
                  <a:lumOff val="6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spc="50" dirty="0" smtClean="0">
                <a:ln w="11430"/>
                <a:solidFill>
                  <a:schemeClr val="accent4">
                    <a:lumMod val="40000"/>
                    <a:lumOff val="6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Anotace: Prezentace je určena žákům 2. stupně a slouží </a:t>
            </a:r>
          </a:p>
          <a:p>
            <a:pPr>
              <a:buNone/>
            </a:pPr>
            <a:r>
              <a:rPr lang="cs-CZ" sz="2200" spc="50" dirty="0">
                <a:ln w="11430"/>
                <a:solidFill>
                  <a:schemeClr val="accent4">
                    <a:lumMod val="40000"/>
                    <a:lumOff val="6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2200" spc="50" dirty="0" smtClean="0">
                <a:ln w="11430"/>
                <a:solidFill>
                  <a:schemeClr val="accent4">
                    <a:lumMod val="40000"/>
                    <a:lumOff val="6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          k výkladu množného čísla podstatných jmen</a:t>
            </a:r>
          </a:p>
          <a:p>
            <a:pPr>
              <a:buNone/>
            </a:pPr>
            <a:r>
              <a:rPr lang="cs-CZ" sz="2200" spc="50" dirty="0" smtClean="0">
                <a:ln w="11430"/>
                <a:solidFill>
                  <a:schemeClr val="accent4">
                    <a:lumMod val="40000"/>
                    <a:lumOff val="6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Období: leden – květen 2012</a:t>
            </a:r>
            <a:endParaRPr lang="cs-CZ" sz="2200" dirty="0" smtClean="0">
              <a:solidFill>
                <a:schemeClr val="accent4">
                  <a:lumMod val="40000"/>
                  <a:lumOff val="6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373216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0034" y="714356"/>
            <a:ext cx="8077200" cy="5643602"/>
          </a:xfrm>
        </p:spPr>
        <p:txBody>
          <a:bodyPr>
            <a:noAutofit/>
          </a:bodyPr>
          <a:lstStyle/>
          <a:p>
            <a:pPr algn="ctr"/>
            <a:r>
              <a:rPr lang="cs-CZ" sz="9000" dirty="0" smtClean="0"/>
              <a:t>Množné číslo podstatných jmen</a:t>
            </a:r>
            <a:endParaRPr lang="cs-CZ" sz="90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14290"/>
            <a:ext cx="8892480" cy="640082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5400" b="1" i="1" u="sng" dirty="0" smtClean="0"/>
              <a:t>Množné číslo podstatných</a:t>
            </a:r>
          </a:p>
          <a:p>
            <a:pPr>
              <a:buNone/>
            </a:pPr>
            <a:r>
              <a:rPr lang="cs-CZ" sz="5400" b="1" i="1" u="sng" dirty="0" smtClean="0"/>
              <a:t>jmen tvoříme v němčině:</a:t>
            </a:r>
          </a:p>
          <a:p>
            <a:pPr>
              <a:buFont typeface="Wingdings" pitchFamily="2" charset="2"/>
              <a:buChar char="v"/>
            </a:pPr>
            <a:r>
              <a:rPr lang="cs-CZ" sz="5400" b="1" dirty="0" smtClean="0"/>
              <a:t> přehláskou</a:t>
            </a:r>
          </a:p>
          <a:p>
            <a:pPr>
              <a:buFont typeface="Wingdings" pitchFamily="2" charset="2"/>
              <a:buChar char="v"/>
            </a:pPr>
            <a:r>
              <a:rPr lang="cs-CZ" sz="5400" b="1" dirty="0" smtClean="0"/>
              <a:t> přidáním koncovky</a:t>
            </a:r>
          </a:p>
          <a:p>
            <a:pPr>
              <a:buFont typeface="Wingdings" pitchFamily="2" charset="2"/>
              <a:buChar char="v"/>
            </a:pPr>
            <a:r>
              <a:rPr lang="cs-CZ" sz="5400" b="1" dirty="0" smtClean="0"/>
              <a:t> 	kombinací přehlásky a </a:t>
            </a:r>
          </a:p>
          <a:p>
            <a:pPr>
              <a:buNone/>
            </a:pPr>
            <a:r>
              <a:rPr lang="cs-CZ" sz="5400" b="1" dirty="0" smtClean="0"/>
              <a:t>      koncovky</a:t>
            </a:r>
          </a:p>
          <a:p>
            <a:pPr>
              <a:buNone/>
            </a:pPr>
            <a:endParaRPr lang="cs-CZ" sz="48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571480"/>
            <a:ext cx="8786842" cy="7033984"/>
          </a:xfrm>
        </p:spPr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cs-CZ" sz="8600" b="1" dirty="0" smtClean="0"/>
              <a:t>Možnosti tvoření:</a:t>
            </a:r>
          </a:p>
          <a:p>
            <a:pPr>
              <a:buNone/>
            </a:pPr>
            <a:endParaRPr lang="cs-CZ" sz="2500" b="1" dirty="0" smtClean="0"/>
          </a:p>
          <a:p>
            <a:pPr>
              <a:buNone/>
            </a:pPr>
            <a:endParaRPr lang="cs-CZ" sz="1000" b="1" dirty="0" smtClean="0"/>
          </a:p>
          <a:p>
            <a:pPr marL="1440180" indent="-1371600">
              <a:buNone/>
            </a:pPr>
            <a:r>
              <a:rPr lang="cs-CZ" sz="8000" dirty="0" smtClean="0">
                <a:solidFill>
                  <a:srgbClr val="669900"/>
                </a:solidFill>
              </a:rPr>
              <a:t>a) koncovka nulová</a:t>
            </a:r>
          </a:p>
          <a:p>
            <a:pPr marL="1211580" indent="-1143000">
              <a:buNone/>
            </a:pPr>
            <a:r>
              <a:rPr lang="cs-CZ" sz="8000" dirty="0" smtClean="0"/>
              <a:t>- </a:t>
            </a:r>
            <a:r>
              <a:rPr lang="cs-CZ" sz="8000" dirty="0" smtClean="0"/>
              <a:t>většina </a:t>
            </a:r>
            <a:r>
              <a:rPr lang="cs-CZ" sz="8000" dirty="0" smtClean="0"/>
              <a:t>podstatných jmen rodu</a:t>
            </a:r>
          </a:p>
          <a:p>
            <a:pPr marL="1211580" indent="-1143000">
              <a:buNone/>
            </a:pPr>
            <a:r>
              <a:rPr lang="cs-CZ" sz="8000" dirty="0" smtClean="0"/>
              <a:t>   mužského a středního s koncovkou </a:t>
            </a:r>
          </a:p>
          <a:p>
            <a:pPr marL="1211580" indent="-1143000">
              <a:buNone/>
            </a:pPr>
            <a:r>
              <a:rPr lang="cs-CZ" sz="8000" dirty="0" smtClean="0"/>
              <a:t>   -</a:t>
            </a:r>
            <a:r>
              <a:rPr lang="cs-CZ" sz="8000" dirty="0" err="1" smtClean="0"/>
              <a:t>el</a:t>
            </a:r>
            <a:r>
              <a:rPr lang="cs-CZ" sz="8000" dirty="0" smtClean="0"/>
              <a:t>, -</a:t>
            </a:r>
            <a:r>
              <a:rPr lang="cs-CZ" sz="8000" dirty="0" err="1" smtClean="0"/>
              <a:t>er</a:t>
            </a:r>
            <a:r>
              <a:rPr lang="cs-CZ" sz="8000" dirty="0" smtClean="0"/>
              <a:t>, -</a:t>
            </a:r>
            <a:r>
              <a:rPr lang="cs-CZ" sz="8000" dirty="0" err="1" smtClean="0"/>
              <a:t>en</a:t>
            </a:r>
            <a:endParaRPr lang="cs-CZ" sz="8000" dirty="0" smtClean="0"/>
          </a:p>
          <a:p>
            <a:pPr>
              <a:buNone/>
            </a:pPr>
            <a:r>
              <a:rPr lang="cs-CZ" sz="8000" dirty="0" smtClean="0"/>
              <a:t>- podstatná jména rodu středního </a:t>
            </a:r>
          </a:p>
          <a:p>
            <a:pPr>
              <a:buNone/>
            </a:pPr>
            <a:r>
              <a:rPr lang="cs-CZ" sz="8000" dirty="0" smtClean="0"/>
              <a:t>  končící na -</a:t>
            </a:r>
            <a:r>
              <a:rPr lang="cs-CZ" sz="8000" dirty="0" err="1" smtClean="0"/>
              <a:t>chen</a:t>
            </a:r>
            <a:r>
              <a:rPr lang="cs-CZ" sz="8000" dirty="0" smtClean="0"/>
              <a:t> a –</a:t>
            </a:r>
            <a:r>
              <a:rPr lang="cs-CZ" sz="8000" dirty="0" err="1" smtClean="0"/>
              <a:t>lein</a:t>
            </a:r>
            <a:endParaRPr lang="cs-CZ" sz="8000" dirty="0" smtClean="0"/>
          </a:p>
          <a:p>
            <a:pPr>
              <a:buNone/>
            </a:pPr>
            <a:r>
              <a:rPr lang="cs-CZ" sz="8000" dirty="0" smtClean="0"/>
              <a:t>- např. der </a:t>
            </a:r>
            <a:r>
              <a:rPr lang="cs-CZ" sz="8000" dirty="0" err="1" smtClean="0"/>
              <a:t>Sessel</a:t>
            </a:r>
            <a:r>
              <a:rPr lang="cs-CZ" sz="8000" dirty="0" smtClean="0"/>
              <a:t> – </a:t>
            </a:r>
            <a:r>
              <a:rPr lang="cs-CZ" sz="8000" dirty="0" err="1" smtClean="0"/>
              <a:t>die</a:t>
            </a:r>
            <a:r>
              <a:rPr lang="cs-CZ" sz="8000" dirty="0" smtClean="0"/>
              <a:t> </a:t>
            </a:r>
            <a:r>
              <a:rPr lang="cs-CZ" sz="8000" dirty="0" err="1" smtClean="0"/>
              <a:t>Sessel</a:t>
            </a:r>
            <a:r>
              <a:rPr lang="cs-CZ" sz="8000" dirty="0" smtClean="0"/>
              <a:t>	</a:t>
            </a:r>
          </a:p>
          <a:p>
            <a:pPr lvl="3">
              <a:buNone/>
            </a:pPr>
            <a:r>
              <a:rPr lang="cs-CZ" sz="8000" dirty="0" smtClean="0"/>
              <a:t>	      </a:t>
            </a:r>
            <a:r>
              <a:rPr lang="cs-CZ" sz="8000" dirty="0" err="1" smtClean="0"/>
              <a:t>das</a:t>
            </a:r>
            <a:r>
              <a:rPr lang="cs-CZ" sz="8000" dirty="0" smtClean="0"/>
              <a:t> </a:t>
            </a:r>
            <a:r>
              <a:rPr lang="cs-CZ" sz="8000" dirty="0" err="1" smtClean="0"/>
              <a:t>Mädchen</a:t>
            </a:r>
            <a:r>
              <a:rPr lang="cs-CZ" sz="8000" dirty="0" smtClean="0"/>
              <a:t> – </a:t>
            </a:r>
            <a:r>
              <a:rPr lang="cs-CZ" sz="8000" dirty="0" err="1" smtClean="0"/>
              <a:t>die</a:t>
            </a:r>
            <a:r>
              <a:rPr lang="cs-CZ" sz="8000" dirty="0" smtClean="0"/>
              <a:t> </a:t>
            </a:r>
            <a:r>
              <a:rPr lang="cs-CZ" sz="8000" dirty="0" err="1" smtClean="0"/>
              <a:t>Mädchen</a:t>
            </a:r>
            <a:r>
              <a:rPr lang="cs-CZ" sz="4800" b="1" dirty="0" smtClean="0"/>
              <a:t>	</a:t>
            </a:r>
          </a:p>
          <a:p>
            <a:pPr>
              <a:buNone/>
            </a:pPr>
            <a:r>
              <a:rPr lang="cs-CZ" sz="5600" b="1" dirty="0" smtClean="0"/>
              <a:t>			</a:t>
            </a:r>
            <a:endParaRPr lang="cs-CZ" sz="70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692696"/>
            <a:ext cx="8316416" cy="616530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800" dirty="0" smtClean="0">
                <a:solidFill>
                  <a:srgbClr val="669900"/>
                </a:solidFill>
              </a:rPr>
              <a:t>b) nulová koncovka + přehláska</a:t>
            </a:r>
          </a:p>
          <a:p>
            <a:pPr>
              <a:buFontTx/>
              <a:buChar char="-"/>
            </a:pPr>
            <a:r>
              <a:rPr lang="cs-CZ" sz="4400" dirty="0"/>
              <a:t>n</a:t>
            </a:r>
            <a:r>
              <a:rPr lang="cs-CZ" sz="4400" dirty="0" smtClean="0"/>
              <a:t>ěkterá </a:t>
            </a:r>
            <a:r>
              <a:rPr lang="cs-CZ" sz="4400" dirty="0" smtClean="0"/>
              <a:t>podstatná jména rodu mužského</a:t>
            </a:r>
          </a:p>
          <a:p>
            <a:pPr>
              <a:buFontTx/>
              <a:buChar char="-"/>
            </a:pPr>
            <a:r>
              <a:rPr lang="cs-CZ" sz="4400" dirty="0"/>
              <a:t>n</a:t>
            </a:r>
            <a:r>
              <a:rPr lang="cs-CZ" sz="4400" dirty="0" smtClean="0"/>
              <a:t>apř</a:t>
            </a:r>
            <a:r>
              <a:rPr lang="cs-CZ" sz="4400" dirty="0" smtClean="0"/>
              <a:t>. der Vater – </a:t>
            </a:r>
            <a:r>
              <a:rPr lang="cs-CZ" sz="4400" dirty="0" err="1" smtClean="0"/>
              <a:t>die</a:t>
            </a:r>
            <a:r>
              <a:rPr lang="cs-CZ" sz="4400" dirty="0" smtClean="0"/>
              <a:t> </a:t>
            </a:r>
            <a:r>
              <a:rPr lang="cs-CZ" sz="4400" dirty="0" err="1" smtClean="0"/>
              <a:t>Väter</a:t>
            </a:r>
            <a:endParaRPr lang="cs-CZ" sz="4400" dirty="0" smtClean="0"/>
          </a:p>
          <a:p>
            <a:pPr>
              <a:buFontTx/>
              <a:buChar char="-"/>
            </a:pPr>
            <a:r>
              <a:rPr lang="cs-CZ" sz="4400" dirty="0"/>
              <a:t>d</a:t>
            </a:r>
            <a:r>
              <a:rPr lang="cs-CZ" sz="4400" dirty="0" smtClean="0"/>
              <a:t>ále </a:t>
            </a:r>
            <a:r>
              <a:rPr lang="cs-CZ" sz="4400" dirty="0" smtClean="0"/>
              <a:t>sem patří i dvě podstatná jména rodu ženského:</a:t>
            </a:r>
          </a:p>
          <a:p>
            <a:pPr>
              <a:buNone/>
            </a:pPr>
            <a:r>
              <a:rPr lang="cs-CZ" sz="4400" dirty="0" smtClean="0"/>
              <a:t>	</a:t>
            </a:r>
            <a:r>
              <a:rPr lang="cs-CZ" sz="4400" dirty="0" err="1" smtClean="0"/>
              <a:t>die</a:t>
            </a:r>
            <a:r>
              <a:rPr lang="cs-CZ" sz="4400" dirty="0" smtClean="0"/>
              <a:t> </a:t>
            </a:r>
            <a:r>
              <a:rPr lang="cs-CZ" sz="4400" dirty="0" err="1" smtClean="0"/>
              <a:t>Mutter</a:t>
            </a:r>
            <a:r>
              <a:rPr lang="cs-CZ" sz="4400" dirty="0" smtClean="0"/>
              <a:t> – </a:t>
            </a:r>
            <a:r>
              <a:rPr lang="cs-CZ" sz="4400" dirty="0" err="1" smtClean="0"/>
              <a:t>die</a:t>
            </a:r>
            <a:r>
              <a:rPr lang="cs-CZ" sz="4400" dirty="0" smtClean="0"/>
              <a:t> </a:t>
            </a:r>
            <a:r>
              <a:rPr lang="cs-CZ" sz="4400" dirty="0" err="1" smtClean="0"/>
              <a:t>Mütter</a:t>
            </a:r>
            <a:endParaRPr lang="cs-CZ" sz="4400" dirty="0" smtClean="0"/>
          </a:p>
          <a:p>
            <a:pPr>
              <a:buNone/>
            </a:pPr>
            <a:r>
              <a:rPr lang="cs-CZ" sz="4400" dirty="0" smtClean="0"/>
              <a:t>	</a:t>
            </a:r>
            <a:r>
              <a:rPr lang="cs-CZ" sz="4400" dirty="0" err="1" smtClean="0"/>
              <a:t>die</a:t>
            </a:r>
            <a:r>
              <a:rPr lang="cs-CZ" sz="4400" dirty="0" smtClean="0"/>
              <a:t> </a:t>
            </a:r>
            <a:r>
              <a:rPr lang="cs-CZ" sz="4400" dirty="0" err="1" smtClean="0"/>
              <a:t>Tochter</a:t>
            </a:r>
            <a:r>
              <a:rPr lang="cs-CZ" sz="4400" dirty="0" smtClean="0"/>
              <a:t> – </a:t>
            </a:r>
            <a:r>
              <a:rPr lang="cs-CZ" sz="4400" dirty="0" err="1" smtClean="0"/>
              <a:t>die</a:t>
            </a:r>
            <a:r>
              <a:rPr lang="cs-CZ" sz="4400" dirty="0" smtClean="0"/>
              <a:t> </a:t>
            </a:r>
            <a:r>
              <a:rPr lang="cs-CZ" sz="4400" dirty="0" err="1" smtClean="0"/>
              <a:t>Töchter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684688"/>
          </a:xfrm>
        </p:spPr>
        <p:txBody>
          <a:bodyPr/>
          <a:lstStyle/>
          <a:p>
            <a:r>
              <a:rPr lang="cs-CZ" sz="4800" dirty="0" smtClean="0">
                <a:solidFill>
                  <a:srgbClr val="669900"/>
                </a:solidFill>
              </a:rPr>
              <a:t>c) koncovka -e</a:t>
            </a:r>
            <a:endParaRPr lang="cs-CZ" sz="4800" dirty="0">
              <a:solidFill>
                <a:srgbClr val="6699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412776"/>
            <a:ext cx="7772400" cy="4942784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sz="4800" dirty="0"/>
              <a:t>v</a:t>
            </a:r>
            <a:r>
              <a:rPr lang="cs-CZ" sz="4800" dirty="0" smtClean="0"/>
              <a:t>ětšina </a:t>
            </a:r>
            <a:r>
              <a:rPr lang="cs-CZ" sz="4800" dirty="0" smtClean="0"/>
              <a:t>podstatných jmen rodu mužského a středního</a:t>
            </a:r>
            <a:endParaRPr lang="cs-CZ" sz="4800" dirty="0"/>
          </a:p>
          <a:p>
            <a:pPr>
              <a:buFontTx/>
              <a:buChar char="-"/>
            </a:pPr>
            <a:r>
              <a:rPr lang="cs-CZ" sz="4800" dirty="0"/>
              <a:t>n</a:t>
            </a:r>
            <a:r>
              <a:rPr lang="cs-CZ" sz="4800" dirty="0" smtClean="0"/>
              <a:t>apř</a:t>
            </a:r>
            <a:r>
              <a:rPr lang="cs-CZ" sz="4800" dirty="0" smtClean="0"/>
              <a:t>. der </a:t>
            </a:r>
            <a:r>
              <a:rPr lang="cs-CZ" sz="4800" dirty="0" err="1" smtClean="0"/>
              <a:t>Fisch</a:t>
            </a:r>
            <a:r>
              <a:rPr lang="cs-CZ" sz="4800" dirty="0" smtClean="0"/>
              <a:t> – </a:t>
            </a:r>
            <a:r>
              <a:rPr lang="cs-CZ" sz="4800" dirty="0" err="1" smtClean="0"/>
              <a:t>die</a:t>
            </a:r>
            <a:r>
              <a:rPr lang="cs-CZ" sz="4800" dirty="0" smtClean="0"/>
              <a:t> </a:t>
            </a:r>
            <a:r>
              <a:rPr lang="cs-CZ" sz="4800" dirty="0" err="1" smtClean="0"/>
              <a:t>Fische</a:t>
            </a:r>
            <a:endParaRPr lang="cs-CZ" sz="4800" dirty="0" smtClean="0"/>
          </a:p>
          <a:p>
            <a:pPr>
              <a:buNone/>
            </a:pPr>
            <a:r>
              <a:rPr lang="cs-CZ" sz="4800" dirty="0" smtClean="0"/>
              <a:t>			der </a:t>
            </a:r>
            <a:r>
              <a:rPr lang="cs-CZ" sz="4800" dirty="0" err="1" smtClean="0"/>
              <a:t>Tag</a:t>
            </a:r>
            <a:r>
              <a:rPr lang="cs-CZ" sz="4800" dirty="0" smtClean="0"/>
              <a:t> – </a:t>
            </a:r>
            <a:r>
              <a:rPr lang="cs-CZ" sz="4800" dirty="0" err="1" smtClean="0"/>
              <a:t>die</a:t>
            </a:r>
            <a:r>
              <a:rPr lang="cs-CZ" sz="4800" dirty="0" smtClean="0"/>
              <a:t> </a:t>
            </a:r>
            <a:r>
              <a:rPr lang="cs-CZ" sz="4800" dirty="0" err="1" smtClean="0"/>
              <a:t>Tage</a:t>
            </a:r>
            <a:endParaRPr lang="cs-CZ" sz="4800" dirty="0" smtClean="0"/>
          </a:p>
          <a:p>
            <a:pPr>
              <a:buNone/>
            </a:pPr>
            <a:r>
              <a:rPr lang="cs-CZ" sz="4800" dirty="0" smtClean="0"/>
              <a:t>			</a:t>
            </a:r>
            <a:r>
              <a:rPr lang="cs-CZ" sz="4800" dirty="0" err="1" smtClean="0"/>
              <a:t>das</a:t>
            </a:r>
            <a:r>
              <a:rPr lang="cs-CZ" sz="4800" dirty="0" smtClean="0"/>
              <a:t> </a:t>
            </a:r>
            <a:r>
              <a:rPr lang="cs-CZ" sz="4800" dirty="0" err="1" smtClean="0"/>
              <a:t>Geschenk</a:t>
            </a:r>
            <a:r>
              <a:rPr lang="cs-CZ" sz="4800" dirty="0" smtClean="0"/>
              <a:t> – </a:t>
            </a:r>
          </a:p>
          <a:p>
            <a:pPr>
              <a:buNone/>
            </a:pPr>
            <a:r>
              <a:rPr lang="cs-CZ" sz="4800" dirty="0" smtClean="0"/>
              <a:t>              </a:t>
            </a:r>
            <a:r>
              <a:rPr lang="cs-CZ" sz="4800" dirty="0" err="1" smtClean="0"/>
              <a:t>die</a:t>
            </a:r>
            <a:r>
              <a:rPr lang="cs-CZ" sz="4800" dirty="0" smtClean="0"/>
              <a:t> </a:t>
            </a:r>
            <a:r>
              <a:rPr lang="cs-CZ" sz="4800" dirty="0" err="1" smtClean="0"/>
              <a:t>Geschenke</a:t>
            </a:r>
            <a:endParaRPr lang="cs-CZ" sz="4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357166"/>
            <a:ext cx="8064544" cy="985822"/>
          </a:xfrm>
        </p:spPr>
        <p:txBody>
          <a:bodyPr>
            <a:noAutofit/>
          </a:bodyPr>
          <a:lstStyle/>
          <a:p>
            <a:pPr algn="l"/>
            <a:r>
              <a:rPr lang="cs-CZ" sz="4800" dirty="0" smtClean="0">
                <a:solidFill>
                  <a:srgbClr val="669900"/>
                </a:solidFill>
              </a:rPr>
              <a:t>d) koncovka –e s      </a:t>
            </a:r>
            <a:br>
              <a:rPr lang="cs-CZ" sz="4800" dirty="0" smtClean="0">
                <a:solidFill>
                  <a:srgbClr val="669900"/>
                </a:solidFill>
              </a:rPr>
            </a:br>
            <a:r>
              <a:rPr lang="cs-CZ" sz="4800" dirty="0" smtClean="0">
                <a:solidFill>
                  <a:srgbClr val="669900"/>
                </a:solidFill>
              </a:rPr>
              <a:t>   přehláskou</a:t>
            </a:r>
            <a:endParaRPr lang="cs-CZ" sz="4800" dirty="0">
              <a:solidFill>
                <a:srgbClr val="6699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686800" cy="5373216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3200" dirty="0" smtClean="0"/>
          </a:p>
          <a:p>
            <a:pPr>
              <a:buFontTx/>
              <a:buChar char="-"/>
            </a:pPr>
            <a:r>
              <a:rPr lang="cs-CZ" sz="4800" dirty="0" smtClean="0"/>
              <a:t>n</a:t>
            </a:r>
            <a:r>
              <a:rPr lang="cs-CZ" sz="4800" dirty="0" smtClean="0"/>
              <a:t>ěkterá </a:t>
            </a:r>
            <a:r>
              <a:rPr lang="cs-CZ" sz="4800" dirty="0" smtClean="0"/>
              <a:t>podstatná jména rodu mužského a ženského</a:t>
            </a:r>
          </a:p>
          <a:p>
            <a:pPr>
              <a:buFontTx/>
              <a:buChar char="-"/>
            </a:pPr>
            <a:r>
              <a:rPr lang="cs-CZ" sz="4800" dirty="0" smtClean="0"/>
              <a:t>např. </a:t>
            </a:r>
            <a:r>
              <a:rPr lang="cs-CZ" sz="4800" dirty="0" err="1" smtClean="0"/>
              <a:t>die</a:t>
            </a:r>
            <a:r>
              <a:rPr lang="cs-CZ" sz="4800" dirty="0" smtClean="0"/>
              <a:t> </a:t>
            </a:r>
            <a:r>
              <a:rPr lang="cs-CZ" sz="4800" dirty="0" err="1" smtClean="0"/>
              <a:t>Stadt</a:t>
            </a:r>
            <a:r>
              <a:rPr lang="cs-CZ" sz="4800" dirty="0" smtClean="0"/>
              <a:t> – </a:t>
            </a:r>
            <a:r>
              <a:rPr lang="cs-CZ" sz="4800" dirty="0" err="1" smtClean="0"/>
              <a:t>die</a:t>
            </a:r>
            <a:r>
              <a:rPr lang="cs-CZ" sz="4800" dirty="0" smtClean="0"/>
              <a:t> </a:t>
            </a:r>
            <a:r>
              <a:rPr lang="cs-CZ" sz="4800" dirty="0" err="1" smtClean="0"/>
              <a:t>Städte</a:t>
            </a:r>
            <a:endParaRPr lang="cs-CZ" sz="4800" dirty="0" smtClean="0"/>
          </a:p>
          <a:p>
            <a:pPr lvl="6">
              <a:buNone/>
            </a:pPr>
            <a:r>
              <a:rPr lang="cs-CZ" sz="4800" dirty="0" smtClean="0"/>
              <a:t>	</a:t>
            </a:r>
            <a:r>
              <a:rPr lang="cs-CZ" sz="4800" dirty="0" err="1" smtClean="0"/>
              <a:t>die</a:t>
            </a:r>
            <a:r>
              <a:rPr lang="cs-CZ" sz="4800" dirty="0" smtClean="0"/>
              <a:t> </a:t>
            </a:r>
            <a:r>
              <a:rPr lang="cs-CZ" sz="4800" dirty="0" err="1" smtClean="0"/>
              <a:t>Wurst</a:t>
            </a:r>
            <a:r>
              <a:rPr lang="cs-CZ" sz="4800" dirty="0" smtClean="0"/>
              <a:t> – </a:t>
            </a:r>
            <a:r>
              <a:rPr lang="cs-CZ" sz="4800" dirty="0" err="1" smtClean="0"/>
              <a:t>die</a:t>
            </a:r>
            <a:r>
              <a:rPr lang="cs-CZ" sz="4800" dirty="0" smtClean="0"/>
              <a:t> </a:t>
            </a:r>
            <a:r>
              <a:rPr lang="cs-CZ" sz="4800" dirty="0" err="1" smtClean="0"/>
              <a:t>Würste</a:t>
            </a:r>
            <a:endParaRPr lang="cs-CZ" sz="4800" dirty="0"/>
          </a:p>
          <a:p>
            <a:pPr>
              <a:buNone/>
            </a:pPr>
            <a:r>
              <a:rPr lang="cs-CZ" sz="4400" dirty="0" smtClean="0"/>
              <a:t>			</a:t>
            </a:r>
            <a:endParaRPr lang="cs-CZ" sz="4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620688"/>
            <a:ext cx="7992888" cy="573487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800" dirty="0" smtClean="0">
                <a:solidFill>
                  <a:srgbClr val="669900"/>
                </a:solidFill>
              </a:rPr>
              <a:t>e) koncovka –</a:t>
            </a:r>
            <a:r>
              <a:rPr lang="cs-CZ" sz="4800" dirty="0" err="1" smtClean="0">
                <a:solidFill>
                  <a:srgbClr val="669900"/>
                </a:solidFill>
              </a:rPr>
              <a:t>er</a:t>
            </a:r>
            <a:endParaRPr lang="cs-CZ" sz="4800" dirty="0" smtClean="0">
              <a:solidFill>
                <a:srgbClr val="669900"/>
              </a:solidFill>
            </a:endParaRPr>
          </a:p>
          <a:p>
            <a:pPr>
              <a:buNone/>
            </a:pPr>
            <a:r>
              <a:rPr lang="cs-CZ" sz="4800" dirty="0" smtClean="0"/>
              <a:t> - některá podstatná jména rodu středního, výjimečně rodu mužského</a:t>
            </a:r>
          </a:p>
          <a:p>
            <a:pPr>
              <a:buFontTx/>
              <a:buChar char="-"/>
            </a:pPr>
            <a:r>
              <a:rPr lang="cs-CZ" sz="4800" dirty="0" smtClean="0"/>
              <a:t>např. </a:t>
            </a:r>
            <a:r>
              <a:rPr lang="cs-CZ" sz="4800" dirty="0" err="1" smtClean="0"/>
              <a:t>das</a:t>
            </a:r>
            <a:r>
              <a:rPr lang="cs-CZ" sz="4800" dirty="0" smtClean="0"/>
              <a:t> </a:t>
            </a:r>
            <a:r>
              <a:rPr lang="cs-CZ" sz="4800" dirty="0" err="1" smtClean="0"/>
              <a:t>Lied</a:t>
            </a:r>
            <a:r>
              <a:rPr lang="cs-CZ" sz="4800" dirty="0" smtClean="0"/>
              <a:t> – </a:t>
            </a:r>
            <a:r>
              <a:rPr lang="cs-CZ" sz="4800" dirty="0" err="1" smtClean="0"/>
              <a:t>die</a:t>
            </a:r>
            <a:r>
              <a:rPr lang="cs-CZ" sz="4800" dirty="0" smtClean="0"/>
              <a:t> </a:t>
            </a:r>
            <a:r>
              <a:rPr lang="cs-CZ" sz="4800" dirty="0" err="1" smtClean="0"/>
              <a:t>Lieder</a:t>
            </a:r>
            <a:endParaRPr lang="cs-CZ" sz="3800" dirty="0" smtClean="0"/>
          </a:p>
          <a:p>
            <a:pPr>
              <a:buNone/>
            </a:pPr>
            <a:r>
              <a:rPr lang="cs-CZ" sz="3800" dirty="0" smtClean="0"/>
              <a:t>   			</a:t>
            </a:r>
            <a:r>
              <a:rPr lang="cs-CZ" sz="4800" dirty="0" err="1" smtClean="0"/>
              <a:t>das</a:t>
            </a:r>
            <a:r>
              <a:rPr lang="cs-CZ" sz="4800" dirty="0" smtClean="0"/>
              <a:t> </a:t>
            </a:r>
            <a:r>
              <a:rPr lang="cs-CZ" sz="4800" dirty="0" err="1" smtClean="0"/>
              <a:t>Kind</a:t>
            </a:r>
            <a:r>
              <a:rPr lang="cs-CZ" sz="4800" dirty="0" smtClean="0"/>
              <a:t> – </a:t>
            </a:r>
            <a:r>
              <a:rPr lang="cs-CZ" sz="4800" dirty="0" err="1" smtClean="0"/>
              <a:t>die</a:t>
            </a:r>
            <a:r>
              <a:rPr lang="cs-CZ" sz="4800" dirty="0" smtClean="0"/>
              <a:t> </a:t>
            </a:r>
            <a:r>
              <a:rPr lang="cs-CZ" sz="4800" dirty="0" err="1" smtClean="0"/>
              <a:t>Kinder</a:t>
            </a:r>
            <a:endParaRPr lang="cs-CZ" sz="4800" dirty="0" smtClean="0"/>
          </a:p>
          <a:p>
            <a:pPr>
              <a:buNone/>
            </a:pPr>
            <a:r>
              <a:rPr lang="cs-CZ" sz="4800" dirty="0" smtClean="0"/>
              <a:t>			der Mann – </a:t>
            </a:r>
            <a:r>
              <a:rPr lang="cs-CZ" sz="4800" dirty="0" err="1" smtClean="0"/>
              <a:t>die</a:t>
            </a:r>
            <a:r>
              <a:rPr lang="cs-CZ" sz="4800" dirty="0" smtClean="0"/>
              <a:t> </a:t>
            </a:r>
            <a:r>
              <a:rPr lang="cs-CZ" sz="4800" dirty="0" err="1" smtClean="0"/>
              <a:t>Männer</a:t>
            </a:r>
            <a:endParaRPr lang="cs-CZ" sz="4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692696"/>
            <a:ext cx="7906072" cy="566286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800" dirty="0" smtClean="0">
                <a:solidFill>
                  <a:srgbClr val="669900"/>
                </a:solidFill>
              </a:rPr>
              <a:t>f) koncovka –</a:t>
            </a:r>
            <a:r>
              <a:rPr lang="cs-CZ" sz="4800" dirty="0" err="1" smtClean="0">
                <a:solidFill>
                  <a:srgbClr val="669900"/>
                </a:solidFill>
              </a:rPr>
              <a:t>er</a:t>
            </a:r>
            <a:r>
              <a:rPr lang="cs-CZ" sz="4800" dirty="0" smtClean="0">
                <a:solidFill>
                  <a:srgbClr val="669900"/>
                </a:solidFill>
              </a:rPr>
              <a:t> s přehláskou</a:t>
            </a:r>
          </a:p>
          <a:p>
            <a:pPr>
              <a:buFontTx/>
              <a:buChar char="-"/>
            </a:pPr>
            <a:r>
              <a:rPr lang="cs-CZ" sz="4800" dirty="0"/>
              <a:t>n</a:t>
            </a:r>
            <a:r>
              <a:rPr lang="cs-CZ" sz="4800" dirty="0" smtClean="0"/>
              <a:t>ěkterá </a:t>
            </a:r>
            <a:r>
              <a:rPr lang="cs-CZ" sz="4800" dirty="0" smtClean="0"/>
              <a:t>podstatná jména rodu mužského a středního</a:t>
            </a:r>
          </a:p>
          <a:p>
            <a:pPr>
              <a:buFontTx/>
              <a:buChar char="-"/>
            </a:pPr>
            <a:r>
              <a:rPr lang="cs-CZ" sz="4800" dirty="0"/>
              <a:t>n</a:t>
            </a:r>
            <a:r>
              <a:rPr lang="cs-CZ" sz="4800" dirty="0" smtClean="0"/>
              <a:t>apř</a:t>
            </a:r>
            <a:r>
              <a:rPr lang="cs-CZ" sz="4800" dirty="0" smtClean="0"/>
              <a:t>. der Mann – </a:t>
            </a:r>
            <a:r>
              <a:rPr lang="cs-CZ" sz="4800" dirty="0" err="1" smtClean="0"/>
              <a:t>die</a:t>
            </a:r>
            <a:r>
              <a:rPr lang="cs-CZ" sz="4800" dirty="0" smtClean="0"/>
              <a:t> </a:t>
            </a:r>
            <a:r>
              <a:rPr lang="cs-CZ" sz="4800" dirty="0" err="1" smtClean="0"/>
              <a:t>Männer</a:t>
            </a:r>
            <a:endParaRPr lang="cs-CZ" sz="4800" dirty="0" smtClean="0"/>
          </a:p>
          <a:p>
            <a:pPr>
              <a:buNone/>
            </a:pPr>
            <a:r>
              <a:rPr lang="cs-CZ" sz="4800" dirty="0" smtClean="0"/>
              <a:t>			</a:t>
            </a:r>
            <a:r>
              <a:rPr lang="cs-CZ" sz="4800" dirty="0" err="1" smtClean="0"/>
              <a:t>das</a:t>
            </a:r>
            <a:r>
              <a:rPr lang="cs-CZ" sz="4800" dirty="0" smtClean="0"/>
              <a:t> </a:t>
            </a:r>
            <a:r>
              <a:rPr lang="cs-CZ" sz="4800" dirty="0" err="1" smtClean="0"/>
              <a:t>Haus</a:t>
            </a:r>
            <a:r>
              <a:rPr lang="cs-CZ" sz="4800" dirty="0" smtClean="0"/>
              <a:t> – </a:t>
            </a:r>
            <a:r>
              <a:rPr lang="cs-CZ" sz="4800" dirty="0" err="1" smtClean="0"/>
              <a:t>die</a:t>
            </a:r>
            <a:r>
              <a:rPr lang="cs-CZ" sz="4800" dirty="0" smtClean="0"/>
              <a:t> </a:t>
            </a:r>
            <a:r>
              <a:rPr lang="cs-CZ" sz="4800" dirty="0" err="1" smtClean="0"/>
              <a:t>Häuser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476672"/>
            <a:ext cx="8136904" cy="638132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800" dirty="0" smtClean="0">
                <a:solidFill>
                  <a:srgbClr val="669900"/>
                </a:solidFill>
              </a:rPr>
              <a:t>g) Koncovka -n / -</a:t>
            </a:r>
            <a:r>
              <a:rPr lang="cs-CZ" sz="4800" dirty="0" err="1" smtClean="0">
                <a:solidFill>
                  <a:srgbClr val="669900"/>
                </a:solidFill>
              </a:rPr>
              <a:t>en</a:t>
            </a:r>
            <a:endParaRPr lang="cs-CZ" sz="4800" dirty="0" smtClean="0">
              <a:solidFill>
                <a:srgbClr val="669900"/>
              </a:solidFill>
            </a:endParaRPr>
          </a:p>
          <a:p>
            <a:pPr>
              <a:buFontTx/>
              <a:buChar char="-"/>
            </a:pPr>
            <a:r>
              <a:rPr lang="cs-CZ" sz="4800" dirty="0"/>
              <a:t>v</a:t>
            </a:r>
            <a:r>
              <a:rPr lang="cs-CZ" sz="4800" dirty="0" smtClean="0"/>
              <a:t>ětšina </a:t>
            </a:r>
            <a:r>
              <a:rPr lang="cs-CZ" sz="4800" dirty="0" smtClean="0"/>
              <a:t>podstatných jmen rodu ženského, slova cizího původu, některá substantiva rodu mužského a středního</a:t>
            </a:r>
          </a:p>
          <a:p>
            <a:pPr>
              <a:buFontTx/>
              <a:buChar char="-"/>
            </a:pPr>
            <a:r>
              <a:rPr lang="cs-CZ" sz="4800" dirty="0"/>
              <a:t>n</a:t>
            </a:r>
            <a:r>
              <a:rPr lang="cs-CZ" sz="4800" dirty="0" smtClean="0"/>
              <a:t>apř</a:t>
            </a:r>
            <a:r>
              <a:rPr lang="cs-CZ" sz="4800" dirty="0" smtClean="0"/>
              <a:t>. </a:t>
            </a:r>
            <a:r>
              <a:rPr lang="cs-CZ" sz="4800" dirty="0" err="1" smtClean="0"/>
              <a:t>die</a:t>
            </a:r>
            <a:r>
              <a:rPr lang="cs-CZ" sz="4800" dirty="0" smtClean="0"/>
              <a:t> </a:t>
            </a:r>
            <a:r>
              <a:rPr lang="cs-CZ" sz="4800" dirty="0" err="1" smtClean="0"/>
              <a:t>Schule</a:t>
            </a:r>
            <a:r>
              <a:rPr lang="cs-CZ" sz="4800" dirty="0" smtClean="0"/>
              <a:t> – </a:t>
            </a:r>
            <a:r>
              <a:rPr lang="cs-CZ" sz="4800" dirty="0" err="1" smtClean="0"/>
              <a:t>die</a:t>
            </a:r>
            <a:r>
              <a:rPr lang="cs-CZ" sz="4800" dirty="0" smtClean="0"/>
              <a:t> </a:t>
            </a:r>
            <a:r>
              <a:rPr lang="cs-CZ" sz="4800" dirty="0" err="1" smtClean="0"/>
              <a:t>Schulen</a:t>
            </a:r>
            <a:endParaRPr lang="cs-CZ" sz="4800" dirty="0" smtClean="0"/>
          </a:p>
          <a:p>
            <a:pPr>
              <a:buNone/>
            </a:pPr>
            <a:r>
              <a:rPr lang="cs-CZ" sz="4800" dirty="0" smtClean="0"/>
              <a:t>			</a:t>
            </a:r>
            <a:r>
              <a:rPr lang="cs-CZ" sz="4800" dirty="0" err="1" smtClean="0"/>
              <a:t>das</a:t>
            </a:r>
            <a:r>
              <a:rPr lang="cs-CZ" sz="4800" dirty="0" smtClean="0"/>
              <a:t> </a:t>
            </a:r>
            <a:r>
              <a:rPr lang="cs-CZ" sz="4800" dirty="0" err="1" smtClean="0"/>
              <a:t>Bett</a:t>
            </a:r>
            <a:r>
              <a:rPr lang="cs-CZ" sz="4800" dirty="0" smtClean="0"/>
              <a:t> – </a:t>
            </a:r>
            <a:r>
              <a:rPr lang="cs-CZ" sz="4800" dirty="0" err="1" smtClean="0"/>
              <a:t>die</a:t>
            </a:r>
            <a:r>
              <a:rPr lang="cs-CZ" sz="4800" dirty="0" smtClean="0"/>
              <a:t> </a:t>
            </a:r>
            <a:r>
              <a:rPr lang="cs-CZ" sz="4800" dirty="0" err="1" smtClean="0"/>
              <a:t>Betten</a:t>
            </a:r>
            <a:endParaRPr lang="cs-CZ" sz="4800" dirty="0" smtClean="0"/>
          </a:p>
          <a:p>
            <a:pPr>
              <a:buNone/>
            </a:pPr>
            <a:r>
              <a:rPr lang="cs-CZ" sz="4800" dirty="0" smtClean="0"/>
              <a:t>			</a:t>
            </a:r>
            <a:r>
              <a:rPr lang="cs-CZ" sz="4800" dirty="0" err="1" smtClean="0"/>
              <a:t>die</a:t>
            </a:r>
            <a:r>
              <a:rPr lang="cs-CZ" sz="4800" dirty="0" smtClean="0"/>
              <a:t> </a:t>
            </a:r>
            <a:r>
              <a:rPr lang="cs-CZ" sz="4800" dirty="0" err="1" smtClean="0"/>
              <a:t>Frau</a:t>
            </a:r>
            <a:r>
              <a:rPr lang="cs-CZ" sz="4800" dirty="0" smtClean="0"/>
              <a:t> – </a:t>
            </a:r>
            <a:r>
              <a:rPr lang="cs-CZ" sz="4800" dirty="0" err="1" smtClean="0"/>
              <a:t>die</a:t>
            </a:r>
            <a:r>
              <a:rPr lang="cs-CZ" sz="4800" dirty="0" smtClean="0"/>
              <a:t> </a:t>
            </a:r>
            <a:r>
              <a:rPr lang="cs-CZ" sz="4800" dirty="0" err="1" smtClean="0"/>
              <a:t>Frauen</a:t>
            </a:r>
            <a:endParaRPr lang="cs-CZ" sz="4800" dirty="0" smtClean="0"/>
          </a:p>
          <a:p>
            <a:pPr>
              <a:buNone/>
            </a:pP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548680"/>
            <a:ext cx="8208912" cy="6696744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4800" dirty="0" smtClean="0">
                <a:solidFill>
                  <a:srgbClr val="669900"/>
                </a:solidFill>
              </a:rPr>
              <a:t>h) koncovka –s</a:t>
            </a:r>
          </a:p>
          <a:p>
            <a:pPr>
              <a:buFontTx/>
              <a:buChar char="-"/>
            </a:pPr>
            <a:r>
              <a:rPr lang="cs-CZ" sz="4800" dirty="0"/>
              <a:t>v</a:t>
            </a:r>
            <a:r>
              <a:rPr lang="cs-CZ" sz="4800" dirty="0" smtClean="0"/>
              <a:t>ětšinou </a:t>
            </a:r>
            <a:r>
              <a:rPr lang="cs-CZ" sz="4800" dirty="0" smtClean="0"/>
              <a:t>podstatná jména cizího původu a zkratky, výjimečně i jiná substantiva</a:t>
            </a:r>
          </a:p>
          <a:p>
            <a:pPr>
              <a:buFontTx/>
              <a:buChar char="-"/>
            </a:pPr>
            <a:r>
              <a:rPr lang="cs-CZ" sz="4800" dirty="0"/>
              <a:t>n</a:t>
            </a:r>
            <a:r>
              <a:rPr lang="cs-CZ" sz="4800" dirty="0" smtClean="0"/>
              <a:t>apř</a:t>
            </a:r>
            <a:r>
              <a:rPr lang="cs-CZ" sz="4800" dirty="0" smtClean="0"/>
              <a:t>. </a:t>
            </a:r>
            <a:r>
              <a:rPr lang="cs-CZ" sz="4800" dirty="0" err="1" smtClean="0"/>
              <a:t>das</a:t>
            </a:r>
            <a:r>
              <a:rPr lang="cs-CZ" sz="4800" dirty="0" smtClean="0"/>
              <a:t> Hobby – </a:t>
            </a:r>
            <a:r>
              <a:rPr lang="cs-CZ" sz="4800" dirty="0" err="1" smtClean="0"/>
              <a:t>die</a:t>
            </a:r>
            <a:r>
              <a:rPr lang="cs-CZ" sz="4800" dirty="0" smtClean="0"/>
              <a:t> </a:t>
            </a:r>
            <a:r>
              <a:rPr lang="cs-CZ" sz="4800" dirty="0" err="1" smtClean="0"/>
              <a:t>Hobbys</a:t>
            </a:r>
            <a:endParaRPr lang="cs-CZ" sz="4800" dirty="0" smtClean="0"/>
          </a:p>
          <a:p>
            <a:pPr>
              <a:buNone/>
            </a:pPr>
            <a:r>
              <a:rPr lang="cs-CZ" sz="4800" dirty="0" smtClean="0"/>
              <a:t>			 der Park – </a:t>
            </a:r>
            <a:r>
              <a:rPr lang="cs-CZ" sz="4800" dirty="0" err="1" smtClean="0"/>
              <a:t>die</a:t>
            </a:r>
            <a:r>
              <a:rPr lang="cs-CZ" sz="4800" dirty="0" smtClean="0"/>
              <a:t> </a:t>
            </a:r>
            <a:r>
              <a:rPr lang="cs-CZ" sz="4800" dirty="0" err="1" smtClean="0"/>
              <a:t>Parks</a:t>
            </a:r>
            <a:endParaRPr lang="cs-CZ" sz="4800" dirty="0" smtClean="0"/>
          </a:p>
          <a:p>
            <a:pPr>
              <a:buNone/>
            </a:pPr>
            <a:r>
              <a:rPr lang="cs-CZ" sz="4800" dirty="0" smtClean="0"/>
              <a:t>			 </a:t>
            </a:r>
            <a:r>
              <a:rPr lang="cs-CZ" sz="4800" dirty="0" err="1" smtClean="0"/>
              <a:t>die</a:t>
            </a:r>
            <a:r>
              <a:rPr lang="cs-CZ" sz="4800" dirty="0" smtClean="0"/>
              <a:t> CD – </a:t>
            </a:r>
            <a:r>
              <a:rPr lang="cs-CZ" sz="4800" dirty="0" err="1" smtClean="0"/>
              <a:t>die</a:t>
            </a:r>
            <a:r>
              <a:rPr lang="cs-CZ" sz="4800" dirty="0" smtClean="0"/>
              <a:t> </a:t>
            </a:r>
            <a:r>
              <a:rPr lang="cs-CZ" sz="4800" dirty="0" err="1" smtClean="0"/>
              <a:t>CDs</a:t>
            </a:r>
            <a:endParaRPr lang="cs-CZ" sz="4800" dirty="0" smtClean="0"/>
          </a:p>
          <a:p>
            <a:pPr>
              <a:buNone/>
            </a:pPr>
            <a:r>
              <a:rPr lang="cs-CZ" sz="4800" dirty="0" smtClean="0"/>
              <a:t>			</a:t>
            </a:r>
            <a:r>
              <a:rPr lang="cs-CZ" sz="4800" dirty="0" err="1" smtClean="0"/>
              <a:t>die</a:t>
            </a:r>
            <a:r>
              <a:rPr lang="cs-CZ" sz="4800" dirty="0" smtClean="0"/>
              <a:t> </a:t>
            </a:r>
            <a:r>
              <a:rPr lang="cs-CZ" sz="4800" dirty="0" err="1" smtClean="0"/>
              <a:t>Uni</a:t>
            </a:r>
            <a:r>
              <a:rPr lang="cs-CZ" sz="4800" dirty="0" smtClean="0"/>
              <a:t> – </a:t>
            </a:r>
            <a:r>
              <a:rPr lang="cs-CZ" sz="4800" dirty="0" err="1" smtClean="0"/>
              <a:t>die</a:t>
            </a:r>
            <a:r>
              <a:rPr lang="cs-CZ" sz="4800" dirty="0" smtClean="0"/>
              <a:t> </a:t>
            </a:r>
            <a:r>
              <a:rPr lang="cs-CZ" sz="4800" dirty="0" err="1" smtClean="0"/>
              <a:t>Unis</a:t>
            </a:r>
            <a:endParaRPr lang="cs-CZ" sz="4800" dirty="0" smtClean="0"/>
          </a:p>
          <a:p>
            <a:pPr>
              <a:buNone/>
            </a:pPr>
            <a:r>
              <a:rPr lang="cs-CZ" sz="4800" dirty="0" smtClean="0"/>
              <a:t>			 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dirty="0" smtClean="0"/>
              <a:t>Použité zdroje: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484784"/>
            <a:ext cx="7772400" cy="4870776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sz="2800" dirty="0" smtClean="0"/>
              <a:t>Vlastní práce autora</a:t>
            </a:r>
          </a:p>
          <a:p>
            <a:pPr>
              <a:buFontTx/>
              <a:buChar char="-"/>
            </a:pPr>
            <a:r>
              <a:rPr lang="cs-CZ" sz="2800" dirty="0"/>
              <a:t>RADĚVOVÁ, Zuzana. Cvičebnice německé gramatiky: </a:t>
            </a:r>
            <a:r>
              <a:rPr lang="cs-CZ" sz="2800" dirty="0" err="1"/>
              <a:t>Übungsbuch</a:t>
            </a:r>
            <a:r>
              <a:rPr lang="cs-CZ" sz="2800" dirty="0"/>
              <a:t> der </a:t>
            </a:r>
            <a:r>
              <a:rPr lang="cs-CZ" sz="2800" dirty="0" err="1"/>
              <a:t>deutschen</a:t>
            </a:r>
            <a:r>
              <a:rPr lang="cs-CZ" sz="2800" dirty="0"/>
              <a:t> </a:t>
            </a:r>
            <a:r>
              <a:rPr lang="cs-CZ" sz="2800" dirty="0" smtClean="0"/>
              <a:t>Gramatiku </a:t>
            </a:r>
            <a:r>
              <a:rPr lang="cs-CZ" sz="2800" dirty="0"/>
              <a:t>: pro začátečníky až mírně pokročilé. Vyd. 1. Brno: </a:t>
            </a:r>
            <a:r>
              <a:rPr lang="cs-CZ" sz="2800" dirty="0" err="1"/>
              <a:t>Didaktis</a:t>
            </a:r>
            <a:r>
              <a:rPr lang="cs-CZ" sz="2800" dirty="0"/>
              <a:t>, 2003, 118s. ISBN 97880735809953</a:t>
            </a:r>
          </a:p>
          <a:p>
            <a:pPr>
              <a:buFontTx/>
              <a:buChar char="-"/>
            </a:pPr>
            <a:endParaRPr lang="cs-CZ" sz="2800" dirty="0" smtClean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08518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858</TotalTime>
  <Words>330</Words>
  <Application>Microsoft Office PowerPoint</Application>
  <PresentationFormat>On-screen Show (4:3)</PresentationFormat>
  <Paragraphs>71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Metro</vt:lpstr>
      <vt:lpstr>PowerPoint Presentation</vt:lpstr>
      <vt:lpstr>Množné číslo podstatných jmen</vt:lpstr>
      <vt:lpstr>PowerPoint Presentation</vt:lpstr>
      <vt:lpstr>PowerPoint Presentation</vt:lpstr>
      <vt:lpstr>PowerPoint Presentation</vt:lpstr>
      <vt:lpstr>c) koncovka -e</vt:lpstr>
      <vt:lpstr>d) koncovka –e s          přehláskou</vt:lpstr>
      <vt:lpstr>PowerPoint Presentation</vt:lpstr>
      <vt:lpstr>PowerPoint Presentation</vt:lpstr>
      <vt:lpstr>PowerPoint Presentation</vt:lpstr>
      <vt:lpstr>PowerPoint Presentation</vt:lpstr>
      <vt:lpstr>Použité zdroje: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ČASOVÁNÍ ZPŮSOBOVÝCH SLOVES</dc:title>
  <dc:creator>Alena</dc:creator>
  <cp:lastModifiedBy>Valued Acer Customer</cp:lastModifiedBy>
  <cp:revision>89</cp:revision>
  <dcterms:created xsi:type="dcterms:W3CDTF">2012-03-11T19:51:34Z</dcterms:created>
  <dcterms:modified xsi:type="dcterms:W3CDTF">2012-05-28T08:30:05Z</dcterms:modified>
</cp:coreProperties>
</file>