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76" r:id="rId2"/>
    <p:sldId id="256" r:id="rId3"/>
    <p:sldId id="257" r:id="rId4"/>
    <p:sldId id="268" r:id="rId5"/>
    <p:sldId id="258" r:id="rId6"/>
    <p:sldId id="259" r:id="rId7"/>
    <p:sldId id="272" r:id="rId8"/>
    <p:sldId id="270" r:id="rId9"/>
    <p:sldId id="273" r:id="rId10"/>
    <p:sldId id="274" r:id="rId11"/>
    <p:sldId id="275" r:id="rId12"/>
    <p:sldId id="265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99"/>
    <a:srgbClr val="669900"/>
    <a:srgbClr val="6666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404" autoAdjust="0"/>
    <p:restoredTop sz="94660"/>
  </p:normalViewPr>
  <p:slideViewPr>
    <p:cSldViewPr>
      <p:cViewPr>
        <p:scale>
          <a:sx n="100" d="100"/>
          <a:sy n="100" d="100"/>
        </p:scale>
        <p:origin x="834" y="27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EFA53E4-6A91-489F-BC3D-C27EECB3B0AE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EFA53E4-6A91-489F-BC3D-C27EECB3B0AE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1EFA53E4-6A91-489F-BC3D-C27EECB3B0AE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467544" y="260648"/>
            <a:ext cx="7772400" cy="4416152"/>
          </a:xfrm>
        </p:spPr>
        <p:txBody>
          <a:bodyPr>
            <a:normAutofit fontScale="90000"/>
          </a:bodyPr>
          <a:lstStyle/>
          <a:p>
            <a:pPr algn="l"/>
            <a:r>
              <a:rPr lang="cs-CZ" sz="22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Název školy: ZŠ Varnsdorf, Edisonova 2821, okres Děčín, příspěvková organizace</a:t>
            </a:r>
            <a:br>
              <a:rPr lang="cs-CZ" sz="22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dirty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Jazyk a jazyková komunikace, Německý jazyk, </a:t>
            </a:r>
            <a:r>
              <a:rPr lang="cs-CZ" sz="22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Préteritum způsobových sloves</a:t>
            </a:r>
            <a:br>
              <a:rPr lang="cs-CZ" sz="22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Autor: Alena </a:t>
            </a:r>
            <a:r>
              <a:rPr lang="cs-CZ" sz="2200" spc="50" dirty="0" err="1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Červášková</a:t>
            </a:r>
            <a:r>
              <a:rPr lang="cs-CZ" sz="22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2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Název materiálu: </a:t>
            </a:r>
            <a:r>
              <a:rPr lang="cs-CZ" sz="2200" b="1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VY_22_INOVACE_21/III.SADA</a:t>
            </a:r>
            <a:br>
              <a:rPr lang="cs-CZ" sz="2200" b="1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b="1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200" b="1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b="1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200" b="1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b="1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200" b="1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b="1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200" b="1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Anotace: Prezentace je určena pro žáky 2. stupně a slouží k </a:t>
            </a:r>
            <a:br>
              <a:rPr lang="cs-CZ" sz="22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dirty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22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          výkladu préterita způsobových sloves</a:t>
            </a:r>
            <a:br>
              <a:rPr lang="cs-CZ" sz="22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Období</a:t>
            </a:r>
            <a:r>
              <a:rPr lang="cs-CZ" sz="2200" spc="5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: leden </a:t>
            </a:r>
            <a:r>
              <a:rPr lang="cs-CZ" sz="22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– květen 2012</a:t>
            </a:r>
            <a:r>
              <a:rPr lang="cs-CZ" sz="22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2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</a:br>
            <a:endParaRPr lang="cs-CZ" sz="22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013176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0034" y="714356"/>
            <a:ext cx="8077200" cy="5643602"/>
          </a:xfrm>
        </p:spPr>
        <p:txBody>
          <a:bodyPr>
            <a:noAutofit/>
          </a:bodyPr>
          <a:lstStyle/>
          <a:p>
            <a:r>
              <a:rPr lang="cs-CZ" sz="7200" dirty="0" smtClean="0"/>
              <a:t/>
            </a:r>
            <a:br>
              <a:rPr lang="cs-CZ" sz="7200" dirty="0" smtClean="0"/>
            </a:br>
            <a:r>
              <a:rPr lang="cs-CZ" sz="8000" dirty="0" smtClean="0"/>
              <a:t>PRÉTERITUM </a:t>
            </a:r>
            <a:r>
              <a:rPr lang="cs-CZ" sz="8000" dirty="0" smtClean="0"/>
              <a:t>ZPŮSOBOVÝCH SLOVES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002" y="714356"/>
            <a:ext cx="8643998" cy="5900759"/>
          </a:xfrm>
        </p:spPr>
        <p:txBody>
          <a:bodyPr>
            <a:normAutofit fontScale="92500" lnSpcReduction="20000"/>
          </a:bodyPr>
          <a:lstStyle/>
          <a:p>
            <a:r>
              <a:rPr lang="cs-CZ" sz="4400" b="1" dirty="0" smtClean="0">
                <a:solidFill>
                  <a:srgbClr val="FFC000"/>
                </a:solidFill>
              </a:rPr>
              <a:t>Mezi způsobová slovesa patří:</a:t>
            </a:r>
          </a:p>
          <a:p>
            <a:endParaRPr lang="cs-CZ" sz="1400" b="1" dirty="0" smtClean="0">
              <a:solidFill>
                <a:srgbClr val="FFC000"/>
              </a:solidFill>
            </a:endParaRPr>
          </a:p>
          <a:p>
            <a:r>
              <a:rPr lang="cs-CZ" sz="3600" b="1" dirty="0" err="1" smtClean="0"/>
              <a:t>dürfen</a:t>
            </a:r>
            <a:r>
              <a:rPr lang="cs-CZ" sz="3600" b="1" dirty="0" smtClean="0"/>
              <a:t> - smět</a:t>
            </a:r>
          </a:p>
          <a:p>
            <a:pPr>
              <a:buNone/>
            </a:pPr>
            <a:endParaRPr lang="cs-CZ" sz="500" b="1" dirty="0" smtClean="0"/>
          </a:p>
          <a:p>
            <a:r>
              <a:rPr lang="cs-CZ" sz="3600" b="1" dirty="0" err="1" smtClean="0"/>
              <a:t>können</a:t>
            </a:r>
            <a:r>
              <a:rPr lang="cs-CZ" sz="3600" b="1" dirty="0" smtClean="0"/>
              <a:t> – moci, </a:t>
            </a:r>
            <a:r>
              <a:rPr lang="cs-CZ" sz="3600" b="1" dirty="0" err="1" smtClean="0"/>
              <a:t>uměti</a:t>
            </a:r>
            <a:endParaRPr lang="cs-CZ" sz="3600" b="1" dirty="0" smtClean="0"/>
          </a:p>
          <a:p>
            <a:endParaRPr lang="cs-CZ" sz="500" b="1" dirty="0" smtClean="0"/>
          </a:p>
          <a:p>
            <a:r>
              <a:rPr lang="cs-CZ" sz="3600" b="1" dirty="0" err="1" smtClean="0"/>
              <a:t>mögen</a:t>
            </a:r>
            <a:r>
              <a:rPr lang="cs-CZ" sz="3600" b="1" dirty="0" smtClean="0"/>
              <a:t> – mít rád</a:t>
            </a:r>
          </a:p>
          <a:p>
            <a:endParaRPr lang="cs-CZ" sz="500" b="1" dirty="0" smtClean="0"/>
          </a:p>
          <a:p>
            <a:r>
              <a:rPr lang="cs-CZ" sz="3600" b="1" dirty="0" err="1" smtClean="0"/>
              <a:t>müssen</a:t>
            </a:r>
            <a:r>
              <a:rPr lang="cs-CZ" sz="3600" b="1" dirty="0" smtClean="0"/>
              <a:t> - muset</a:t>
            </a:r>
          </a:p>
          <a:p>
            <a:endParaRPr lang="cs-CZ" sz="500" b="1" dirty="0" smtClean="0"/>
          </a:p>
          <a:p>
            <a:r>
              <a:rPr lang="cs-CZ" sz="3600" b="1" dirty="0" err="1" smtClean="0"/>
              <a:t>sollen</a:t>
            </a:r>
            <a:r>
              <a:rPr lang="cs-CZ" sz="3600" b="1" dirty="0" smtClean="0"/>
              <a:t> – mít povinnost</a:t>
            </a:r>
          </a:p>
          <a:p>
            <a:endParaRPr lang="cs-CZ" sz="500" b="1" dirty="0" smtClean="0"/>
          </a:p>
          <a:p>
            <a:r>
              <a:rPr lang="cs-CZ" sz="3600" b="1" dirty="0" err="1" smtClean="0"/>
              <a:t>wollen</a:t>
            </a:r>
            <a:r>
              <a:rPr lang="cs-CZ" sz="3600" b="1" dirty="0" smtClean="0"/>
              <a:t> – chtít</a:t>
            </a:r>
          </a:p>
          <a:p>
            <a:endParaRPr lang="cs-CZ" sz="3600" b="1" dirty="0" smtClean="0"/>
          </a:p>
          <a:p>
            <a:r>
              <a:rPr lang="cs-CZ" sz="3600" b="1" dirty="0" smtClean="0"/>
              <a:t>Dále sem vzhledem k podobnosti tvarů řadíme sloveso WISSEN</a:t>
            </a:r>
          </a:p>
          <a:p>
            <a:pPr>
              <a:buNone/>
            </a:pPr>
            <a:endParaRPr lang="cs-CZ" sz="3600" b="1" dirty="0" smtClean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034" y="785794"/>
            <a:ext cx="8183880" cy="5214974"/>
          </a:xfrm>
        </p:spPr>
        <p:txBody>
          <a:bodyPr>
            <a:normAutofit lnSpcReduction="10000"/>
          </a:bodyPr>
          <a:lstStyle/>
          <a:p>
            <a:endParaRPr lang="cs-CZ" sz="5600" b="1" i="1" dirty="0" smtClean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cs-CZ" sz="5600" b="1" i="1" dirty="0" smtClean="0">
                <a:solidFill>
                  <a:schemeClr val="accent5">
                    <a:lumMod val="75000"/>
                  </a:schemeClr>
                </a:solidFill>
              </a:rPr>
              <a:t>Préteritum</a:t>
            </a:r>
            <a:r>
              <a:rPr lang="cs-CZ" sz="5600" dirty="0" smtClean="0"/>
              <a:t> se používá k vyjádření minulosti a je tvořeno jednoduchým (nesloženým) slovesným tvarem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6700" dirty="0" smtClean="0"/>
              <a:t>DÜRFEN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28596" y="214290"/>
            <a:ext cx="8183880" cy="5613292"/>
          </a:xfrm>
        </p:spPr>
        <p:txBody>
          <a:bodyPr/>
          <a:lstStyle/>
          <a:p>
            <a:pPr>
              <a:buNone/>
            </a:pPr>
            <a:r>
              <a:rPr lang="cs-CZ" sz="7200" dirty="0" smtClean="0">
                <a:solidFill>
                  <a:schemeClr val="accent5"/>
                </a:solidFill>
              </a:rPr>
              <a:t>DÜRFEN</a:t>
            </a:r>
          </a:p>
          <a:p>
            <a:pPr>
              <a:buNone/>
            </a:pPr>
            <a:r>
              <a:rPr lang="cs-CZ" sz="4000" dirty="0" smtClean="0"/>
              <a:t>	</a:t>
            </a:r>
            <a:r>
              <a:rPr lang="cs-CZ" sz="4000" dirty="0" err="1" smtClean="0"/>
              <a:t>ich</a:t>
            </a:r>
            <a:r>
              <a:rPr lang="cs-CZ" sz="4000" dirty="0" smtClean="0"/>
              <a:t> </a:t>
            </a:r>
            <a:r>
              <a:rPr lang="cs-CZ" sz="4000" dirty="0" err="1" smtClean="0"/>
              <a:t>durfte</a:t>
            </a: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</a:t>
            </a:r>
            <a:r>
              <a:rPr lang="cs-CZ" sz="4000" dirty="0" err="1" smtClean="0"/>
              <a:t>du</a:t>
            </a:r>
            <a:r>
              <a:rPr lang="cs-CZ" sz="4000" dirty="0" smtClean="0"/>
              <a:t> </a:t>
            </a:r>
            <a:r>
              <a:rPr lang="cs-CZ" sz="4000" dirty="0" err="1" smtClean="0"/>
              <a:t>durftest</a:t>
            </a: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</a:t>
            </a:r>
            <a:r>
              <a:rPr lang="cs-CZ" sz="4000" dirty="0" err="1" smtClean="0"/>
              <a:t>er</a:t>
            </a:r>
            <a:r>
              <a:rPr lang="cs-CZ" sz="4000" dirty="0" smtClean="0"/>
              <a:t> </a:t>
            </a:r>
            <a:r>
              <a:rPr lang="cs-CZ" sz="4000" dirty="0" err="1" smtClean="0"/>
              <a:t>durfte</a:t>
            </a: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</a:t>
            </a:r>
            <a:r>
              <a:rPr lang="cs-CZ" sz="4000" dirty="0" smtClean="0"/>
              <a:t>wir </a:t>
            </a:r>
            <a:r>
              <a:rPr lang="cs-CZ" sz="4000" dirty="0" smtClean="0"/>
              <a:t>durften</a:t>
            </a:r>
          </a:p>
          <a:p>
            <a:pPr>
              <a:buNone/>
            </a:pPr>
            <a:r>
              <a:rPr lang="cs-CZ" sz="4000" dirty="0" smtClean="0"/>
              <a:t>	</a:t>
            </a:r>
            <a:r>
              <a:rPr lang="cs-CZ" sz="4000" dirty="0" err="1" smtClean="0"/>
              <a:t>ihr</a:t>
            </a:r>
            <a:r>
              <a:rPr lang="cs-CZ" sz="4000" dirty="0" smtClean="0"/>
              <a:t> </a:t>
            </a:r>
            <a:r>
              <a:rPr lang="cs-CZ" sz="4000" dirty="0" err="1" smtClean="0"/>
              <a:t>durftet</a:t>
            </a: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</a:t>
            </a:r>
            <a:r>
              <a:rPr lang="cs-CZ" sz="4000" dirty="0" err="1" smtClean="0"/>
              <a:t>sie</a:t>
            </a:r>
            <a:r>
              <a:rPr lang="cs-CZ" sz="4000" dirty="0" smtClean="0"/>
              <a:t> </a:t>
            </a:r>
            <a:r>
              <a:rPr lang="cs-CZ" sz="4000" dirty="0" err="1" smtClean="0"/>
              <a:t>durften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357166"/>
            <a:ext cx="8534400" cy="985822"/>
          </a:xfrm>
        </p:spPr>
        <p:txBody>
          <a:bodyPr>
            <a:noAutofit/>
          </a:bodyPr>
          <a:lstStyle/>
          <a:p>
            <a:pPr algn="l"/>
            <a:r>
              <a:rPr lang="cs-CZ" sz="7200" dirty="0" smtClean="0"/>
              <a:t>KÖNNEN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sz="4000" dirty="0" err="1" smtClean="0"/>
              <a:t>ich</a:t>
            </a:r>
            <a:r>
              <a:rPr lang="cs-CZ" sz="4000" dirty="0" smtClean="0"/>
              <a:t> </a:t>
            </a:r>
            <a:r>
              <a:rPr lang="cs-CZ" sz="4000" dirty="0" err="1" smtClean="0"/>
              <a:t>konnte</a:t>
            </a: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</a:t>
            </a:r>
            <a:r>
              <a:rPr lang="cs-CZ" sz="4000" dirty="0" err="1" smtClean="0"/>
              <a:t>du</a:t>
            </a:r>
            <a:r>
              <a:rPr lang="cs-CZ" sz="4000" dirty="0" smtClean="0"/>
              <a:t> </a:t>
            </a:r>
            <a:r>
              <a:rPr lang="cs-CZ" sz="4000" dirty="0" err="1" smtClean="0"/>
              <a:t>konntest</a:t>
            </a: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</a:t>
            </a:r>
            <a:r>
              <a:rPr lang="cs-CZ" sz="4000" dirty="0" err="1" smtClean="0"/>
              <a:t>er</a:t>
            </a:r>
            <a:r>
              <a:rPr lang="cs-CZ" sz="4000" dirty="0" smtClean="0"/>
              <a:t> </a:t>
            </a:r>
            <a:r>
              <a:rPr lang="cs-CZ" sz="4000" dirty="0" err="1" smtClean="0"/>
              <a:t>konnte</a:t>
            </a: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</a:t>
            </a:r>
            <a:r>
              <a:rPr lang="cs-CZ" sz="4000" dirty="0" err="1" smtClean="0"/>
              <a:t>wir</a:t>
            </a:r>
            <a:r>
              <a:rPr lang="cs-CZ" sz="4000" dirty="0" smtClean="0"/>
              <a:t> </a:t>
            </a:r>
            <a:r>
              <a:rPr lang="cs-CZ" sz="4000" dirty="0" err="1" smtClean="0"/>
              <a:t>konnten</a:t>
            </a: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</a:t>
            </a:r>
            <a:r>
              <a:rPr lang="cs-CZ" sz="4000" dirty="0" err="1" smtClean="0"/>
              <a:t>ihr</a:t>
            </a:r>
            <a:r>
              <a:rPr lang="cs-CZ" sz="4000" dirty="0" smtClean="0"/>
              <a:t> </a:t>
            </a:r>
            <a:r>
              <a:rPr lang="cs-CZ" sz="4000" dirty="0" err="1" smtClean="0"/>
              <a:t>konntet</a:t>
            </a: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</a:t>
            </a:r>
            <a:r>
              <a:rPr lang="cs-CZ" sz="4000" dirty="0" err="1" smtClean="0"/>
              <a:t>sie</a:t>
            </a:r>
            <a:r>
              <a:rPr lang="cs-CZ" sz="4000" dirty="0" smtClean="0"/>
              <a:t> </a:t>
            </a:r>
            <a:r>
              <a:rPr lang="cs-CZ" sz="4000" dirty="0" err="1" smtClean="0"/>
              <a:t>konnten</a:t>
            </a:r>
            <a:endParaRPr lang="cs-CZ" sz="40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0"/>
            <a:ext cx="8534400" cy="1285860"/>
          </a:xfrm>
        </p:spPr>
        <p:txBody>
          <a:bodyPr>
            <a:normAutofit/>
          </a:bodyPr>
          <a:lstStyle/>
          <a:p>
            <a:pPr algn="l"/>
            <a:r>
              <a:rPr lang="cs-CZ" sz="7200" dirty="0" smtClean="0"/>
              <a:t>MÖGEN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/>
              <a:t>	</a:t>
            </a:r>
            <a:r>
              <a:rPr lang="cs-CZ" sz="4000" dirty="0" err="1" smtClean="0"/>
              <a:t>ich</a:t>
            </a:r>
            <a:r>
              <a:rPr lang="cs-CZ" sz="4000" dirty="0" smtClean="0"/>
              <a:t> </a:t>
            </a:r>
            <a:r>
              <a:rPr lang="cs-CZ" sz="4000" dirty="0" err="1" smtClean="0"/>
              <a:t>mochte</a:t>
            </a: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</a:t>
            </a:r>
            <a:r>
              <a:rPr lang="cs-CZ" sz="4000" dirty="0" err="1" smtClean="0"/>
              <a:t>du</a:t>
            </a:r>
            <a:r>
              <a:rPr lang="cs-CZ" sz="4000" dirty="0" smtClean="0"/>
              <a:t> </a:t>
            </a:r>
            <a:r>
              <a:rPr lang="cs-CZ" sz="4000" dirty="0" err="1" smtClean="0"/>
              <a:t>mochtest</a:t>
            </a: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</a:t>
            </a:r>
            <a:r>
              <a:rPr lang="cs-CZ" sz="4000" dirty="0" err="1" smtClean="0"/>
              <a:t>er</a:t>
            </a:r>
            <a:r>
              <a:rPr lang="cs-CZ" sz="4000" dirty="0" smtClean="0"/>
              <a:t> </a:t>
            </a:r>
            <a:r>
              <a:rPr lang="cs-CZ" sz="4000" dirty="0" err="1" smtClean="0"/>
              <a:t>mochte</a:t>
            </a: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</a:t>
            </a:r>
            <a:r>
              <a:rPr lang="cs-CZ" sz="4000" dirty="0" err="1" smtClean="0"/>
              <a:t>wir</a:t>
            </a:r>
            <a:r>
              <a:rPr lang="cs-CZ" sz="4000" dirty="0" smtClean="0"/>
              <a:t> </a:t>
            </a:r>
            <a:r>
              <a:rPr lang="cs-CZ" sz="4000" dirty="0" err="1" smtClean="0"/>
              <a:t>mochten</a:t>
            </a: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</a:t>
            </a:r>
            <a:r>
              <a:rPr lang="cs-CZ" sz="4000" dirty="0" err="1" smtClean="0"/>
              <a:t>ihr</a:t>
            </a:r>
            <a:r>
              <a:rPr lang="cs-CZ" sz="4000" dirty="0" smtClean="0"/>
              <a:t> </a:t>
            </a:r>
            <a:r>
              <a:rPr lang="cs-CZ" sz="4000" dirty="0" err="1" smtClean="0"/>
              <a:t>mochtet</a:t>
            </a: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</a:t>
            </a:r>
            <a:r>
              <a:rPr lang="cs-CZ" sz="4000" dirty="0" err="1" smtClean="0"/>
              <a:t>sie</a:t>
            </a:r>
            <a:r>
              <a:rPr lang="cs-CZ" sz="4000" dirty="0" smtClean="0"/>
              <a:t> </a:t>
            </a:r>
            <a:r>
              <a:rPr lang="cs-CZ" sz="4000" dirty="0" err="1" smtClean="0"/>
              <a:t>mochten</a:t>
            </a:r>
            <a:endParaRPr lang="cs-CZ" sz="40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0"/>
            <a:ext cx="8534400" cy="1285860"/>
          </a:xfrm>
        </p:spPr>
        <p:txBody>
          <a:bodyPr>
            <a:normAutofit/>
          </a:bodyPr>
          <a:lstStyle/>
          <a:p>
            <a:pPr algn="l"/>
            <a:r>
              <a:rPr lang="cs-CZ" sz="7200" dirty="0" smtClean="0"/>
              <a:t>MÜSSEN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sz="2800" dirty="0" smtClean="0"/>
              <a:t>	</a:t>
            </a:r>
            <a:r>
              <a:rPr lang="cs-CZ" sz="4000" dirty="0" err="1" smtClean="0"/>
              <a:t>ich</a:t>
            </a:r>
            <a:r>
              <a:rPr lang="cs-CZ" sz="4000" dirty="0" smtClean="0"/>
              <a:t> </a:t>
            </a:r>
            <a:r>
              <a:rPr lang="cs-CZ" sz="4000" dirty="0" err="1" smtClean="0"/>
              <a:t>musste</a:t>
            </a: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</a:t>
            </a:r>
            <a:r>
              <a:rPr lang="cs-CZ" sz="4000" dirty="0" err="1" smtClean="0"/>
              <a:t>du</a:t>
            </a:r>
            <a:r>
              <a:rPr lang="cs-CZ" sz="4000" dirty="0" smtClean="0"/>
              <a:t> </a:t>
            </a:r>
            <a:r>
              <a:rPr lang="cs-CZ" sz="4000" dirty="0" err="1" smtClean="0"/>
              <a:t>musstest</a:t>
            </a: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</a:t>
            </a:r>
            <a:r>
              <a:rPr lang="cs-CZ" sz="4000" dirty="0" err="1" smtClean="0"/>
              <a:t>er</a:t>
            </a:r>
            <a:r>
              <a:rPr lang="cs-CZ" sz="4000" dirty="0" smtClean="0"/>
              <a:t> </a:t>
            </a:r>
            <a:r>
              <a:rPr lang="cs-CZ" sz="4000" dirty="0" err="1" smtClean="0"/>
              <a:t>musste</a:t>
            </a: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</a:t>
            </a:r>
            <a:r>
              <a:rPr lang="cs-CZ" sz="4000" dirty="0" err="1" smtClean="0"/>
              <a:t>wir</a:t>
            </a:r>
            <a:r>
              <a:rPr lang="cs-CZ" sz="4000" dirty="0" smtClean="0"/>
              <a:t> </a:t>
            </a:r>
            <a:r>
              <a:rPr lang="cs-CZ" sz="4000" dirty="0" err="1" smtClean="0"/>
              <a:t>mussten</a:t>
            </a: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</a:t>
            </a:r>
            <a:r>
              <a:rPr lang="cs-CZ" sz="4000" dirty="0" err="1" smtClean="0"/>
              <a:t>ihr</a:t>
            </a:r>
            <a:r>
              <a:rPr lang="cs-CZ" sz="4000" dirty="0" smtClean="0"/>
              <a:t> </a:t>
            </a:r>
            <a:r>
              <a:rPr lang="cs-CZ" sz="4000" dirty="0" err="1" smtClean="0"/>
              <a:t>musstet</a:t>
            </a: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</a:t>
            </a:r>
            <a:r>
              <a:rPr lang="cs-CZ" sz="4000" dirty="0" err="1" smtClean="0"/>
              <a:t>sie</a:t>
            </a:r>
            <a:r>
              <a:rPr lang="cs-CZ" sz="4000" dirty="0" smtClean="0"/>
              <a:t> </a:t>
            </a:r>
            <a:r>
              <a:rPr lang="cs-CZ" sz="4000" dirty="0" err="1" smtClean="0"/>
              <a:t>mussten</a:t>
            </a:r>
            <a:endParaRPr lang="cs-CZ" sz="40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0"/>
            <a:ext cx="8534400" cy="1285860"/>
          </a:xfrm>
        </p:spPr>
        <p:txBody>
          <a:bodyPr>
            <a:normAutofit/>
          </a:bodyPr>
          <a:lstStyle/>
          <a:p>
            <a:pPr algn="l"/>
            <a:r>
              <a:rPr lang="cs-CZ" sz="7200" dirty="0" smtClean="0"/>
              <a:t>SOLLEN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sz="2800" dirty="0" smtClean="0"/>
              <a:t>	</a:t>
            </a:r>
            <a:r>
              <a:rPr lang="cs-CZ" sz="4000" dirty="0" err="1" smtClean="0"/>
              <a:t>ich</a:t>
            </a:r>
            <a:r>
              <a:rPr lang="cs-CZ" sz="4000" dirty="0" smtClean="0"/>
              <a:t> </a:t>
            </a:r>
            <a:r>
              <a:rPr lang="cs-CZ" sz="4000" dirty="0" err="1" smtClean="0"/>
              <a:t>sollte</a:t>
            </a: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</a:t>
            </a:r>
            <a:r>
              <a:rPr lang="cs-CZ" sz="4000" dirty="0" err="1" smtClean="0"/>
              <a:t>du</a:t>
            </a:r>
            <a:r>
              <a:rPr lang="cs-CZ" sz="4000" dirty="0" smtClean="0"/>
              <a:t> </a:t>
            </a:r>
            <a:r>
              <a:rPr lang="cs-CZ" sz="4000" dirty="0" err="1" smtClean="0"/>
              <a:t>solltest</a:t>
            </a: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</a:t>
            </a:r>
            <a:r>
              <a:rPr lang="cs-CZ" sz="4000" dirty="0" err="1" smtClean="0"/>
              <a:t>er</a:t>
            </a:r>
            <a:r>
              <a:rPr lang="cs-CZ" sz="4000" dirty="0" smtClean="0"/>
              <a:t> </a:t>
            </a:r>
            <a:r>
              <a:rPr lang="cs-CZ" sz="4000" dirty="0" err="1" smtClean="0"/>
              <a:t>sollte</a:t>
            </a: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</a:t>
            </a:r>
            <a:r>
              <a:rPr lang="cs-CZ" sz="4000" dirty="0" err="1" smtClean="0"/>
              <a:t>wir</a:t>
            </a:r>
            <a:r>
              <a:rPr lang="cs-CZ" sz="4000" dirty="0" smtClean="0"/>
              <a:t> </a:t>
            </a:r>
            <a:r>
              <a:rPr lang="cs-CZ" sz="4000" dirty="0" err="1" smtClean="0"/>
              <a:t>sollten</a:t>
            </a: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</a:t>
            </a:r>
            <a:r>
              <a:rPr lang="cs-CZ" sz="4000" dirty="0" err="1" smtClean="0"/>
              <a:t>ihr</a:t>
            </a:r>
            <a:r>
              <a:rPr lang="cs-CZ" sz="4000" dirty="0" smtClean="0"/>
              <a:t> </a:t>
            </a:r>
            <a:r>
              <a:rPr lang="cs-CZ" sz="4000" dirty="0" err="1" smtClean="0"/>
              <a:t>solltet</a:t>
            </a: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</a:t>
            </a:r>
            <a:r>
              <a:rPr lang="cs-CZ" sz="4000" dirty="0" err="1" smtClean="0"/>
              <a:t>sie</a:t>
            </a:r>
            <a:r>
              <a:rPr lang="cs-CZ" sz="4000" dirty="0" smtClean="0"/>
              <a:t> </a:t>
            </a:r>
            <a:r>
              <a:rPr lang="cs-CZ" sz="4000" dirty="0" err="1" smtClean="0"/>
              <a:t>sollten</a:t>
            </a:r>
            <a:endParaRPr lang="cs-CZ" sz="4000" dirty="0" smtClean="0"/>
          </a:p>
          <a:p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0"/>
            <a:ext cx="8534400" cy="1285860"/>
          </a:xfrm>
        </p:spPr>
        <p:txBody>
          <a:bodyPr>
            <a:normAutofit/>
          </a:bodyPr>
          <a:lstStyle/>
          <a:p>
            <a:pPr algn="l"/>
            <a:r>
              <a:rPr lang="cs-CZ" sz="7200" dirty="0" smtClean="0"/>
              <a:t>WOLLEN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sz="4000" dirty="0" smtClean="0"/>
              <a:t>	</a:t>
            </a:r>
            <a:r>
              <a:rPr lang="cs-CZ" sz="4000" dirty="0" err="1" smtClean="0"/>
              <a:t>ich</a:t>
            </a:r>
            <a:r>
              <a:rPr lang="cs-CZ" sz="4000" dirty="0" smtClean="0"/>
              <a:t> </a:t>
            </a:r>
            <a:r>
              <a:rPr lang="cs-CZ" sz="4000" dirty="0" err="1" smtClean="0"/>
              <a:t>wollte</a:t>
            </a: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</a:t>
            </a:r>
            <a:r>
              <a:rPr lang="cs-CZ" sz="4000" dirty="0" err="1" smtClean="0"/>
              <a:t>du</a:t>
            </a:r>
            <a:r>
              <a:rPr lang="cs-CZ" sz="4000" dirty="0" smtClean="0"/>
              <a:t> </a:t>
            </a:r>
            <a:r>
              <a:rPr lang="cs-CZ" sz="4000" dirty="0" err="1" smtClean="0"/>
              <a:t>wolltest</a:t>
            </a: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</a:t>
            </a:r>
            <a:r>
              <a:rPr lang="cs-CZ" sz="4000" dirty="0" err="1" smtClean="0"/>
              <a:t>er</a:t>
            </a:r>
            <a:r>
              <a:rPr lang="cs-CZ" sz="4000" dirty="0" smtClean="0"/>
              <a:t> </a:t>
            </a:r>
            <a:r>
              <a:rPr lang="cs-CZ" sz="4000" dirty="0" err="1" smtClean="0"/>
              <a:t>wollte</a:t>
            </a: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</a:t>
            </a:r>
            <a:r>
              <a:rPr lang="cs-CZ" sz="4000" dirty="0" err="1" smtClean="0"/>
              <a:t>wir</a:t>
            </a:r>
            <a:r>
              <a:rPr lang="cs-CZ" sz="4000" dirty="0" smtClean="0"/>
              <a:t> </a:t>
            </a:r>
            <a:r>
              <a:rPr lang="cs-CZ" sz="4000" dirty="0" err="1" smtClean="0"/>
              <a:t>wollten</a:t>
            </a: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</a:t>
            </a:r>
            <a:r>
              <a:rPr lang="cs-CZ" sz="4000" dirty="0" err="1" smtClean="0"/>
              <a:t>ihr</a:t>
            </a:r>
            <a:r>
              <a:rPr lang="cs-CZ" sz="4000" dirty="0" smtClean="0"/>
              <a:t> </a:t>
            </a:r>
            <a:r>
              <a:rPr lang="cs-CZ" sz="4000" dirty="0" err="1" smtClean="0"/>
              <a:t>wolltet</a:t>
            </a: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</a:t>
            </a:r>
            <a:r>
              <a:rPr lang="cs-CZ" sz="4000" dirty="0" err="1" smtClean="0"/>
              <a:t>sie</a:t>
            </a:r>
            <a:r>
              <a:rPr lang="cs-CZ" sz="4000" dirty="0" smtClean="0"/>
              <a:t> </a:t>
            </a:r>
            <a:r>
              <a:rPr lang="cs-CZ" sz="4000" dirty="0" err="1" smtClean="0"/>
              <a:t>wollten</a:t>
            </a:r>
            <a:endParaRPr lang="cs-CZ" sz="40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0"/>
            <a:ext cx="8534400" cy="1214422"/>
          </a:xfrm>
        </p:spPr>
        <p:txBody>
          <a:bodyPr>
            <a:normAutofit/>
          </a:bodyPr>
          <a:lstStyle/>
          <a:p>
            <a:pPr algn="l"/>
            <a:r>
              <a:rPr lang="cs-CZ" sz="7200" dirty="0" smtClean="0"/>
              <a:t>WISSEN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sz="4000" dirty="0" smtClean="0"/>
              <a:t>	</a:t>
            </a:r>
            <a:r>
              <a:rPr lang="cs-CZ" sz="4000" dirty="0" err="1" smtClean="0"/>
              <a:t>ich</a:t>
            </a:r>
            <a:r>
              <a:rPr lang="cs-CZ" sz="4000" dirty="0" smtClean="0"/>
              <a:t> </a:t>
            </a:r>
            <a:r>
              <a:rPr lang="cs-CZ" sz="4000" dirty="0" err="1" smtClean="0"/>
              <a:t>wusste</a:t>
            </a: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</a:t>
            </a:r>
            <a:r>
              <a:rPr lang="cs-CZ" sz="4000" dirty="0" err="1" smtClean="0"/>
              <a:t>du</a:t>
            </a:r>
            <a:r>
              <a:rPr lang="cs-CZ" sz="4000" dirty="0" smtClean="0"/>
              <a:t> </a:t>
            </a:r>
            <a:r>
              <a:rPr lang="cs-CZ" sz="4000" dirty="0" err="1" smtClean="0"/>
              <a:t>wusstest</a:t>
            </a: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</a:t>
            </a:r>
            <a:r>
              <a:rPr lang="cs-CZ" sz="4000" dirty="0" err="1" smtClean="0"/>
              <a:t>er</a:t>
            </a:r>
            <a:r>
              <a:rPr lang="cs-CZ" sz="4000" dirty="0" smtClean="0"/>
              <a:t> </a:t>
            </a:r>
            <a:r>
              <a:rPr lang="cs-CZ" sz="4000" dirty="0" err="1" smtClean="0"/>
              <a:t>wusste</a:t>
            </a: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</a:t>
            </a:r>
            <a:r>
              <a:rPr lang="cs-CZ" sz="4000" dirty="0" err="1" smtClean="0"/>
              <a:t>wir</a:t>
            </a:r>
            <a:r>
              <a:rPr lang="cs-CZ" sz="4000" dirty="0" smtClean="0"/>
              <a:t> </a:t>
            </a:r>
            <a:r>
              <a:rPr lang="cs-CZ" sz="4000" dirty="0" err="1" smtClean="0"/>
              <a:t>wussten</a:t>
            </a: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</a:t>
            </a:r>
            <a:r>
              <a:rPr lang="cs-CZ" sz="4000" dirty="0" err="1" smtClean="0"/>
              <a:t>ihr</a:t>
            </a:r>
            <a:r>
              <a:rPr lang="cs-CZ" sz="4000" dirty="0" smtClean="0"/>
              <a:t> </a:t>
            </a:r>
            <a:r>
              <a:rPr lang="cs-CZ" sz="4000" dirty="0" err="1" smtClean="0"/>
              <a:t>wusstet</a:t>
            </a: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</a:t>
            </a:r>
            <a:r>
              <a:rPr lang="cs-CZ" sz="4000" dirty="0" err="1" smtClean="0"/>
              <a:t>sie</a:t>
            </a:r>
            <a:r>
              <a:rPr lang="cs-CZ" sz="4000" dirty="0" smtClean="0"/>
              <a:t> </a:t>
            </a:r>
            <a:r>
              <a:rPr lang="cs-CZ" sz="4000" dirty="0" err="1" smtClean="0"/>
              <a:t>wussten</a:t>
            </a:r>
            <a:endParaRPr lang="cs-CZ" sz="40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6000" i="1" u="sng" smtClean="0"/>
              <a:t>Použití</a:t>
            </a:r>
            <a:r>
              <a:rPr lang="cs-CZ" sz="6000" i="1" u="sng" dirty="0" smtClean="0"/>
              <a:t>:</a:t>
            </a:r>
            <a:endParaRPr lang="cs-CZ" sz="6000" i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7158" y="1000108"/>
            <a:ext cx="9144064" cy="68788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u="sng" dirty="0" smtClean="0">
                <a:solidFill>
                  <a:srgbClr val="C00000"/>
                </a:solidFill>
              </a:rPr>
              <a:t>Oznamovací věta:</a:t>
            </a:r>
          </a:p>
          <a:p>
            <a:endParaRPr lang="cs-CZ" sz="500" i="1" u="sng" dirty="0" smtClean="0">
              <a:solidFill>
                <a:srgbClr val="C00000"/>
              </a:solidFill>
            </a:endParaRPr>
          </a:p>
          <a:p>
            <a:r>
              <a:rPr lang="cs-CZ" sz="3600" dirty="0" err="1" smtClean="0"/>
              <a:t>Er</a:t>
            </a:r>
            <a:r>
              <a:rPr lang="cs-CZ" sz="3600" dirty="0" smtClean="0"/>
              <a:t> </a:t>
            </a:r>
            <a:r>
              <a:rPr lang="cs-CZ" sz="3600" dirty="0" err="1" smtClean="0">
                <a:solidFill>
                  <a:srgbClr val="FF0000"/>
                </a:solidFill>
              </a:rPr>
              <a:t>wollte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dirty="0" smtClean="0"/>
              <a:t>nach </a:t>
            </a:r>
            <a:r>
              <a:rPr lang="cs-CZ" sz="3600" dirty="0" err="1" smtClean="0"/>
              <a:t>Frankreich</a:t>
            </a:r>
            <a:r>
              <a:rPr lang="cs-CZ" sz="3600" dirty="0" smtClean="0"/>
              <a:t> </a:t>
            </a:r>
            <a:r>
              <a:rPr lang="cs-CZ" sz="3600" dirty="0" err="1" smtClean="0"/>
              <a:t>fahren</a:t>
            </a:r>
            <a:r>
              <a:rPr lang="cs-CZ" sz="3600" dirty="0" smtClean="0"/>
              <a:t>. </a:t>
            </a:r>
          </a:p>
          <a:p>
            <a:endParaRPr lang="cs-CZ" sz="500" dirty="0"/>
          </a:p>
          <a:p>
            <a:r>
              <a:rPr lang="cs-CZ" sz="3600" dirty="0" err="1" smtClean="0"/>
              <a:t>Wir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dirty="0" err="1" smtClean="0">
                <a:solidFill>
                  <a:srgbClr val="FF0000"/>
                </a:solidFill>
              </a:rPr>
              <a:t>mussten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dirty="0" err="1" smtClean="0"/>
              <a:t>das</a:t>
            </a:r>
            <a:r>
              <a:rPr lang="cs-CZ" sz="3600" dirty="0" smtClean="0"/>
              <a:t> Auto </a:t>
            </a:r>
            <a:r>
              <a:rPr lang="cs-CZ" sz="3600" dirty="0" err="1" smtClean="0"/>
              <a:t>kaufen</a:t>
            </a:r>
            <a:r>
              <a:rPr lang="cs-CZ" sz="3600" dirty="0" smtClean="0"/>
              <a:t>.</a:t>
            </a:r>
          </a:p>
          <a:p>
            <a:endParaRPr lang="cs-CZ" sz="1500" dirty="0"/>
          </a:p>
          <a:p>
            <a:r>
              <a:rPr lang="cs-CZ" sz="3600" i="1" u="sng" dirty="0" smtClean="0">
                <a:solidFill>
                  <a:srgbClr val="C00000"/>
                </a:solidFill>
              </a:rPr>
              <a:t>Otázka (způsobové sloveso na 1. místě): </a:t>
            </a:r>
          </a:p>
          <a:p>
            <a:endParaRPr lang="cs-CZ" sz="500" i="1" u="sng" dirty="0" smtClean="0">
              <a:solidFill>
                <a:srgbClr val="C00000"/>
              </a:solidFill>
            </a:endParaRPr>
          </a:p>
          <a:p>
            <a:r>
              <a:rPr lang="cs-CZ" sz="3600" dirty="0" err="1" smtClean="0">
                <a:solidFill>
                  <a:srgbClr val="FF0000"/>
                </a:solidFill>
              </a:rPr>
              <a:t>Konntest</a:t>
            </a:r>
            <a:r>
              <a:rPr lang="cs-CZ" sz="3600" dirty="0" smtClean="0"/>
              <a:t> </a:t>
            </a:r>
            <a:r>
              <a:rPr lang="cs-CZ" sz="3600" dirty="0" err="1" smtClean="0"/>
              <a:t>du</a:t>
            </a:r>
            <a:r>
              <a:rPr lang="cs-CZ" sz="3600" dirty="0" smtClean="0"/>
              <a:t> </a:t>
            </a:r>
            <a:r>
              <a:rPr lang="cs-CZ" sz="3600" dirty="0" err="1" smtClean="0"/>
              <a:t>ins</a:t>
            </a:r>
            <a:r>
              <a:rPr lang="cs-CZ" sz="3600" dirty="0" smtClean="0"/>
              <a:t> Kino </a:t>
            </a:r>
            <a:r>
              <a:rPr lang="cs-CZ" sz="3600" dirty="0" err="1" smtClean="0"/>
              <a:t>gehen</a:t>
            </a:r>
            <a:r>
              <a:rPr lang="cs-CZ" sz="3600" dirty="0" smtClean="0"/>
              <a:t>?</a:t>
            </a:r>
          </a:p>
          <a:p>
            <a:endParaRPr lang="cs-CZ" sz="1500" dirty="0" smtClean="0"/>
          </a:p>
          <a:p>
            <a:r>
              <a:rPr lang="cs-CZ" sz="3600" i="1" u="sng" dirty="0" smtClean="0">
                <a:solidFill>
                  <a:srgbClr val="C00000"/>
                </a:solidFill>
              </a:rPr>
              <a:t>Věta vedlejší (způs</a:t>
            </a:r>
            <a:r>
              <a:rPr lang="cs-CZ" sz="3600" i="1" u="sng" dirty="0" smtClean="0">
                <a:solidFill>
                  <a:srgbClr val="C00000"/>
                </a:solidFill>
              </a:rPr>
              <a:t>. sloveso </a:t>
            </a:r>
            <a:r>
              <a:rPr lang="cs-CZ" sz="3600" i="1" u="sng" dirty="0" smtClean="0">
                <a:solidFill>
                  <a:srgbClr val="C00000"/>
                </a:solidFill>
              </a:rPr>
              <a:t>na konci věty):</a:t>
            </a:r>
            <a:endParaRPr lang="cs-CZ" sz="3600" i="1" u="sng" dirty="0">
              <a:solidFill>
                <a:srgbClr val="C00000"/>
              </a:solidFill>
            </a:endParaRPr>
          </a:p>
          <a:p>
            <a:r>
              <a:rPr lang="cs-CZ" sz="3600" dirty="0" err="1" smtClean="0"/>
              <a:t>Ich</a:t>
            </a:r>
            <a:r>
              <a:rPr lang="cs-CZ" sz="3600" dirty="0" smtClean="0"/>
              <a:t> </a:t>
            </a:r>
            <a:r>
              <a:rPr lang="cs-CZ" sz="3600" dirty="0" err="1" smtClean="0"/>
              <a:t>wei</a:t>
            </a:r>
            <a:r>
              <a:rPr lang="el-GR" sz="3600" dirty="0" smtClean="0"/>
              <a:t>β</a:t>
            </a:r>
            <a:r>
              <a:rPr lang="cs-CZ" sz="3600" dirty="0" smtClean="0"/>
              <a:t>, </a:t>
            </a:r>
            <a:r>
              <a:rPr lang="cs-CZ" sz="3600" dirty="0" err="1" smtClean="0"/>
              <a:t>dass</a:t>
            </a:r>
            <a:r>
              <a:rPr lang="cs-CZ" sz="3600" dirty="0" smtClean="0"/>
              <a:t> </a:t>
            </a:r>
            <a:r>
              <a:rPr lang="cs-CZ" sz="3600" dirty="0" err="1" smtClean="0"/>
              <a:t>du</a:t>
            </a:r>
            <a:r>
              <a:rPr lang="cs-CZ" sz="3600" dirty="0" smtClean="0"/>
              <a:t> den </a:t>
            </a:r>
            <a:r>
              <a:rPr lang="cs-CZ" sz="3600" dirty="0" err="1" smtClean="0"/>
              <a:t>Hund</a:t>
            </a:r>
            <a:r>
              <a:rPr lang="cs-CZ" sz="3600" dirty="0" smtClean="0"/>
              <a:t> </a:t>
            </a:r>
            <a:r>
              <a:rPr lang="cs-CZ" sz="3600" dirty="0" err="1" smtClean="0"/>
              <a:t>kaufen</a:t>
            </a:r>
            <a:r>
              <a:rPr lang="cs-CZ" sz="3600" dirty="0" smtClean="0"/>
              <a:t> </a:t>
            </a:r>
          </a:p>
          <a:p>
            <a:r>
              <a:rPr lang="cs-CZ" sz="3600" dirty="0" err="1" smtClean="0">
                <a:solidFill>
                  <a:srgbClr val="FF0000"/>
                </a:solidFill>
              </a:rPr>
              <a:t>durftest</a:t>
            </a:r>
            <a:r>
              <a:rPr lang="cs-CZ" sz="3600" dirty="0" smtClean="0"/>
              <a:t>.</a:t>
            </a:r>
          </a:p>
          <a:p>
            <a:endParaRPr lang="cs-CZ" sz="3600" dirty="0"/>
          </a:p>
          <a:p>
            <a:endParaRPr lang="cs-CZ" sz="3600" dirty="0" smtClean="0"/>
          </a:p>
          <a:p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6000" dirty="0" smtClean="0"/>
              <a:t>Použité zdroje:</a:t>
            </a:r>
            <a:endParaRPr lang="cs-CZ" sz="6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714488"/>
            <a:ext cx="9144000" cy="3354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>
              <a:buFont typeface="Wingdings" pitchFamily="2" charset="2"/>
              <a:buChar char="§"/>
            </a:pPr>
            <a:r>
              <a:rPr lang="cs-CZ" sz="2800" dirty="0" smtClean="0"/>
              <a:t> vlastní práce autora</a:t>
            </a:r>
          </a:p>
          <a:p>
            <a:pPr lvl="1">
              <a:buFont typeface="Wingdings" pitchFamily="2" charset="2"/>
              <a:buChar char="§"/>
            </a:pPr>
            <a:r>
              <a:rPr lang="cs-CZ" sz="2800" dirty="0" smtClean="0"/>
              <a:t> </a:t>
            </a:r>
            <a:r>
              <a:rPr lang="cs-CZ" sz="2800" dirty="0"/>
              <a:t>RADĚVOVÁ, Zuzana. Cvičebnice německé </a:t>
            </a:r>
            <a:endParaRPr lang="cs-CZ" sz="2800" dirty="0" smtClean="0"/>
          </a:p>
          <a:p>
            <a:pPr lvl="1"/>
            <a:r>
              <a:rPr lang="cs-CZ" sz="2800" dirty="0"/>
              <a:t> </a:t>
            </a:r>
            <a:r>
              <a:rPr lang="cs-CZ" sz="2800" dirty="0" smtClean="0"/>
              <a:t>  gramatiky</a:t>
            </a:r>
            <a:r>
              <a:rPr lang="cs-CZ" sz="2800" dirty="0"/>
              <a:t>: Übungsbuch der deutschen </a:t>
            </a:r>
            <a:r>
              <a:rPr lang="cs-CZ" sz="2800" dirty="0" smtClean="0"/>
              <a:t>Gramatik: </a:t>
            </a:r>
            <a:endParaRPr lang="cs-CZ" sz="2800" dirty="0" smtClean="0"/>
          </a:p>
          <a:p>
            <a:pPr lvl="1"/>
            <a:r>
              <a:rPr lang="cs-CZ" sz="2800" dirty="0"/>
              <a:t> </a:t>
            </a:r>
            <a:r>
              <a:rPr lang="cs-CZ" sz="2800" dirty="0" smtClean="0"/>
              <a:t>  pro </a:t>
            </a:r>
            <a:r>
              <a:rPr lang="cs-CZ" sz="2800" dirty="0"/>
              <a:t>začátečníky až mírně pokročilé. Vyd. 1. Brno: </a:t>
            </a:r>
            <a:endParaRPr lang="cs-CZ" sz="2800" dirty="0" smtClean="0"/>
          </a:p>
          <a:p>
            <a:pPr lvl="1"/>
            <a:r>
              <a:rPr lang="cs-CZ" sz="2800" dirty="0"/>
              <a:t> </a:t>
            </a:r>
            <a:r>
              <a:rPr lang="cs-CZ" sz="2800" dirty="0" smtClean="0"/>
              <a:t>  </a:t>
            </a:r>
            <a:r>
              <a:rPr lang="cs-CZ" sz="2800" dirty="0" err="1" smtClean="0"/>
              <a:t>Didaktis</a:t>
            </a:r>
            <a:r>
              <a:rPr lang="cs-CZ" sz="2800" dirty="0"/>
              <a:t>, 2003, 118s. ISBN 97880735809953</a:t>
            </a:r>
          </a:p>
          <a:p>
            <a:pPr lvl="1">
              <a:buFont typeface="Wingdings" pitchFamily="2" charset="2"/>
              <a:buChar char="§"/>
            </a:pPr>
            <a:endParaRPr lang="cs-CZ" sz="3600" dirty="0" smtClean="0"/>
          </a:p>
          <a:p>
            <a:endParaRPr lang="cs-CZ" sz="36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79715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246</TotalTime>
  <Words>169</Words>
  <Application>Microsoft Office PowerPoint</Application>
  <PresentationFormat>On-screen Show (4:3)</PresentationFormat>
  <Paragraphs>90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Administrativní</vt:lpstr>
      <vt:lpstr>Název školy: ZŠ Varnsdorf, Edisonova 2821, okres Děčín, příspěvková organizace Jazyk a jazyková komunikace, Německý jazyk, Préteritum způsobových sloves Autor: Alena Červášková Název materiálu: VY_22_INOVACE_21/III.SADA     Anotace: Prezentace je určena pro žáky 2. stupně a slouží k                 výkladu préterita způsobových sloves Období: leden – květen 2012 </vt:lpstr>
      <vt:lpstr> PRÉTERITUM ZPŮSOBOVÝCH SLOVES</vt:lpstr>
      <vt:lpstr>PowerPoint Presentation</vt:lpstr>
      <vt:lpstr>PowerPoint Presentation</vt:lpstr>
      <vt:lpstr>   DÜRFEN   </vt:lpstr>
      <vt:lpstr>KÖNNEN</vt:lpstr>
      <vt:lpstr>MÖGEN</vt:lpstr>
      <vt:lpstr>MÜSSEN</vt:lpstr>
      <vt:lpstr>SOLLEN</vt:lpstr>
      <vt:lpstr>WOLLEN</vt:lpstr>
      <vt:lpstr>WISSEN</vt:lpstr>
      <vt:lpstr>Použití: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ČASOVÁNÍ ZPŮSOBOVÝCH SLOVES</dc:title>
  <dc:creator>Alena</dc:creator>
  <cp:lastModifiedBy>Valued Acer Customer</cp:lastModifiedBy>
  <cp:revision>31</cp:revision>
  <dcterms:created xsi:type="dcterms:W3CDTF">2012-03-11T19:51:34Z</dcterms:created>
  <dcterms:modified xsi:type="dcterms:W3CDTF">2012-05-28T08:40:47Z</dcterms:modified>
</cp:coreProperties>
</file>