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8" r:id="rId2"/>
    <p:sldId id="256" r:id="rId3"/>
    <p:sldId id="257" r:id="rId4"/>
    <p:sldId id="268" r:id="rId5"/>
    <p:sldId id="276" r:id="rId6"/>
    <p:sldId id="259" r:id="rId7"/>
    <p:sldId id="277" r:id="rId8"/>
    <p:sldId id="27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7" autoAdjust="0"/>
    <p:restoredTop sz="94660"/>
  </p:normalViewPr>
  <p:slideViewPr>
    <p:cSldViewPr>
      <p:cViewPr>
        <p:scale>
          <a:sx n="100" d="100"/>
          <a:sy n="100" d="100"/>
        </p:scale>
        <p:origin x="-17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686800" cy="3907904"/>
          </a:xfrm>
        </p:spPr>
        <p:txBody>
          <a:bodyPr>
            <a:normAutofit fontScale="90000"/>
          </a:bodyPr>
          <a:lstStyle/>
          <a:p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Předložky se 3. pádem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4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VY_22_INOVACE_23/III.SADA</a:t>
            </a:r>
            <a:b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slouží k výkladu předložek Pojících se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se 3. pádem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9600" dirty="0" smtClean="0"/>
              <a:t>PŘEDLOŽKY SE 3. PÁDEM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773222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tx1"/>
                </a:solidFill>
              </a:rPr>
              <a:t>Předložky, které se pojí se 3. Pádem:</a:t>
            </a:r>
            <a:endParaRPr lang="cs-CZ" sz="3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1214422"/>
            <a:ext cx="8643998" cy="540069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b="1" dirty="0" err="1" smtClean="0">
                <a:solidFill>
                  <a:schemeClr val="tx1"/>
                </a:solidFill>
              </a:rPr>
              <a:t>aus</a:t>
            </a:r>
            <a:r>
              <a:rPr lang="cs-CZ" sz="3600" b="1" dirty="0" smtClean="0">
                <a:solidFill>
                  <a:schemeClr val="tx1"/>
                </a:solidFill>
              </a:rPr>
              <a:t> - z</a:t>
            </a:r>
          </a:p>
          <a:p>
            <a:pPr>
              <a:buFontTx/>
              <a:buChar char="-"/>
            </a:pPr>
            <a:r>
              <a:rPr lang="cs-CZ" sz="3600" b="1" dirty="0" err="1" smtClean="0">
                <a:solidFill>
                  <a:schemeClr val="tx1"/>
                </a:solidFill>
              </a:rPr>
              <a:t>bei</a:t>
            </a:r>
            <a:r>
              <a:rPr lang="cs-CZ" sz="3600" b="1" dirty="0" smtClean="0">
                <a:solidFill>
                  <a:schemeClr val="tx1"/>
                </a:solidFill>
              </a:rPr>
              <a:t> - u</a:t>
            </a:r>
          </a:p>
          <a:p>
            <a:pPr>
              <a:buFontTx/>
              <a:buChar char="-"/>
            </a:pPr>
            <a:r>
              <a:rPr lang="cs-CZ" sz="3600" b="1" dirty="0" err="1" smtClean="0">
                <a:solidFill>
                  <a:schemeClr val="tx1"/>
                </a:solidFill>
              </a:rPr>
              <a:t>mit</a:t>
            </a:r>
            <a:r>
              <a:rPr lang="cs-CZ" sz="3600" b="1" dirty="0" smtClean="0">
                <a:solidFill>
                  <a:schemeClr val="tx1"/>
                </a:solidFill>
              </a:rPr>
              <a:t> - s</a:t>
            </a:r>
          </a:p>
          <a:p>
            <a:pPr>
              <a:buFontTx/>
              <a:buChar char="-"/>
            </a:pPr>
            <a:r>
              <a:rPr lang="cs-CZ" sz="3600" b="1" dirty="0" smtClean="0">
                <a:solidFill>
                  <a:schemeClr val="tx1"/>
                </a:solidFill>
              </a:rPr>
              <a:t>nach - do, na</a:t>
            </a:r>
          </a:p>
          <a:p>
            <a:pPr>
              <a:buFontTx/>
              <a:buChar char="-"/>
            </a:pPr>
            <a:r>
              <a:rPr lang="cs-CZ" sz="3600" b="1" dirty="0" err="1" smtClean="0">
                <a:solidFill>
                  <a:schemeClr val="tx1"/>
                </a:solidFill>
              </a:rPr>
              <a:t>von</a:t>
            </a:r>
            <a:r>
              <a:rPr lang="cs-CZ" sz="3600" b="1" dirty="0" smtClean="0">
                <a:solidFill>
                  <a:schemeClr val="tx1"/>
                </a:solidFill>
              </a:rPr>
              <a:t> - od</a:t>
            </a:r>
          </a:p>
          <a:p>
            <a:pPr>
              <a:buFontTx/>
              <a:buChar char="-"/>
            </a:pPr>
            <a:r>
              <a:rPr lang="cs-CZ" sz="3600" b="1" dirty="0" err="1" smtClean="0">
                <a:solidFill>
                  <a:schemeClr val="tx1"/>
                </a:solidFill>
              </a:rPr>
              <a:t>zu</a:t>
            </a:r>
            <a:r>
              <a:rPr lang="cs-CZ" sz="3600" b="1" dirty="0" smtClean="0">
                <a:solidFill>
                  <a:schemeClr val="tx1"/>
                </a:solidFill>
              </a:rPr>
              <a:t> - k</a:t>
            </a:r>
          </a:p>
          <a:p>
            <a:pPr>
              <a:buFontTx/>
              <a:buChar char="-"/>
            </a:pPr>
            <a:endParaRPr lang="cs-CZ" sz="36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Po předložce musíme dát člen ve 3. pádě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428604"/>
            <a:ext cx="8183880" cy="6000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ROD MUŽSKÝ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DER	EIN</a:t>
            </a:r>
          </a:p>
          <a:p>
            <a:pPr>
              <a:buNone/>
            </a:pPr>
            <a:r>
              <a:rPr lang="cs-CZ" sz="4800" dirty="0" smtClean="0"/>
              <a:t>2.p.	DES	EINES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3.p.	DEM	EINEM</a:t>
            </a:r>
          </a:p>
          <a:p>
            <a:pPr>
              <a:buNone/>
            </a:pPr>
            <a:r>
              <a:rPr lang="cs-CZ" sz="4800" dirty="0" smtClean="0"/>
              <a:t>4.p.	DEN	</a:t>
            </a:r>
            <a:r>
              <a:rPr lang="cs-CZ" sz="4800" dirty="0" smtClean="0"/>
              <a:t>EINEN</a:t>
            </a:r>
            <a:endParaRPr lang="cs-CZ" sz="4800" dirty="0"/>
          </a:p>
        </p:txBody>
      </p:sp>
      <p:sp>
        <p:nvSpPr>
          <p:cNvPr id="4" name="Šipka doleva 3"/>
          <p:cNvSpPr/>
          <p:nvPr/>
        </p:nvSpPr>
        <p:spPr>
          <a:xfrm>
            <a:off x="6643702" y="4214818"/>
            <a:ext cx="1428760" cy="71438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Rod </a:t>
            </a:r>
            <a:r>
              <a:rPr lang="cs-CZ" sz="7200" dirty="0" err="1" smtClean="0"/>
              <a:t>ŽenskÝ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DIE	</a:t>
            </a:r>
            <a:r>
              <a:rPr lang="cs-CZ" sz="4800" dirty="0" smtClean="0"/>
              <a:t>	EINE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2.p.	DER	EINER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3.p.	DER	EINER</a:t>
            </a:r>
          </a:p>
          <a:p>
            <a:pPr>
              <a:buNone/>
            </a:pPr>
            <a:r>
              <a:rPr lang="cs-CZ" sz="4800" dirty="0" smtClean="0"/>
              <a:t>4.p.	DIE	</a:t>
            </a:r>
            <a:r>
              <a:rPr lang="cs-CZ" sz="4800" dirty="0" smtClean="0"/>
              <a:t>	EINE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6572264" y="4214818"/>
            <a:ext cx="1500198" cy="71438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7200" dirty="0" smtClean="0"/>
              <a:t>ROD STŘEDNÍ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1.p.	DAS	EIN</a:t>
            </a:r>
          </a:p>
          <a:p>
            <a:pPr>
              <a:buNone/>
            </a:pPr>
            <a:r>
              <a:rPr lang="cs-CZ" sz="4800" dirty="0" smtClean="0"/>
              <a:t>2.p.	DES	EINES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3.p.	DEM	EINEM</a:t>
            </a:r>
          </a:p>
          <a:p>
            <a:pPr>
              <a:buNone/>
            </a:pPr>
            <a:r>
              <a:rPr lang="cs-CZ" sz="4800" dirty="0" smtClean="0"/>
              <a:t>4.p.	DAS	EIN</a:t>
            </a:r>
            <a:endParaRPr lang="cs-CZ" sz="4800" dirty="0"/>
          </a:p>
        </p:txBody>
      </p:sp>
      <p:sp>
        <p:nvSpPr>
          <p:cNvPr id="4" name="Šipka doleva 3"/>
          <p:cNvSpPr/>
          <p:nvPr/>
        </p:nvSpPr>
        <p:spPr>
          <a:xfrm>
            <a:off x="6500826" y="3714752"/>
            <a:ext cx="1571636" cy="78581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MNOŽNÉ ČÍSLO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4800" dirty="0" smtClean="0"/>
              <a:t>1.p.	DIE</a:t>
            </a:r>
          </a:p>
          <a:p>
            <a:pPr>
              <a:buNone/>
            </a:pPr>
            <a:r>
              <a:rPr lang="cs-CZ" sz="4800" dirty="0" smtClean="0"/>
              <a:t>2.p.	DER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3.p.	DEN	</a:t>
            </a:r>
          </a:p>
          <a:p>
            <a:pPr>
              <a:buNone/>
            </a:pPr>
            <a:r>
              <a:rPr lang="cs-CZ" sz="4800" dirty="0" smtClean="0"/>
              <a:t>4.p.	DIE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4071934" y="3714752"/>
            <a:ext cx="1571636" cy="78581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Příklad: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wohne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mit</a:t>
            </a:r>
            <a:r>
              <a:rPr lang="cs-CZ" sz="4800" dirty="0" smtClean="0">
                <a:solidFill>
                  <a:srgbClr val="FF0000"/>
                </a:solidFill>
              </a:rPr>
              <a:t> der </a:t>
            </a:r>
            <a:r>
              <a:rPr lang="cs-CZ" sz="4800" dirty="0" err="1" smtClean="0"/>
              <a:t>Mutter</a:t>
            </a:r>
            <a:r>
              <a:rPr lang="cs-CZ" sz="4800" dirty="0" smtClean="0"/>
              <a:t>.</a:t>
            </a:r>
          </a:p>
          <a:p>
            <a:r>
              <a:rPr lang="cs-CZ" sz="4800" dirty="0" err="1" smtClean="0"/>
              <a:t>Er</a:t>
            </a:r>
            <a:r>
              <a:rPr lang="cs-CZ" sz="4800" dirty="0" smtClean="0"/>
              <a:t> </a:t>
            </a:r>
            <a:r>
              <a:rPr lang="cs-CZ" sz="4800" dirty="0" err="1" smtClean="0"/>
              <a:t>geht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aus</a:t>
            </a:r>
            <a:r>
              <a:rPr lang="cs-CZ" sz="4800" dirty="0" smtClean="0">
                <a:solidFill>
                  <a:srgbClr val="FF0000"/>
                </a:solidFill>
              </a:rPr>
              <a:t> der </a:t>
            </a:r>
            <a:r>
              <a:rPr lang="cs-CZ" sz="4800" dirty="0" err="1" smtClean="0"/>
              <a:t>Schule</a:t>
            </a:r>
            <a:r>
              <a:rPr lang="cs-CZ" sz="4800" dirty="0" smtClean="0"/>
              <a:t>.</a:t>
            </a:r>
          </a:p>
          <a:p>
            <a:r>
              <a:rPr lang="cs-CZ" sz="4800" dirty="0" err="1" smtClean="0"/>
              <a:t>Wir</a:t>
            </a:r>
            <a:r>
              <a:rPr lang="cs-CZ" sz="4800" dirty="0" smtClean="0"/>
              <a:t> </a:t>
            </a:r>
            <a:r>
              <a:rPr lang="cs-CZ" sz="4800" dirty="0" err="1" smtClean="0"/>
              <a:t>sind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bei</a:t>
            </a:r>
            <a:r>
              <a:rPr lang="cs-CZ" sz="4800" dirty="0" smtClean="0">
                <a:solidFill>
                  <a:srgbClr val="FF0000"/>
                </a:solidFill>
              </a:rPr>
              <a:t> den </a:t>
            </a:r>
            <a:r>
              <a:rPr lang="cs-CZ" sz="4800" dirty="0" err="1" smtClean="0"/>
              <a:t>Eltern</a:t>
            </a:r>
            <a:r>
              <a:rPr lang="cs-CZ" sz="4800" dirty="0" smtClean="0"/>
              <a:t>.</a:t>
            </a:r>
            <a:endParaRPr lang="cs-CZ" sz="48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4800" dirty="0" smtClean="0"/>
              <a:t>Er </a:t>
            </a:r>
            <a:r>
              <a:rPr lang="cs-CZ" sz="4800" dirty="0" err="1" smtClean="0"/>
              <a:t>fährt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mit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einem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err="1" smtClean="0">
                <a:solidFill>
                  <a:schemeClr val="tx1"/>
                </a:solidFill>
              </a:rPr>
              <a:t>Fr</a:t>
            </a:r>
            <a:r>
              <a:rPr lang="cs-CZ" sz="4800" dirty="0" err="1" smtClean="0"/>
              <a:t>eund</a:t>
            </a:r>
            <a:r>
              <a:rPr lang="cs-CZ" sz="4800" dirty="0" smtClean="0"/>
              <a:t>  </a:t>
            </a:r>
          </a:p>
          <a:p>
            <a:pPr>
              <a:buNone/>
            </a:pPr>
            <a:r>
              <a:rPr lang="cs-CZ" sz="4800" dirty="0" smtClean="0"/>
              <a:t>   nach </a:t>
            </a:r>
            <a:r>
              <a:rPr lang="cs-CZ" sz="4800" dirty="0" err="1" smtClean="0"/>
              <a:t>Prag</a:t>
            </a:r>
            <a:r>
              <a:rPr lang="cs-CZ" sz="4800" dirty="0" smtClean="0"/>
              <a:t>.</a:t>
            </a:r>
          </a:p>
          <a:p>
            <a:pPr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Použité zdroje: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vlastní práce autora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377</TotalTime>
  <Words>105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Cesta</vt:lpstr>
      <vt:lpstr>NÁZEV školy: ZŠ Varnsdorf, Edisonova 2821, okres Děčín, příspěvková organizace Jazyk a jazyková komunikace, Německý jazyk, Předložky se 3. pádem Autor: Alena Červášková Název materiálu: VY_22_INOVACE_23/III.SADA   Anotace: Prezentace je určena žákům 2. stupně          slouží k výkladu předložek Pojících se                    se 3. pádem Období: leden – květen 2012 </vt:lpstr>
      <vt:lpstr> PŘEDLOŽKY SE 3. PÁDEM</vt:lpstr>
      <vt:lpstr>Předložky, které se pojí se 3. Pádem:</vt:lpstr>
      <vt:lpstr>PowerPoint Presentation</vt:lpstr>
      <vt:lpstr>Rod ŽenskÝ</vt:lpstr>
      <vt:lpstr>ROD STŘEDNÍ</vt:lpstr>
      <vt:lpstr>MNOŽNÉ ČÍSLO</vt:lpstr>
      <vt:lpstr>Příklad: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Valued Acer Customer</cp:lastModifiedBy>
  <cp:revision>38</cp:revision>
  <dcterms:created xsi:type="dcterms:W3CDTF">2012-03-11T19:51:34Z</dcterms:created>
  <dcterms:modified xsi:type="dcterms:W3CDTF">2012-05-28T08:45:30Z</dcterms:modified>
</cp:coreProperties>
</file>