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80" r:id="rId2"/>
    <p:sldId id="256" r:id="rId3"/>
    <p:sldId id="257" r:id="rId4"/>
    <p:sldId id="268" r:id="rId5"/>
    <p:sldId id="278" r:id="rId6"/>
    <p:sldId id="276" r:id="rId7"/>
    <p:sldId id="259" r:id="rId8"/>
    <p:sldId id="277" r:id="rId9"/>
    <p:sldId id="279" r:id="rId10"/>
    <p:sldId id="272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99"/>
    <a:srgbClr val="669900"/>
    <a:srgbClr val="66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77" autoAdjust="0"/>
    <p:restoredTop sz="94660"/>
  </p:normalViewPr>
  <p:slideViewPr>
    <p:cSldViewPr>
      <p:cViewPr>
        <p:scale>
          <a:sx n="66" d="100"/>
          <a:sy n="66" d="100"/>
        </p:scale>
        <p:origin x="-630" y="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476672"/>
            <a:ext cx="10009112" cy="4752528"/>
          </a:xfrm>
        </p:spPr>
        <p:txBody>
          <a:bodyPr/>
          <a:lstStyle/>
          <a:p>
            <a:pPr algn="l"/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  ZŠ Varnsdorf, Edisonova 2821, </a:t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          okres Děčín, příspěvková </a:t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          organizace</a:t>
            </a:r>
            <a:r>
              <a:rPr lang="cs-CZ" sz="24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	        Jazyk </a:t>
            </a:r>
            <a:r>
              <a:rPr lang="cs-CZ" sz="24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jazyková komunikace, </a:t>
            </a: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        Německý </a:t>
            </a:r>
            <a:r>
              <a:rPr lang="cs-CZ" sz="24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jazyk, </a:t>
            </a: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přivlastňovací </a:t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        zájmena</a:t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	        Alena </a:t>
            </a:r>
            <a:r>
              <a:rPr lang="cs-CZ" sz="2400" spc="50" dirty="0" err="1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Červášková</a:t>
            </a: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materiálu: VY_22_INOVACE_25/III.SADA</a:t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Anotace:          Prezentace je určena pro žáky </a:t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        2. stupně a slouží k výkladu učiva</a:t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        o přivlastňovacích zájmenech</a:t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Období: 	        Leden – květen 2012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44522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714356"/>
            <a:ext cx="8077200" cy="5643602"/>
          </a:xfrm>
        </p:spPr>
        <p:txBody>
          <a:bodyPr>
            <a:noAutofit/>
          </a:bodyPr>
          <a:lstStyle/>
          <a:p>
            <a:pPr algn="ctr"/>
            <a:r>
              <a:rPr lang="cs-CZ" sz="8000" dirty="0" smtClean="0"/>
              <a:t>PŘIVLASTŇOVACÍ ZÁJMENA</a:t>
            </a:r>
            <a:endParaRPr lang="cs-CZ" sz="80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55448"/>
            <a:ext cx="8929718" cy="773222"/>
          </a:xfrm>
        </p:spPr>
        <p:txBody>
          <a:bodyPr>
            <a:noAutofit/>
          </a:bodyPr>
          <a:lstStyle/>
          <a:p>
            <a:endParaRPr lang="cs-CZ" sz="44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02" y="214290"/>
            <a:ext cx="8643998" cy="6400825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endParaRPr lang="cs-CZ" sz="3600" b="1" dirty="0" smtClean="0"/>
          </a:p>
          <a:p>
            <a:pPr>
              <a:buFontTx/>
              <a:buChar char="-"/>
            </a:pPr>
            <a:r>
              <a:rPr lang="cs-CZ" sz="4600" b="1" dirty="0" smtClean="0">
                <a:solidFill>
                  <a:srgbClr val="FFC000"/>
                </a:solidFill>
              </a:rPr>
              <a:t>ICH   		MEIN</a:t>
            </a:r>
          </a:p>
          <a:p>
            <a:pPr>
              <a:buFontTx/>
              <a:buChar char="-"/>
            </a:pPr>
            <a:r>
              <a:rPr lang="cs-CZ" sz="4600" b="1" dirty="0" smtClean="0">
                <a:solidFill>
                  <a:srgbClr val="FFC000"/>
                </a:solidFill>
              </a:rPr>
              <a:t>DU		DEIN</a:t>
            </a:r>
          </a:p>
          <a:p>
            <a:pPr>
              <a:buFontTx/>
              <a:buChar char="-"/>
            </a:pPr>
            <a:r>
              <a:rPr lang="cs-CZ" sz="4600" b="1" dirty="0" smtClean="0">
                <a:solidFill>
                  <a:srgbClr val="FFC000"/>
                </a:solidFill>
              </a:rPr>
              <a:t>ER		SEIN		</a:t>
            </a:r>
          </a:p>
          <a:p>
            <a:pPr>
              <a:buFontTx/>
              <a:buChar char="-"/>
            </a:pPr>
            <a:r>
              <a:rPr lang="cs-CZ" sz="4600" b="1" dirty="0" smtClean="0">
                <a:solidFill>
                  <a:srgbClr val="FFC000"/>
                </a:solidFill>
              </a:rPr>
              <a:t>SIE		IHR</a:t>
            </a:r>
          </a:p>
          <a:p>
            <a:pPr>
              <a:buFontTx/>
              <a:buChar char="-"/>
            </a:pPr>
            <a:r>
              <a:rPr lang="cs-CZ" sz="4600" b="1" dirty="0" smtClean="0">
                <a:solidFill>
                  <a:srgbClr val="FFC000"/>
                </a:solidFill>
              </a:rPr>
              <a:t>ES			SEIN</a:t>
            </a:r>
          </a:p>
          <a:p>
            <a:pPr>
              <a:buFontTx/>
              <a:buChar char="-"/>
            </a:pPr>
            <a:r>
              <a:rPr lang="cs-CZ" sz="4600" b="1" dirty="0" smtClean="0">
                <a:solidFill>
                  <a:srgbClr val="FFC000"/>
                </a:solidFill>
              </a:rPr>
              <a:t>WIR		UNSER</a:t>
            </a:r>
          </a:p>
          <a:p>
            <a:pPr>
              <a:buFontTx/>
              <a:buChar char="-"/>
            </a:pPr>
            <a:r>
              <a:rPr lang="cs-CZ" sz="4600" b="1" dirty="0" smtClean="0">
                <a:solidFill>
                  <a:srgbClr val="FFC000"/>
                </a:solidFill>
              </a:rPr>
              <a:t>IHR		EUER</a:t>
            </a:r>
          </a:p>
          <a:p>
            <a:pPr>
              <a:buFontTx/>
              <a:buChar char="-"/>
            </a:pPr>
            <a:r>
              <a:rPr lang="cs-CZ" sz="4600" b="1" dirty="0" smtClean="0">
                <a:solidFill>
                  <a:srgbClr val="FFC000"/>
                </a:solidFill>
              </a:rPr>
              <a:t>SIE		IHR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2214546" y="1000108"/>
            <a:ext cx="642942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214546" y="1714488"/>
            <a:ext cx="642942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2214546" y="2428868"/>
            <a:ext cx="642942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2214546" y="3143248"/>
            <a:ext cx="642942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Šipka doprava 10"/>
          <p:cNvSpPr/>
          <p:nvPr/>
        </p:nvSpPr>
        <p:spPr>
          <a:xfrm>
            <a:off x="2214546" y="3857628"/>
            <a:ext cx="642942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2214546" y="4572008"/>
            <a:ext cx="642942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2214546" y="5286388"/>
            <a:ext cx="642942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2214546" y="6000768"/>
            <a:ext cx="642942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571480"/>
            <a:ext cx="8183880" cy="60007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7200" b="1" dirty="0" smtClean="0">
                <a:solidFill>
                  <a:srgbClr val="7030A0"/>
                </a:solidFill>
              </a:rPr>
              <a:t>SKLOŇOVÁNÍ:</a:t>
            </a:r>
          </a:p>
          <a:p>
            <a:pPr>
              <a:buNone/>
            </a:pPr>
            <a:endParaRPr lang="cs-CZ" sz="4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143116"/>
            <a:ext cx="7572428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 v jednotném čísle jako člen </a:t>
            </a:r>
          </a:p>
          <a:p>
            <a:r>
              <a:rPr lang="cs-CZ" sz="4000" dirty="0" smtClean="0"/>
              <a:t>    neurčitý </a:t>
            </a:r>
          </a:p>
          <a:p>
            <a:endParaRPr lang="cs-CZ" sz="1400" dirty="0" smtClean="0"/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 v množném čísle jako člen </a:t>
            </a:r>
          </a:p>
          <a:p>
            <a:r>
              <a:rPr lang="cs-CZ" sz="4000" dirty="0" smtClean="0"/>
              <a:t>    určitý 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uiExpand="1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ROD MUŽSKÝ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1.p.	MEIN</a:t>
            </a:r>
          </a:p>
          <a:p>
            <a:pPr>
              <a:buNone/>
            </a:pPr>
            <a:r>
              <a:rPr lang="cs-CZ" sz="4800" dirty="0" smtClean="0"/>
              <a:t>2.p.	MEIN</a:t>
            </a:r>
            <a:r>
              <a:rPr lang="cs-CZ" sz="4800" dirty="0" smtClean="0">
                <a:solidFill>
                  <a:srgbClr val="FF0000"/>
                </a:solidFill>
              </a:rPr>
              <a:t>ES</a:t>
            </a:r>
          </a:p>
          <a:p>
            <a:pPr>
              <a:buNone/>
            </a:pPr>
            <a:r>
              <a:rPr lang="cs-CZ" sz="4800" dirty="0" smtClean="0"/>
              <a:t>3.p.	MEIN</a:t>
            </a:r>
            <a:r>
              <a:rPr lang="cs-CZ" sz="4800" dirty="0" smtClean="0">
                <a:solidFill>
                  <a:srgbClr val="FF0000"/>
                </a:solidFill>
              </a:rPr>
              <a:t>EM</a:t>
            </a:r>
          </a:p>
          <a:p>
            <a:pPr>
              <a:buNone/>
            </a:pPr>
            <a:r>
              <a:rPr lang="cs-CZ" sz="4800" dirty="0" smtClean="0"/>
              <a:t>4.p.	MEIN</a:t>
            </a:r>
            <a:r>
              <a:rPr lang="cs-CZ" sz="4800" dirty="0" smtClean="0">
                <a:solidFill>
                  <a:srgbClr val="FF0000"/>
                </a:solidFill>
              </a:rPr>
              <a:t>EN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ROD ŽENSKÝ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1.p.	MEIN</a:t>
            </a:r>
            <a:r>
              <a:rPr lang="cs-CZ" sz="4800" dirty="0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4800" dirty="0" smtClean="0"/>
              <a:t>2.p.	MEIN</a:t>
            </a:r>
            <a:r>
              <a:rPr lang="cs-CZ" sz="4800" dirty="0" smtClean="0">
                <a:solidFill>
                  <a:srgbClr val="FF0000"/>
                </a:solidFill>
              </a:rPr>
              <a:t>ER</a:t>
            </a:r>
          </a:p>
          <a:p>
            <a:pPr>
              <a:buNone/>
            </a:pPr>
            <a:r>
              <a:rPr lang="cs-CZ" sz="4800" dirty="0" smtClean="0"/>
              <a:t>3.p.	MEIN</a:t>
            </a:r>
            <a:r>
              <a:rPr lang="cs-CZ" sz="4800" dirty="0" smtClean="0">
                <a:solidFill>
                  <a:srgbClr val="FF0000"/>
                </a:solidFill>
              </a:rPr>
              <a:t>ER</a:t>
            </a:r>
          </a:p>
          <a:p>
            <a:pPr>
              <a:buNone/>
            </a:pPr>
            <a:r>
              <a:rPr lang="cs-CZ" sz="4800" dirty="0" smtClean="0"/>
              <a:t>4.p.	MEIN</a:t>
            </a:r>
            <a:r>
              <a:rPr lang="cs-CZ" sz="4800" dirty="0" smtClean="0">
                <a:solidFill>
                  <a:srgbClr val="FF0000"/>
                </a:solidFill>
              </a:rPr>
              <a:t>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357166"/>
            <a:ext cx="8534400" cy="985822"/>
          </a:xfrm>
        </p:spPr>
        <p:txBody>
          <a:bodyPr>
            <a:noAutofit/>
          </a:bodyPr>
          <a:lstStyle/>
          <a:p>
            <a:pPr algn="l"/>
            <a:r>
              <a:rPr lang="cs-CZ" sz="7200" dirty="0" smtClean="0"/>
              <a:t>ROD STŘEDNÍ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02"/>
            <a:ext cx="86868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/>
              <a:t>1.p.	MEIN</a:t>
            </a:r>
          </a:p>
          <a:p>
            <a:pPr>
              <a:buNone/>
            </a:pPr>
            <a:r>
              <a:rPr lang="cs-CZ" sz="4800" dirty="0" smtClean="0"/>
              <a:t>2.p.	MEIN</a:t>
            </a:r>
            <a:r>
              <a:rPr lang="cs-CZ" sz="4800" dirty="0" smtClean="0">
                <a:solidFill>
                  <a:srgbClr val="FF0000"/>
                </a:solidFill>
              </a:rPr>
              <a:t>ES</a:t>
            </a:r>
          </a:p>
          <a:p>
            <a:pPr>
              <a:buNone/>
            </a:pPr>
            <a:r>
              <a:rPr lang="cs-CZ" sz="4800" dirty="0" smtClean="0"/>
              <a:t>3.p.	MEIN</a:t>
            </a:r>
            <a:r>
              <a:rPr lang="cs-CZ" sz="4800" dirty="0" smtClean="0">
                <a:solidFill>
                  <a:srgbClr val="FF0000"/>
                </a:solidFill>
              </a:rPr>
              <a:t>EM</a:t>
            </a:r>
          </a:p>
          <a:p>
            <a:pPr>
              <a:buNone/>
            </a:pPr>
            <a:r>
              <a:rPr lang="cs-CZ" sz="4800" dirty="0" smtClean="0"/>
              <a:t>4.p.	MEIN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MNOŽNÉ ČÍSLO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4800" dirty="0" smtClean="0"/>
              <a:t>1.p.	MEIN</a:t>
            </a:r>
            <a:r>
              <a:rPr lang="cs-CZ" sz="4800" dirty="0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4800" dirty="0" smtClean="0"/>
              <a:t>2.p.	MEIN</a:t>
            </a:r>
            <a:r>
              <a:rPr lang="cs-CZ" sz="4800" dirty="0" smtClean="0">
                <a:solidFill>
                  <a:srgbClr val="FF0000"/>
                </a:solidFill>
              </a:rPr>
              <a:t>ER</a:t>
            </a:r>
          </a:p>
          <a:p>
            <a:pPr>
              <a:buNone/>
            </a:pPr>
            <a:r>
              <a:rPr lang="cs-CZ" sz="4800" dirty="0" smtClean="0"/>
              <a:t>3.p.	MEIN</a:t>
            </a:r>
            <a:r>
              <a:rPr lang="cs-CZ" sz="4800" dirty="0" smtClean="0">
                <a:solidFill>
                  <a:srgbClr val="FF0000"/>
                </a:solidFill>
              </a:rPr>
              <a:t>EN</a:t>
            </a:r>
            <a:r>
              <a:rPr lang="cs-CZ" sz="4800" dirty="0" smtClean="0"/>
              <a:t>	</a:t>
            </a:r>
          </a:p>
          <a:p>
            <a:pPr>
              <a:buNone/>
            </a:pPr>
            <a:r>
              <a:rPr lang="cs-CZ" sz="4800" dirty="0" smtClean="0"/>
              <a:t>4.p.	MEIN</a:t>
            </a:r>
            <a:r>
              <a:rPr lang="cs-CZ" sz="4800" dirty="0" smtClean="0">
                <a:solidFill>
                  <a:srgbClr val="FF0000"/>
                </a:solidFill>
              </a:rPr>
              <a:t>E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1000108"/>
            <a:ext cx="7239000" cy="114300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 smtClean="0"/>
              <a:t> Všechna přivlastňovací </a:t>
            </a:r>
            <a:br>
              <a:rPr lang="cs-CZ" sz="3600" dirty="0" smtClean="0"/>
            </a:br>
            <a:r>
              <a:rPr lang="cs-CZ" sz="3600" dirty="0" smtClean="0"/>
              <a:t>    zájmena se skloňují STEJNĚ </a:t>
            </a:r>
            <a:br>
              <a:rPr lang="cs-CZ" sz="3600" dirty="0" smtClean="0"/>
            </a:br>
            <a:r>
              <a:rPr lang="cs-CZ" sz="3600" dirty="0" smtClean="0"/>
              <a:t>    Jako zájmeno MEIN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4800" dirty="0" smtClean="0">
                <a:solidFill>
                  <a:srgbClr val="7030A0"/>
                </a:solidFill>
              </a:rPr>
              <a:t>!! POZOR !!</a:t>
            </a:r>
          </a:p>
          <a:p>
            <a:pPr>
              <a:buNone/>
            </a:pPr>
            <a:r>
              <a:rPr lang="cs-CZ" sz="4400" dirty="0" smtClean="0"/>
              <a:t>  V němčině neexistuje zvratné přivlastňovací zájmeno „svůj“. Používá se zájmeno té osoby, která je podmětem věty (</a:t>
            </a:r>
            <a:r>
              <a:rPr lang="cs-CZ" sz="4400" dirty="0" err="1" smtClean="0"/>
              <a:t>ich</a:t>
            </a:r>
            <a:r>
              <a:rPr lang="cs-CZ" sz="4400" dirty="0" smtClean="0"/>
              <a:t> – </a:t>
            </a:r>
            <a:r>
              <a:rPr lang="cs-CZ" sz="4400" dirty="0" err="1" smtClean="0"/>
              <a:t>mein</a:t>
            </a:r>
            <a:r>
              <a:rPr lang="cs-CZ" sz="4400" dirty="0" smtClean="0"/>
              <a:t>, </a:t>
            </a:r>
            <a:r>
              <a:rPr lang="cs-CZ" sz="4400" dirty="0" err="1" smtClean="0"/>
              <a:t>du</a:t>
            </a:r>
            <a:r>
              <a:rPr lang="cs-CZ" sz="4400" dirty="0" smtClean="0"/>
              <a:t> – </a:t>
            </a:r>
            <a:r>
              <a:rPr lang="cs-CZ" sz="4400" dirty="0" err="1" smtClean="0"/>
              <a:t>dein</a:t>
            </a:r>
            <a:r>
              <a:rPr lang="cs-CZ" sz="4400" dirty="0" smtClean="0"/>
              <a:t>, </a:t>
            </a:r>
            <a:r>
              <a:rPr lang="cs-CZ" sz="4400" dirty="0" err="1" smtClean="0"/>
              <a:t>wir</a:t>
            </a:r>
            <a:r>
              <a:rPr lang="cs-CZ" sz="4400" dirty="0" smtClean="0"/>
              <a:t> – </a:t>
            </a:r>
            <a:r>
              <a:rPr lang="cs-CZ" sz="4400" dirty="0" err="1" smtClean="0"/>
              <a:t>unser</a:t>
            </a:r>
            <a:r>
              <a:rPr lang="cs-CZ" sz="4400" dirty="0" smtClean="0"/>
              <a:t>)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285860"/>
          </a:xfrm>
        </p:spPr>
        <p:txBody>
          <a:bodyPr>
            <a:normAutofit/>
          </a:bodyPr>
          <a:lstStyle/>
          <a:p>
            <a:pPr algn="l"/>
            <a:r>
              <a:rPr lang="cs-CZ" sz="7200" dirty="0" err="1" smtClean="0"/>
              <a:t>PříklaDY</a:t>
            </a:r>
            <a:r>
              <a:rPr lang="cs-CZ" sz="7200" dirty="0" smtClean="0"/>
              <a:t>: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 </a:t>
            </a:r>
            <a:r>
              <a:rPr lang="cs-CZ" sz="4400" dirty="0" err="1" smtClean="0"/>
              <a:t>Ich</a:t>
            </a:r>
            <a:r>
              <a:rPr lang="cs-CZ" sz="4400" dirty="0" smtClean="0"/>
              <a:t> </a:t>
            </a:r>
            <a:r>
              <a:rPr lang="cs-CZ" sz="4400" dirty="0" err="1" smtClean="0"/>
              <a:t>gehe</a:t>
            </a:r>
            <a:r>
              <a:rPr lang="cs-CZ" sz="4400" dirty="0" smtClean="0"/>
              <a:t> </a:t>
            </a:r>
            <a:r>
              <a:rPr lang="cs-CZ" sz="4400" dirty="0" err="1" smtClean="0"/>
              <a:t>zu</a:t>
            </a:r>
            <a:r>
              <a:rPr lang="cs-CZ" sz="4400" dirty="0" smtClean="0"/>
              <a:t> </a:t>
            </a:r>
            <a:r>
              <a:rPr lang="cs-CZ" sz="4400" dirty="0" err="1" smtClean="0"/>
              <a:t>deiner</a:t>
            </a:r>
            <a:r>
              <a:rPr lang="cs-CZ" sz="4400" dirty="0" smtClean="0"/>
              <a:t> </a:t>
            </a:r>
            <a:r>
              <a:rPr lang="cs-CZ" sz="4400" dirty="0" err="1" smtClean="0"/>
              <a:t>Tante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 </a:t>
            </a:r>
            <a:r>
              <a:rPr lang="cs-CZ" sz="4400" dirty="0" err="1" smtClean="0"/>
              <a:t>Er</a:t>
            </a:r>
            <a:r>
              <a:rPr lang="cs-CZ" sz="4400" dirty="0" smtClean="0"/>
              <a:t> </a:t>
            </a:r>
            <a:r>
              <a:rPr lang="cs-CZ" sz="4400" dirty="0" err="1" smtClean="0"/>
              <a:t>putzt</a:t>
            </a:r>
            <a:r>
              <a:rPr lang="cs-CZ" sz="4400" dirty="0" smtClean="0"/>
              <a:t> </a:t>
            </a:r>
            <a:r>
              <a:rPr lang="cs-CZ" sz="4400" dirty="0" err="1" smtClean="0"/>
              <a:t>seine</a:t>
            </a:r>
            <a:r>
              <a:rPr lang="cs-CZ" sz="4400" dirty="0" smtClean="0"/>
              <a:t> </a:t>
            </a:r>
            <a:r>
              <a:rPr lang="cs-CZ" sz="4400" dirty="0" err="1" smtClean="0"/>
              <a:t>Zähne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 </a:t>
            </a:r>
            <a:r>
              <a:rPr lang="cs-CZ" sz="4400" dirty="0" err="1" smtClean="0"/>
              <a:t>Wir</a:t>
            </a:r>
            <a:r>
              <a:rPr lang="cs-CZ" sz="4400" dirty="0" smtClean="0"/>
              <a:t> </a:t>
            </a:r>
            <a:r>
              <a:rPr lang="cs-CZ" sz="4400" dirty="0" err="1" smtClean="0"/>
              <a:t>suchen</a:t>
            </a:r>
            <a:r>
              <a:rPr lang="cs-CZ" sz="4400" dirty="0" smtClean="0"/>
              <a:t> </a:t>
            </a:r>
            <a:r>
              <a:rPr lang="cs-CZ" sz="4400" dirty="0" err="1" smtClean="0"/>
              <a:t>unsere</a:t>
            </a:r>
            <a:r>
              <a:rPr lang="cs-CZ" sz="4400" dirty="0" smtClean="0"/>
              <a:t> </a:t>
            </a:r>
          </a:p>
          <a:p>
            <a:pPr>
              <a:buNone/>
            </a:pPr>
            <a:r>
              <a:rPr lang="cs-CZ" sz="4400" dirty="0" smtClean="0"/>
              <a:t>   </a:t>
            </a:r>
            <a:r>
              <a:rPr lang="cs-CZ" sz="4400" dirty="0" err="1" smtClean="0"/>
              <a:t>Bücher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 </a:t>
            </a:r>
            <a:r>
              <a:rPr lang="cs-CZ" sz="4400" dirty="0" err="1" smtClean="0"/>
              <a:t>Sie</a:t>
            </a:r>
            <a:r>
              <a:rPr lang="cs-CZ" sz="4400" dirty="0" smtClean="0"/>
              <a:t> </a:t>
            </a:r>
            <a:r>
              <a:rPr lang="cs-CZ" sz="4400" dirty="0" err="1" smtClean="0"/>
              <a:t>spielt</a:t>
            </a:r>
            <a:r>
              <a:rPr lang="cs-CZ" sz="4400" dirty="0" smtClean="0"/>
              <a:t> </a:t>
            </a:r>
            <a:r>
              <a:rPr lang="cs-CZ" sz="4400" dirty="0" err="1" smtClean="0"/>
              <a:t>mit</a:t>
            </a:r>
            <a:r>
              <a:rPr lang="cs-CZ" sz="4400" dirty="0" smtClean="0"/>
              <a:t> </a:t>
            </a:r>
            <a:r>
              <a:rPr lang="cs-CZ" sz="4400" dirty="0" err="1" smtClean="0"/>
              <a:t>ihrem</a:t>
            </a:r>
            <a:r>
              <a:rPr lang="cs-CZ" sz="4400" dirty="0" smtClean="0"/>
              <a:t> </a:t>
            </a:r>
          </a:p>
          <a:p>
            <a:pPr>
              <a:buNone/>
            </a:pPr>
            <a:r>
              <a:rPr lang="cs-CZ" sz="4400" dirty="0" smtClean="0"/>
              <a:t>   </a:t>
            </a:r>
            <a:r>
              <a:rPr lang="cs-CZ" sz="4400" dirty="0" err="1" smtClean="0"/>
              <a:t>Hund</a:t>
            </a:r>
            <a:r>
              <a:rPr lang="cs-CZ" sz="4400" dirty="0" smtClean="0"/>
              <a:t>.</a:t>
            </a:r>
          </a:p>
          <a:p>
            <a:pPr>
              <a:buNone/>
            </a:pP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285860"/>
          </a:xfrm>
        </p:spPr>
        <p:txBody>
          <a:bodyPr>
            <a:normAutofit/>
          </a:bodyPr>
          <a:lstStyle/>
          <a:p>
            <a:pPr algn="l"/>
            <a:r>
              <a:rPr lang="cs-CZ" sz="7200" b="1" dirty="0" smtClean="0"/>
              <a:t>Použité zdroje: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vlastní práce autora</a:t>
            </a:r>
            <a:endParaRPr lang="cs-CZ" sz="3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30120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521</TotalTime>
  <Words>113</Words>
  <Application>Microsoft Office PowerPoint</Application>
  <PresentationFormat>On-screen Show (4:3)</PresentationFormat>
  <Paragraphs>55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Bohatý</vt:lpstr>
      <vt:lpstr> Název školy:   ZŠ Varnsdorf, Edisonova 2821,                              okres Děčín, příspěvková                              organizace           Jazyk a jazyková komunikace,            Německý jazyk, přivlastňovací            zájmena Autor:          Alena Červášková Název materiálu: VY_22_INOVACE_25/III.SADA   Anotace:          Prezentace je určena pro žáky            2. stupně a slouží k výkladu učiva           o přivlastňovacích zájmenech Období:          Leden – květen 2012</vt:lpstr>
      <vt:lpstr>PŘIVLASTŇOVACÍ ZÁJMENA</vt:lpstr>
      <vt:lpstr>PowerPoint Presentation</vt:lpstr>
      <vt:lpstr>PowerPoint Presentation</vt:lpstr>
      <vt:lpstr>ROD MUŽSKÝ</vt:lpstr>
      <vt:lpstr>ROD ŽENSKÝ</vt:lpstr>
      <vt:lpstr>ROD STŘEDNÍ</vt:lpstr>
      <vt:lpstr>MNOŽNÉ ČÍSLO</vt:lpstr>
      <vt:lpstr> Všechna přivlastňovací      zájmena se skloňují STEJNĚ      Jako zájmeno MEIN</vt:lpstr>
      <vt:lpstr>PříklaDY: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ČASOVÁNÍ ZPŮSOBOVÝCH SLOVES</dc:title>
  <dc:creator>Alena</dc:creator>
  <cp:lastModifiedBy>Valued Acer Customer</cp:lastModifiedBy>
  <cp:revision>53</cp:revision>
  <dcterms:created xsi:type="dcterms:W3CDTF">2012-03-11T19:51:34Z</dcterms:created>
  <dcterms:modified xsi:type="dcterms:W3CDTF">2012-05-28T11:45:42Z</dcterms:modified>
</cp:coreProperties>
</file>