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84" r:id="rId2"/>
    <p:sldId id="256" r:id="rId3"/>
    <p:sldId id="257" r:id="rId4"/>
    <p:sldId id="268" r:id="rId5"/>
    <p:sldId id="282" r:id="rId6"/>
    <p:sldId id="278" r:id="rId7"/>
    <p:sldId id="281" r:id="rId8"/>
    <p:sldId id="259" r:id="rId9"/>
    <p:sldId id="272" r:id="rId10"/>
    <p:sldId id="28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  <a:srgbClr val="009999"/>
    <a:srgbClr val="6666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77" autoAdjust="0"/>
    <p:restoredTop sz="94660"/>
  </p:normalViewPr>
  <p:slideViewPr>
    <p:cSldViewPr>
      <p:cViewPr>
        <p:scale>
          <a:sx n="66" d="100"/>
          <a:sy n="66" d="100"/>
        </p:scale>
        <p:origin x="-63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2204864"/>
            <a:ext cx="8305800" cy="3312368"/>
          </a:xfrm>
        </p:spPr>
        <p:txBody>
          <a:bodyPr/>
          <a:lstStyle/>
          <a:p>
            <a:pPr algn="l"/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</a:t>
            </a:r>
            <a:r>
              <a:rPr lang="cs-CZ" sz="28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8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okres Děčín, příspěvková </a:t>
            </a: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</a:t>
            </a: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komunikace</a:t>
            </a: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Německý jazyk, </a:t>
            </a: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Složeniny v němčině</a:t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8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VY_22_INOVACE_32/III.SADA</a:t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slouží žákům 2. stupně             </a:t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a pojednává o druzích tvoření </a:t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německých složenin</a:t>
            </a:r>
            <a:b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sz="2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14290"/>
            <a:ext cx="8077200" cy="357190"/>
          </a:xfrm>
        </p:spPr>
        <p:txBody>
          <a:bodyPr>
            <a:noAutofit/>
          </a:bodyPr>
          <a:lstStyle/>
          <a:p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SLOŽENINY     v němčině</a:t>
            </a:r>
            <a:br>
              <a:rPr lang="cs-CZ" sz="9600" dirty="0" smtClean="0"/>
            </a:br>
            <a:endParaRPr lang="cs-CZ" sz="9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606643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v němčině máme velké </a:t>
            </a:r>
          </a:p>
          <a:p>
            <a:pPr>
              <a:buNone/>
            </a:pPr>
            <a:r>
              <a:rPr lang="cs-CZ" sz="4800" dirty="0" smtClean="0"/>
              <a:t>    množství složenin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jsou tvořené ze dvou nebo </a:t>
            </a:r>
          </a:p>
          <a:p>
            <a:pPr>
              <a:buNone/>
            </a:pPr>
            <a:r>
              <a:rPr lang="cs-CZ" sz="4800" dirty="0" smtClean="0"/>
              <a:t>    více slov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rod složených podstatných </a:t>
            </a:r>
          </a:p>
          <a:p>
            <a:pPr>
              <a:buNone/>
            </a:pPr>
            <a:r>
              <a:rPr lang="cs-CZ" sz="4800" dirty="0" smtClean="0"/>
              <a:t>    jmen se řídí podle posledního </a:t>
            </a:r>
          </a:p>
          <a:p>
            <a:pPr>
              <a:buNone/>
            </a:pPr>
            <a:r>
              <a:rPr lang="cs-CZ" sz="4800" dirty="0" smtClean="0"/>
              <a:t>    jména složeniny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55448"/>
            <a:ext cx="8929718" cy="773222"/>
          </a:xfrm>
        </p:spPr>
        <p:txBody>
          <a:bodyPr>
            <a:noAutofit/>
          </a:bodyPr>
          <a:lstStyle/>
          <a:p>
            <a:endParaRPr lang="cs-CZ" sz="44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71480"/>
            <a:ext cx="8964488" cy="600079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400" b="1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4400" i="1" dirty="0" smtClean="0">
                <a:solidFill>
                  <a:srgbClr val="92D050"/>
                </a:solidFill>
              </a:rPr>
              <a:t>Podstatné jméno + podstatné jméno</a:t>
            </a:r>
          </a:p>
          <a:p>
            <a:pPr>
              <a:buNone/>
            </a:pP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die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Arbeit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+ der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Platz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        der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Arbeit</a:t>
            </a:r>
            <a:r>
              <a:rPr lang="cs-CZ" sz="4400" u="sng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platz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sz="32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4400" i="1" u="sng" dirty="0" smtClean="0">
                <a:solidFill>
                  <a:srgbClr val="92D050"/>
                </a:solidFill>
              </a:rPr>
              <a:t>Přídavné jméno + podstatné jméno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hoch +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das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Haus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     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das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Hochhaus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i="1" u="sng" dirty="0" smtClean="0"/>
              <a:t>PODSTATNÁ JMÉNA</a:t>
            </a:r>
            <a:endParaRPr lang="cs-CZ" sz="6000" b="1" i="1" u="sng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611560" y="3356992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355976" y="5445224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Sloveso + podstatné jméno</a:t>
            </a: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parken</a:t>
            </a:r>
            <a:r>
              <a:rPr lang="cs-CZ" sz="4800" dirty="0" smtClean="0">
                <a:solidFill>
                  <a:schemeClr val="tx2"/>
                </a:solidFill>
              </a:rPr>
              <a:t> + der </a:t>
            </a:r>
            <a:r>
              <a:rPr lang="cs-CZ" sz="4800" dirty="0" err="1" smtClean="0">
                <a:solidFill>
                  <a:schemeClr val="tx2"/>
                </a:solidFill>
              </a:rPr>
              <a:t>Platz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4800" dirty="0" smtClean="0">
                <a:solidFill>
                  <a:schemeClr val="tx2"/>
                </a:solidFill>
              </a:rPr>
              <a:t>        der </a:t>
            </a:r>
            <a:r>
              <a:rPr lang="cs-CZ" sz="4800" dirty="0" err="1" smtClean="0">
                <a:solidFill>
                  <a:schemeClr val="tx2"/>
                </a:solidFill>
              </a:rPr>
              <a:t>Parkplatz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Předložka + podstatné jméno</a:t>
            </a: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hinter</a:t>
            </a:r>
            <a:r>
              <a:rPr lang="cs-CZ" sz="4800" dirty="0" smtClean="0">
                <a:solidFill>
                  <a:schemeClr val="tx2"/>
                </a:solidFill>
              </a:rPr>
              <a:t> + der </a:t>
            </a:r>
            <a:r>
              <a:rPr lang="cs-CZ" sz="4800" dirty="0" err="1" smtClean="0">
                <a:solidFill>
                  <a:schemeClr val="tx2"/>
                </a:solidFill>
              </a:rPr>
              <a:t>Grund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4800" dirty="0" smtClean="0">
                <a:solidFill>
                  <a:schemeClr val="tx2"/>
                </a:solidFill>
              </a:rPr>
              <a:t>        der </a:t>
            </a:r>
            <a:r>
              <a:rPr lang="cs-CZ" sz="4800" dirty="0" err="1" smtClean="0">
                <a:solidFill>
                  <a:schemeClr val="tx2"/>
                </a:solidFill>
              </a:rPr>
              <a:t>Hintergrund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522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683568" y="2564904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611560" y="5445224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86868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Přídavné jméno + přídavné</a:t>
            </a:r>
          </a:p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jméno</a:t>
            </a: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dunkel</a:t>
            </a:r>
            <a:r>
              <a:rPr lang="cs-CZ" sz="4800" dirty="0" smtClean="0">
                <a:solidFill>
                  <a:schemeClr val="tx2"/>
                </a:solidFill>
              </a:rPr>
              <a:t> + rot          </a:t>
            </a:r>
            <a:r>
              <a:rPr lang="cs-CZ" sz="4800" dirty="0" err="1" smtClean="0">
                <a:solidFill>
                  <a:schemeClr val="tx2"/>
                </a:solidFill>
              </a:rPr>
              <a:t>dunkelrot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Sloveso + přídavné jméno</a:t>
            </a: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lernen</a:t>
            </a:r>
            <a:r>
              <a:rPr lang="cs-CZ" sz="4800" dirty="0" smtClean="0">
                <a:solidFill>
                  <a:schemeClr val="tx2"/>
                </a:solidFill>
              </a:rPr>
              <a:t> + </a:t>
            </a:r>
            <a:r>
              <a:rPr lang="cs-CZ" sz="4800" dirty="0" err="1" smtClean="0">
                <a:solidFill>
                  <a:schemeClr val="tx2"/>
                </a:solidFill>
              </a:rPr>
              <a:t>willig</a:t>
            </a:r>
            <a:r>
              <a:rPr lang="cs-CZ" sz="4800" dirty="0" smtClean="0">
                <a:solidFill>
                  <a:schemeClr val="tx2"/>
                </a:solidFill>
              </a:rPr>
              <a:t>        </a:t>
            </a:r>
            <a:r>
              <a:rPr lang="cs-CZ" sz="4800" dirty="0" err="1" smtClean="0">
                <a:solidFill>
                  <a:schemeClr val="tx2"/>
                </a:solidFill>
              </a:rPr>
              <a:t>lernenwillig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4800" i="1" u="sng" dirty="0">
              <a:solidFill>
                <a:srgbClr val="92D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i="1" u="sng" dirty="0" smtClean="0"/>
              <a:t>PŘÍDAVNÁ JMÉNA</a:t>
            </a:r>
            <a:endParaRPr lang="cs-CZ" sz="6000" i="1" u="sng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211960" y="3645024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427984" y="5661248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Podstatné jméno + přídavné</a:t>
            </a:r>
          </a:p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jméno</a:t>
            </a:r>
          </a:p>
          <a:p>
            <a:pPr>
              <a:buNone/>
            </a:pPr>
            <a:r>
              <a:rPr lang="cs-CZ" sz="4800" dirty="0" smtClean="0">
                <a:solidFill>
                  <a:schemeClr val="tx2"/>
                </a:solidFill>
              </a:rPr>
              <a:t>Der Alkohol + </a:t>
            </a:r>
            <a:r>
              <a:rPr lang="cs-CZ" sz="4800" dirty="0" err="1" smtClean="0">
                <a:solidFill>
                  <a:schemeClr val="tx2"/>
                </a:solidFill>
              </a:rPr>
              <a:t>frei</a:t>
            </a:r>
            <a:endParaRPr lang="cs-CZ" sz="48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Alkoholfrei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5436096" y="3645024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53732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Podstatné jméno + sloveso</a:t>
            </a:r>
          </a:p>
          <a:p>
            <a:pPr>
              <a:buNone/>
            </a:pPr>
            <a:r>
              <a:rPr lang="cs-CZ" sz="4800" dirty="0" err="1" smtClean="0"/>
              <a:t>das</a:t>
            </a:r>
            <a:r>
              <a:rPr lang="cs-CZ" sz="4800" dirty="0" smtClean="0"/>
              <a:t> Rad + </a:t>
            </a:r>
            <a:r>
              <a:rPr lang="cs-CZ" sz="4800" dirty="0" err="1" smtClean="0"/>
              <a:t>fahren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Rad </a:t>
            </a:r>
            <a:r>
              <a:rPr lang="cs-CZ" sz="4800" dirty="0" err="1" smtClean="0"/>
              <a:t>fahren</a:t>
            </a:r>
            <a:endParaRPr lang="cs-CZ" sz="4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Přídavné jméno + sloveso</a:t>
            </a:r>
          </a:p>
          <a:p>
            <a:pPr>
              <a:buNone/>
            </a:pPr>
            <a:r>
              <a:rPr lang="cs-CZ" sz="4800" dirty="0" err="1" smtClean="0"/>
              <a:t>fern</a:t>
            </a:r>
            <a:r>
              <a:rPr lang="cs-CZ" sz="4800" dirty="0" smtClean="0"/>
              <a:t> + </a:t>
            </a:r>
            <a:r>
              <a:rPr lang="cs-CZ" sz="4800" dirty="0" err="1" smtClean="0"/>
              <a:t>sehen</a:t>
            </a:r>
            <a:r>
              <a:rPr lang="cs-CZ" sz="4800" dirty="0" smtClean="0"/>
              <a:t>        </a:t>
            </a:r>
            <a:r>
              <a:rPr lang="cs-CZ" sz="4800" dirty="0" err="1" smtClean="0"/>
              <a:t>fernsehen</a:t>
            </a:r>
            <a:endParaRPr lang="cs-CZ" sz="4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ctr"/>
            <a:r>
              <a:rPr lang="cs-CZ" sz="6600" i="1" u="sng" dirty="0" smtClean="0"/>
              <a:t> </a:t>
            </a:r>
            <a:r>
              <a:rPr lang="cs-CZ" sz="6000" i="1" u="sng" dirty="0" smtClean="0"/>
              <a:t>SLOVESA</a:t>
            </a:r>
            <a:endParaRPr lang="cs-CZ" sz="6000" i="1" u="sng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5220072" y="2708920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923928" y="5589240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i="1" u="sng" dirty="0" smtClean="0">
                <a:solidFill>
                  <a:srgbClr val="92D050"/>
                </a:solidFill>
              </a:rPr>
              <a:t>Příslovce + sloveso</a:t>
            </a: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Dazu</a:t>
            </a:r>
            <a:r>
              <a:rPr lang="cs-CZ" sz="4800" dirty="0" smtClean="0">
                <a:solidFill>
                  <a:schemeClr val="tx2"/>
                </a:solidFill>
              </a:rPr>
              <a:t> + </a:t>
            </a:r>
            <a:r>
              <a:rPr lang="cs-CZ" sz="4800" dirty="0" err="1" smtClean="0">
                <a:solidFill>
                  <a:schemeClr val="tx2"/>
                </a:solidFill>
              </a:rPr>
              <a:t>kommen</a:t>
            </a:r>
            <a:r>
              <a:rPr lang="cs-CZ" sz="4800" dirty="0" smtClean="0">
                <a:solidFill>
                  <a:schemeClr val="tx2"/>
                </a:solidFill>
              </a:rPr>
              <a:t>       </a:t>
            </a:r>
          </a:p>
          <a:p>
            <a:pPr>
              <a:buNone/>
            </a:pPr>
            <a:r>
              <a:rPr lang="cs-CZ" sz="4800" dirty="0" err="1" smtClean="0">
                <a:solidFill>
                  <a:schemeClr val="tx2"/>
                </a:solidFill>
              </a:rPr>
              <a:t>dazukommen</a:t>
            </a:r>
            <a:endParaRPr lang="cs-CZ" sz="4800" dirty="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1285860"/>
          </a:xfrm>
        </p:spPr>
        <p:txBody>
          <a:bodyPr>
            <a:normAutofit fontScale="90000"/>
          </a:bodyPr>
          <a:lstStyle/>
          <a:p>
            <a:pPr algn="l"/>
            <a:r>
              <a:rPr lang="cs-CZ" sz="7200" i="1" u="sng" dirty="0" smtClean="0"/>
              <a:t>Použité zdroje:</a:t>
            </a:r>
            <a:br>
              <a:rPr lang="cs-CZ" sz="7200" i="1" u="sng" dirty="0" smtClean="0"/>
            </a:br>
            <a:r>
              <a:rPr lang="cs-CZ" sz="5300" dirty="0" smtClean="0"/>
              <a:t/>
            </a:r>
            <a:br>
              <a:rPr lang="cs-CZ" sz="5300" dirty="0" smtClean="0"/>
            </a:br>
            <a:endParaRPr lang="cs-CZ" sz="53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5148064" y="2780928"/>
            <a:ext cx="792088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>
                <a:latin typeface="+mj-lt"/>
              </a:rPr>
              <a:t>Vlastní práce autora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RADĚVOVÁ, Zuzana. </a:t>
            </a:r>
            <a:r>
              <a:rPr lang="cs-CZ" sz="3200" i="1" dirty="0"/>
              <a:t>Odmaturuj! z německého jazyka</a:t>
            </a:r>
            <a:r>
              <a:rPr lang="cs-CZ" sz="3200" dirty="0"/>
              <a:t>. Vyd. 1. Brno: </a:t>
            </a:r>
            <a:r>
              <a:rPr lang="cs-CZ" sz="3200" dirty="0" err="1"/>
              <a:t>Didaktis</a:t>
            </a:r>
            <a:r>
              <a:rPr lang="cs-CZ" sz="3200" dirty="0"/>
              <a:t>, 2005, 256 s. Odmaturuj!. ISBN 80-735-8021-7.</a:t>
            </a:r>
            <a:endParaRPr lang="cs-CZ" sz="3200" dirty="0">
              <a:latin typeface="+mj-lt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+mn-lt"/>
              </a:rPr>
              <a:t>Použité zdroje:</a:t>
            </a:r>
            <a:endParaRPr lang="cs-CZ" sz="4800" dirty="0">
              <a:latin typeface="+mn-lt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2653</TotalTime>
  <Words>174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    Název školy: ZŠ Varnsdorf, Edisonova 2821, okres Děčín, příspěvková organizace Jazyk a jazyková komunikace, Německý jazyk, Složeniny v němčině Autor: Alena Červášková Název materiálu: VY_22_INOVACE_32/III.SADA  Anotace: Prezentace slouží žákům 2. stupně                     a pojednává o druzích tvoření                 německých složenin Období: leden – květen 2012 </vt:lpstr>
      <vt:lpstr>SLOŽENINY     v němčině </vt:lpstr>
      <vt:lpstr>Snímek 3</vt:lpstr>
      <vt:lpstr>PODSTATNÁ JMÉNA</vt:lpstr>
      <vt:lpstr>Snímek 5</vt:lpstr>
      <vt:lpstr>PŘÍDAVNÁ JMÉNA</vt:lpstr>
      <vt:lpstr>Snímek 7</vt:lpstr>
      <vt:lpstr> SLOVESA</vt:lpstr>
      <vt:lpstr>Použité zdroje: 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Rumcajs</cp:lastModifiedBy>
  <cp:revision>111</cp:revision>
  <dcterms:created xsi:type="dcterms:W3CDTF">2012-03-11T19:51:34Z</dcterms:created>
  <dcterms:modified xsi:type="dcterms:W3CDTF">2012-05-22T14:34:56Z</dcterms:modified>
</cp:coreProperties>
</file>