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1" r:id="rId2"/>
    <p:sldId id="256" r:id="rId3"/>
    <p:sldId id="260" r:id="rId4"/>
    <p:sldId id="263" r:id="rId5"/>
    <p:sldId id="261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307" autoAdjust="0"/>
    <p:restoredTop sz="94660"/>
  </p:normalViewPr>
  <p:slideViewPr>
    <p:cSldViewPr>
      <p:cViewPr>
        <p:scale>
          <a:sx n="66" d="100"/>
          <a:sy n="66" d="100"/>
        </p:scale>
        <p:origin x="-67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7453064" cy="22448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457200" y="1124744"/>
            <a:ext cx="8229600" cy="237626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</a:t>
            </a: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organizace</a:t>
            </a:r>
            <a:b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Stupňování příslovcí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400" spc="50" dirty="0" err="1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VY_22_INOVACE_34/III.SADA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pro žáky 2. stupně a slouží k 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výkladu stupňování příslovcí</a:t>
            </a:r>
            <a:b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400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1317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29600" cy="3336031"/>
          </a:xfrm>
        </p:spPr>
        <p:txBody>
          <a:bodyPr>
            <a:noAutofit/>
          </a:bodyPr>
          <a:lstStyle/>
          <a:p>
            <a:r>
              <a:rPr lang="cs-CZ" sz="7600" b="1" smtClean="0">
                <a:solidFill>
                  <a:schemeClr val="tx1"/>
                </a:solidFill>
                <a:effectLst/>
              </a:rPr>
              <a:t>Stupňování </a:t>
            </a:r>
            <a:r>
              <a:rPr lang="cs-CZ" sz="7600" b="1" dirty="0" smtClean="0">
                <a:solidFill>
                  <a:schemeClr val="tx1"/>
                </a:solidFill>
                <a:effectLst/>
              </a:rPr>
              <a:t>příslovcí</a:t>
            </a:r>
            <a:endParaRPr lang="cs-CZ" sz="7600" b="1" dirty="0"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5957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914400" y="836712"/>
            <a:ext cx="7772400" cy="5183088"/>
          </a:xfrm>
        </p:spPr>
        <p:txBody>
          <a:bodyPr>
            <a:normAutofit/>
          </a:bodyPr>
          <a:lstStyle/>
          <a:p>
            <a:r>
              <a:rPr lang="cs-CZ" sz="5400" cap="small" dirty="0" smtClean="0"/>
              <a:t> Ne všechna příslovce se dají stupňovat</a:t>
            </a:r>
          </a:p>
          <a:p>
            <a:pPr>
              <a:buNone/>
            </a:pPr>
            <a:endParaRPr lang="cs-CZ" sz="2000" cap="small" dirty="0" smtClean="0"/>
          </a:p>
          <a:p>
            <a:r>
              <a:rPr lang="cs-CZ" sz="5400" b="1" cap="small" dirty="0" smtClean="0"/>
              <a:t>Pravidelná příslovce </a:t>
            </a:r>
            <a:r>
              <a:rPr lang="cs-CZ" sz="5400" cap="small" dirty="0" smtClean="0"/>
              <a:t>se stupňují stejně jako přídavná jména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496944" cy="5672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i="1" u="sng" dirty="0" smtClean="0">
                <a:solidFill>
                  <a:schemeClr val="accent1"/>
                </a:solidFill>
              </a:rPr>
              <a:t>2. stupeň:</a:t>
            </a:r>
          </a:p>
          <a:p>
            <a:pPr>
              <a:buNone/>
            </a:pPr>
            <a:endParaRPr lang="cs-CZ" sz="1400" b="1" i="1" u="sng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6000" cap="small" dirty="0" smtClean="0"/>
              <a:t>- Tvoříme přidáním –ER</a:t>
            </a:r>
          </a:p>
          <a:p>
            <a:pPr>
              <a:buNone/>
            </a:pPr>
            <a:r>
              <a:rPr lang="cs-CZ" sz="6000" cap="small" dirty="0" smtClean="0"/>
              <a:t>  ke slovesnému kmeni</a:t>
            </a:r>
          </a:p>
          <a:p>
            <a:pPr>
              <a:buNone/>
            </a:pPr>
            <a:endParaRPr lang="cs-CZ" sz="1400" cap="small" dirty="0" smtClean="0"/>
          </a:p>
          <a:p>
            <a:pPr>
              <a:buFont typeface="Wingdings" pitchFamily="2" charset="2"/>
              <a:buChar char="q"/>
            </a:pPr>
            <a:r>
              <a:rPr lang="cs-CZ" sz="6000" cap="small" dirty="0" smtClean="0"/>
              <a:t> </a:t>
            </a:r>
            <a:r>
              <a:rPr lang="cs-CZ" sz="6000" cap="small" dirty="0" err="1" smtClean="0"/>
              <a:t>schnell</a:t>
            </a:r>
            <a:r>
              <a:rPr lang="cs-CZ" sz="6000" cap="small" dirty="0" smtClean="0"/>
              <a:t> - </a:t>
            </a:r>
            <a:r>
              <a:rPr lang="cs-CZ" sz="6000" cap="small" dirty="0" err="1" smtClean="0"/>
              <a:t>schneller</a:t>
            </a:r>
            <a:endParaRPr lang="cs-CZ" sz="6000" cap="small" dirty="0" smtClean="0"/>
          </a:p>
          <a:p>
            <a:pPr>
              <a:buFont typeface="Wingdings" pitchFamily="2" charset="2"/>
              <a:buChar char="q"/>
            </a:pPr>
            <a:r>
              <a:rPr lang="cs-CZ" sz="6000" cap="small" dirty="0" smtClean="0"/>
              <a:t> </a:t>
            </a:r>
            <a:r>
              <a:rPr lang="cs-CZ" sz="6000" cap="small" dirty="0" err="1" smtClean="0"/>
              <a:t>flei</a:t>
            </a:r>
            <a:r>
              <a:rPr lang="el-GR" sz="6000" dirty="0" smtClean="0">
                <a:latin typeface="Corbel"/>
              </a:rPr>
              <a:t>β</a:t>
            </a:r>
            <a:r>
              <a:rPr lang="cs-CZ" sz="6000" cap="small" dirty="0" err="1" smtClean="0"/>
              <a:t>ig</a:t>
            </a:r>
            <a:r>
              <a:rPr lang="cs-CZ" sz="6000" cap="small" dirty="0" smtClean="0"/>
              <a:t> - </a:t>
            </a:r>
            <a:r>
              <a:rPr lang="cs-CZ" sz="6000" cap="small" dirty="0" err="1" smtClean="0"/>
              <a:t>flei</a:t>
            </a:r>
            <a:r>
              <a:rPr lang="el-GR" sz="6000" dirty="0" smtClean="0">
                <a:latin typeface="Corbel"/>
              </a:rPr>
              <a:t>β</a:t>
            </a:r>
            <a:r>
              <a:rPr lang="cs-CZ" sz="6000" cap="small" dirty="0" err="1" smtClean="0"/>
              <a:t>iger</a:t>
            </a:r>
            <a:endParaRPr lang="cs-CZ" sz="6000" dirty="0" smtClean="0"/>
          </a:p>
          <a:p>
            <a:pPr>
              <a:buNone/>
            </a:pPr>
            <a:endParaRPr lang="cs-CZ" sz="6000" b="1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796950"/>
          </a:xfrm>
        </p:spPr>
        <p:txBody>
          <a:bodyPr>
            <a:noAutofit/>
          </a:bodyPr>
          <a:lstStyle/>
          <a:p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332656"/>
            <a:ext cx="8748464" cy="61970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i="1" u="sng" dirty="0" smtClean="0">
                <a:solidFill>
                  <a:srgbClr val="C00000"/>
                </a:solidFill>
              </a:rPr>
              <a:t>3. stupeň</a:t>
            </a:r>
          </a:p>
          <a:p>
            <a:pPr>
              <a:buNone/>
            </a:pPr>
            <a:endParaRPr lang="cs-CZ" sz="1600" i="1" u="sng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6000" dirty="0" smtClean="0"/>
              <a:t>- </a:t>
            </a:r>
            <a:r>
              <a:rPr lang="cs-CZ" sz="6000" cap="small" dirty="0" smtClean="0"/>
              <a:t>Tvoříme přidáním </a:t>
            </a:r>
            <a:r>
              <a:rPr lang="cs-CZ" sz="6000" cap="small" dirty="0" err="1" smtClean="0"/>
              <a:t>am</a:t>
            </a:r>
            <a:r>
              <a:rPr lang="cs-CZ" sz="6000" cap="small" dirty="0" smtClean="0"/>
              <a:t> + -(e)sten ke slovesnému kmeni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q"/>
            </a:pPr>
            <a:r>
              <a:rPr lang="cs-CZ" sz="4800" cap="small" dirty="0" smtClean="0"/>
              <a:t> </a:t>
            </a:r>
            <a:r>
              <a:rPr lang="cs-CZ" sz="4800" cap="small" dirty="0" err="1" smtClean="0"/>
              <a:t>schnell</a:t>
            </a:r>
            <a:r>
              <a:rPr lang="cs-CZ" sz="4800" cap="small" dirty="0" smtClean="0"/>
              <a:t> – </a:t>
            </a:r>
            <a:r>
              <a:rPr lang="cs-CZ" sz="4800" cap="small" dirty="0" err="1" smtClean="0"/>
              <a:t>am</a:t>
            </a:r>
            <a:r>
              <a:rPr lang="cs-CZ" sz="4800" cap="small" dirty="0" smtClean="0"/>
              <a:t> </a:t>
            </a:r>
            <a:r>
              <a:rPr lang="cs-CZ" sz="4800" cap="small" dirty="0" err="1" smtClean="0"/>
              <a:t>schnellsten</a:t>
            </a:r>
            <a:endParaRPr lang="cs-CZ" sz="4800" cap="small" dirty="0" smtClean="0"/>
          </a:p>
          <a:p>
            <a:pPr>
              <a:buFont typeface="Wingdings" pitchFamily="2" charset="2"/>
              <a:buChar char="q"/>
            </a:pPr>
            <a:r>
              <a:rPr lang="cs-CZ" sz="4800" cap="small" dirty="0" smtClean="0"/>
              <a:t> </a:t>
            </a:r>
            <a:r>
              <a:rPr lang="cs-CZ" sz="5400" cap="small" dirty="0" err="1" smtClean="0"/>
              <a:t>flei</a:t>
            </a:r>
            <a:r>
              <a:rPr lang="el-GR" sz="5400" dirty="0" smtClean="0">
                <a:latin typeface="Corbel"/>
              </a:rPr>
              <a:t>β</a:t>
            </a:r>
            <a:r>
              <a:rPr lang="cs-CZ" sz="5400" cap="small" dirty="0" err="1" smtClean="0"/>
              <a:t>ig</a:t>
            </a:r>
            <a:r>
              <a:rPr lang="cs-CZ" sz="5400" cap="small" dirty="0" smtClean="0"/>
              <a:t> – </a:t>
            </a: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flei</a:t>
            </a:r>
            <a:r>
              <a:rPr lang="el-GR" sz="5400" dirty="0" smtClean="0">
                <a:latin typeface="Corbel"/>
              </a:rPr>
              <a:t>β</a:t>
            </a:r>
            <a:r>
              <a:rPr lang="cs-CZ" sz="5400" cap="small" dirty="0" err="1" smtClean="0"/>
              <a:t>igsten</a:t>
            </a:r>
            <a:endParaRPr lang="cs-CZ" sz="5400" cap="small" dirty="0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892480" cy="633670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6000" b="1" cap="small" dirty="0" smtClean="0"/>
              <a:t>Nepravidelná příslovce</a:t>
            </a:r>
          </a:p>
          <a:p>
            <a:pPr>
              <a:buNone/>
            </a:pPr>
            <a:endParaRPr lang="cs-CZ" sz="1600" b="1" cap="small" dirty="0" smtClean="0"/>
          </a:p>
          <a:p>
            <a:pPr>
              <a:buNone/>
            </a:pPr>
            <a:r>
              <a:rPr lang="cs-CZ" sz="5400" cap="small" dirty="0" smtClean="0"/>
              <a:t>Gut / </a:t>
            </a:r>
            <a:r>
              <a:rPr lang="cs-CZ" sz="5400" cap="small" dirty="0" err="1" smtClean="0"/>
              <a:t>Wohl</a:t>
            </a:r>
            <a:r>
              <a:rPr lang="cs-CZ" sz="5400" cap="small" dirty="0" smtClean="0"/>
              <a:t> (dobře)</a:t>
            </a:r>
          </a:p>
          <a:p>
            <a:pPr>
              <a:buNone/>
            </a:pPr>
            <a:r>
              <a:rPr lang="cs-CZ" sz="5400" cap="small" dirty="0" err="1" smtClean="0"/>
              <a:t>Besser</a:t>
            </a:r>
            <a:r>
              <a:rPr lang="cs-CZ" sz="5400" cap="small" dirty="0" smtClean="0"/>
              <a:t> / </a:t>
            </a:r>
            <a:r>
              <a:rPr lang="cs-CZ" sz="5400" cap="small" dirty="0" err="1" smtClean="0"/>
              <a:t>Wohler</a:t>
            </a:r>
            <a:r>
              <a:rPr lang="cs-CZ" sz="5400" cap="small" dirty="0" smtClean="0"/>
              <a:t> (lépe)</a:t>
            </a:r>
          </a:p>
          <a:p>
            <a:pPr>
              <a:buNone/>
            </a:pP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besten</a:t>
            </a:r>
            <a:r>
              <a:rPr lang="cs-CZ" sz="5400" cap="small" dirty="0" smtClean="0"/>
              <a:t> / </a:t>
            </a:r>
            <a:r>
              <a:rPr lang="cs-CZ" sz="5400" cap="small" dirty="0" err="1" smtClean="0"/>
              <a:t>wohlsten</a:t>
            </a:r>
            <a:r>
              <a:rPr lang="cs-CZ" sz="5400" cap="small" dirty="0" smtClean="0"/>
              <a:t> </a:t>
            </a:r>
          </a:p>
          <a:p>
            <a:pPr>
              <a:buNone/>
            </a:pPr>
            <a:r>
              <a:rPr lang="cs-CZ" sz="5400" cap="small" dirty="0" smtClean="0"/>
              <a:t>(nejlépe)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60648"/>
            <a:ext cx="8748464" cy="6597352"/>
          </a:xfrm>
        </p:spPr>
        <p:txBody>
          <a:bodyPr>
            <a:normAutofit lnSpcReduction="10000"/>
          </a:bodyPr>
          <a:lstStyle/>
          <a:p>
            <a:pPr marL="457200" indent="-457200">
              <a:buNone/>
            </a:pPr>
            <a:r>
              <a:rPr lang="cs-CZ" sz="5400" cap="small" dirty="0" err="1" smtClean="0"/>
              <a:t>Gern</a:t>
            </a:r>
            <a:r>
              <a:rPr lang="cs-CZ" sz="5400" cap="small" dirty="0" smtClean="0"/>
              <a:t> (rád)</a:t>
            </a:r>
          </a:p>
          <a:p>
            <a:pPr marL="457200" indent="-457200">
              <a:buNone/>
            </a:pPr>
            <a:r>
              <a:rPr lang="cs-CZ" sz="5400" cap="small" dirty="0" err="1" smtClean="0"/>
              <a:t>Lieber</a:t>
            </a:r>
            <a:r>
              <a:rPr lang="cs-CZ" sz="5400" cap="small" dirty="0" smtClean="0"/>
              <a:t> (raději)</a:t>
            </a:r>
          </a:p>
          <a:p>
            <a:pPr marL="457200" indent="-457200">
              <a:buNone/>
            </a:pP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liebsten</a:t>
            </a:r>
            <a:r>
              <a:rPr lang="cs-CZ" sz="5400" cap="small" dirty="0" smtClean="0"/>
              <a:t> (nejraději)</a:t>
            </a:r>
          </a:p>
          <a:p>
            <a:pPr marL="457200" indent="-457200">
              <a:buNone/>
            </a:pPr>
            <a:endParaRPr lang="cs-CZ" sz="2000" cap="small" dirty="0" smtClean="0"/>
          </a:p>
          <a:p>
            <a:pPr marL="457200" indent="-457200">
              <a:buNone/>
            </a:pPr>
            <a:r>
              <a:rPr lang="cs-CZ" sz="5400" cap="small" dirty="0" err="1" smtClean="0"/>
              <a:t>Oft</a:t>
            </a:r>
            <a:r>
              <a:rPr lang="cs-CZ" sz="5400" cap="small" dirty="0" smtClean="0"/>
              <a:t> (často)</a:t>
            </a:r>
          </a:p>
          <a:p>
            <a:pPr marL="457200" indent="-457200">
              <a:buNone/>
            </a:pPr>
            <a:r>
              <a:rPr lang="cs-CZ" sz="5400" cap="small" dirty="0" err="1" smtClean="0"/>
              <a:t>Öfter</a:t>
            </a:r>
            <a:r>
              <a:rPr lang="cs-CZ" sz="5400" cap="small" dirty="0" smtClean="0"/>
              <a:t> / </a:t>
            </a:r>
            <a:r>
              <a:rPr lang="cs-CZ" sz="5400" cap="small" dirty="0" err="1" smtClean="0"/>
              <a:t>Häufiger</a:t>
            </a:r>
            <a:r>
              <a:rPr lang="cs-CZ" sz="5400" cap="small" dirty="0" smtClean="0"/>
              <a:t> (častěji)</a:t>
            </a:r>
          </a:p>
          <a:p>
            <a:pPr marL="457200" indent="-457200">
              <a:buNone/>
            </a:pP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Öftesten</a:t>
            </a:r>
            <a:r>
              <a:rPr lang="cs-CZ" sz="5400" cap="small" dirty="0" smtClean="0"/>
              <a:t> / </a:t>
            </a:r>
            <a:r>
              <a:rPr lang="cs-CZ" sz="5400" cap="small" dirty="0" err="1" smtClean="0"/>
              <a:t>Häufigsten</a:t>
            </a:r>
            <a:endParaRPr lang="cs-CZ" sz="5400" cap="small" dirty="0" smtClean="0"/>
          </a:p>
          <a:p>
            <a:pPr marL="457200" indent="-457200">
              <a:buNone/>
            </a:pPr>
            <a:r>
              <a:rPr lang="cs-CZ" sz="5400" cap="small" dirty="0" smtClean="0"/>
              <a:t>(nejčastěji)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892480" cy="666936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1200" cap="small" dirty="0" smtClean="0"/>
          </a:p>
          <a:p>
            <a:pPr>
              <a:buNone/>
            </a:pPr>
            <a:r>
              <a:rPr lang="cs-CZ" sz="6000" cap="small" dirty="0" smtClean="0"/>
              <a:t>Bald (brzy)</a:t>
            </a:r>
          </a:p>
          <a:p>
            <a:pPr>
              <a:buNone/>
            </a:pPr>
            <a:r>
              <a:rPr lang="cs-CZ" sz="6000" cap="small" dirty="0" err="1" smtClean="0"/>
              <a:t>Eher</a:t>
            </a:r>
            <a:r>
              <a:rPr lang="cs-CZ" sz="6000" cap="small" dirty="0" smtClean="0"/>
              <a:t> (dříve)</a:t>
            </a:r>
          </a:p>
          <a:p>
            <a:pPr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ehesten</a:t>
            </a:r>
            <a:r>
              <a:rPr lang="cs-CZ" sz="6000" cap="small" dirty="0" smtClean="0"/>
              <a:t> (nejdříve)</a:t>
            </a:r>
          </a:p>
          <a:p>
            <a:pPr>
              <a:buNone/>
            </a:pPr>
            <a:endParaRPr lang="cs-CZ" sz="6000" cap="small" dirty="0" smtClean="0"/>
          </a:p>
          <a:p>
            <a:pPr marL="457200" indent="-457200">
              <a:buNone/>
            </a:pPr>
            <a:r>
              <a:rPr lang="cs-CZ" sz="6000" cap="small" dirty="0" err="1" smtClean="0"/>
              <a:t>Früh</a:t>
            </a:r>
            <a:r>
              <a:rPr lang="cs-CZ" sz="6000" cap="small" dirty="0" smtClean="0"/>
              <a:t> (brzy)</a:t>
            </a:r>
          </a:p>
          <a:p>
            <a:pPr marL="457200" indent="-457200">
              <a:buNone/>
            </a:pPr>
            <a:r>
              <a:rPr lang="cs-CZ" sz="6000" cap="small" dirty="0" err="1" smtClean="0"/>
              <a:t>Früher</a:t>
            </a:r>
            <a:r>
              <a:rPr lang="cs-CZ" sz="6000" cap="small" dirty="0" smtClean="0"/>
              <a:t> (dříve) </a:t>
            </a:r>
          </a:p>
          <a:p>
            <a:pPr marL="457200" indent="-457200">
              <a:buNone/>
            </a:pPr>
            <a:r>
              <a:rPr lang="cs-CZ" sz="6000" cap="small" dirty="0" err="1" smtClean="0"/>
              <a:t>Am</a:t>
            </a:r>
            <a:r>
              <a:rPr lang="cs-CZ" sz="6000" cap="small" dirty="0" smtClean="0"/>
              <a:t> </a:t>
            </a:r>
            <a:r>
              <a:rPr lang="cs-CZ" sz="6000" cap="small" dirty="0" err="1" smtClean="0"/>
              <a:t>früh</a:t>
            </a:r>
            <a:r>
              <a:rPr lang="cs-CZ" sz="6000" cap="small" dirty="0" smtClean="0"/>
              <a:t>(e)sten (nejdříve)</a:t>
            </a:r>
          </a:p>
          <a:p>
            <a:pPr>
              <a:buNone/>
            </a:pPr>
            <a:endParaRPr lang="cs-CZ" sz="6000" cap="small" dirty="0" smtClean="0"/>
          </a:p>
          <a:p>
            <a:pPr>
              <a:buNone/>
            </a:pPr>
            <a:endParaRPr lang="cs-CZ" sz="6000" cap="small" dirty="0" smtClean="0"/>
          </a:p>
          <a:p>
            <a:pPr>
              <a:buNone/>
            </a:pPr>
            <a:endParaRPr lang="cs-CZ" sz="6000" cap="sm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04664"/>
            <a:ext cx="8219256" cy="5615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cap="small" dirty="0" err="1" smtClean="0"/>
              <a:t>Sehr</a:t>
            </a:r>
            <a:r>
              <a:rPr lang="cs-CZ" sz="5400" cap="small" dirty="0" smtClean="0"/>
              <a:t> (velmi) / </a:t>
            </a:r>
          </a:p>
          <a:p>
            <a:pPr>
              <a:buNone/>
            </a:pPr>
            <a:r>
              <a:rPr lang="cs-CZ" sz="5400" cap="small" dirty="0" err="1" smtClean="0"/>
              <a:t>Viel</a:t>
            </a:r>
            <a:r>
              <a:rPr lang="cs-CZ" sz="5400" cap="small" dirty="0" smtClean="0"/>
              <a:t> (mnoho)</a:t>
            </a:r>
          </a:p>
          <a:p>
            <a:pPr>
              <a:buNone/>
            </a:pPr>
            <a:r>
              <a:rPr lang="cs-CZ" sz="5400" cap="small" dirty="0" err="1" smtClean="0"/>
              <a:t>Mehr</a:t>
            </a:r>
            <a:r>
              <a:rPr lang="cs-CZ" sz="5400" cap="small" dirty="0" smtClean="0"/>
              <a:t> (více)</a:t>
            </a:r>
          </a:p>
          <a:p>
            <a:pPr>
              <a:buNone/>
            </a:pPr>
            <a:r>
              <a:rPr lang="cs-CZ" sz="5400" cap="small" dirty="0" err="1" smtClean="0"/>
              <a:t>Am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meisten</a:t>
            </a:r>
            <a:r>
              <a:rPr lang="cs-CZ" sz="5400" cap="small" dirty="0" smtClean="0"/>
              <a:t> (nejvíce)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Přelož: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47800"/>
            <a:ext cx="8291264" cy="4572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 Rád čtu, raději hraji  </a:t>
            </a:r>
          </a:p>
          <a:p>
            <a:pPr>
              <a:buNone/>
            </a:pPr>
            <a:r>
              <a:rPr lang="cs-CZ" sz="5400" dirty="0" smtClean="0"/>
              <a:t>   tenis a nejraději zpívám.</a:t>
            </a:r>
          </a:p>
          <a:p>
            <a:pPr>
              <a:buNone/>
            </a:pPr>
            <a:r>
              <a:rPr lang="cs-CZ" sz="5400" dirty="0" smtClean="0"/>
              <a:t> - </a:t>
            </a:r>
            <a:r>
              <a:rPr lang="cs-CZ" sz="5400" dirty="0" err="1" smtClean="0"/>
              <a:t>Ich</a:t>
            </a:r>
            <a:r>
              <a:rPr lang="cs-CZ" sz="5400" dirty="0" smtClean="0"/>
              <a:t> lese </a:t>
            </a:r>
            <a:r>
              <a:rPr lang="cs-CZ" sz="5400" dirty="0" err="1" smtClean="0"/>
              <a:t>gern</a:t>
            </a:r>
            <a:r>
              <a:rPr lang="cs-CZ" sz="5400" dirty="0" smtClean="0"/>
              <a:t>, </a:t>
            </a:r>
            <a:r>
              <a:rPr lang="cs-CZ" sz="5400" dirty="0" err="1" smtClean="0"/>
              <a:t>lieber</a:t>
            </a: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spiele</a:t>
            </a:r>
            <a:r>
              <a:rPr lang="cs-CZ" sz="5400" dirty="0" smtClean="0"/>
              <a:t> </a:t>
            </a:r>
            <a:r>
              <a:rPr lang="cs-CZ" sz="5400" dirty="0" err="1" smtClean="0"/>
              <a:t>ich</a:t>
            </a:r>
            <a:r>
              <a:rPr lang="cs-CZ" sz="5400" dirty="0" smtClean="0"/>
              <a:t> </a:t>
            </a:r>
            <a:r>
              <a:rPr lang="cs-CZ" sz="5400" dirty="0" err="1" smtClean="0"/>
              <a:t>Tennis</a:t>
            </a:r>
            <a:r>
              <a:rPr lang="cs-CZ" sz="5400" dirty="0" smtClean="0"/>
              <a:t> </a:t>
            </a:r>
            <a:r>
              <a:rPr lang="cs-CZ" sz="5400" dirty="0" err="1" smtClean="0"/>
              <a:t>und</a:t>
            </a:r>
            <a:r>
              <a:rPr lang="cs-CZ" sz="5400" dirty="0" smtClean="0"/>
              <a:t> </a:t>
            </a:r>
            <a:r>
              <a:rPr lang="cs-CZ" sz="5400" dirty="0" err="1" smtClean="0"/>
              <a:t>am</a:t>
            </a: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liebsten</a:t>
            </a:r>
            <a:r>
              <a:rPr lang="cs-CZ" sz="5400" dirty="0" smtClean="0"/>
              <a:t> </a:t>
            </a:r>
            <a:r>
              <a:rPr lang="cs-CZ" sz="5400" dirty="0" err="1" smtClean="0"/>
              <a:t>singe</a:t>
            </a:r>
            <a:r>
              <a:rPr lang="cs-CZ" sz="5400" dirty="0" smtClean="0"/>
              <a:t> </a:t>
            </a:r>
            <a:r>
              <a:rPr lang="cs-CZ" sz="5400" dirty="0" err="1" smtClean="0"/>
              <a:t>ich</a:t>
            </a:r>
            <a:r>
              <a:rPr lang="cs-CZ" sz="5400" dirty="0" smtClean="0"/>
              <a:t>.</a:t>
            </a: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764704"/>
            <a:ext cx="8147248" cy="525509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5400" dirty="0" smtClean="0"/>
              <a:t> Petra běhá pomaleji než </a:t>
            </a:r>
          </a:p>
          <a:p>
            <a:pPr>
              <a:buNone/>
            </a:pPr>
            <a:r>
              <a:rPr lang="cs-CZ" sz="5400" dirty="0" smtClean="0"/>
              <a:t>   Anna.</a:t>
            </a:r>
          </a:p>
          <a:p>
            <a:pPr>
              <a:buNone/>
            </a:pPr>
            <a:r>
              <a:rPr lang="cs-CZ" sz="5400" dirty="0" smtClean="0"/>
              <a:t>   Petra </a:t>
            </a:r>
            <a:r>
              <a:rPr lang="cs-CZ" sz="5400" dirty="0" err="1" smtClean="0"/>
              <a:t>läuft</a:t>
            </a:r>
            <a:r>
              <a:rPr lang="cs-CZ" sz="5400" dirty="0" smtClean="0"/>
              <a:t> </a:t>
            </a:r>
            <a:r>
              <a:rPr lang="cs-CZ" sz="5400" dirty="0" err="1" smtClean="0"/>
              <a:t>langsamer</a:t>
            </a: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als</a:t>
            </a:r>
            <a:r>
              <a:rPr lang="cs-CZ" sz="5400" dirty="0" smtClean="0"/>
              <a:t> Anna.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548680"/>
            <a:ext cx="8820472" cy="590465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dirty="0" smtClean="0"/>
          </a:p>
          <a:p>
            <a:r>
              <a:rPr lang="cs-CZ" sz="5400" dirty="0" smtClean="0"/>
              <a:t>Já přijdu nejdříve.</a:t>
            </a:r>
          </a:p>
          <a:p>
            <a:pPr>
              <a:buNone/>
            </a:pPr>
            <a:r>
              <a:rPr lang="cs-CZ" sz="5400" dirty="0" smtClean="0"/>
              <a:t>   </a:t>
            </a:r>
            <a:r>
              <a:rPr lang="cs-CZ" sz="5400" dirty="0" err="1" smtClean="0"/>
              <a:t>Ich</a:t>
            </a:r>
            <a:r>
              <a:rPr lang="cs-CZ" sz="5400" dirty="0" smtClean="0"/>
              <a:t> </a:t>
            </a:r>
            <a:r>
              <a:rPr lang="cs-CZ" sz="5400" dirty="0" err="1" smtClean="0"/>
              <a:t>komme</a:t>
            </a:r>
            <a:r>
              <a:rPr lang="cs-CZ" sz="5400" dirty="0" smtClean="0"/>
              <a:t> </a:t>
            </a:r>
            <a:r>
              <a:rPr lang="cs-CZ" sz="5400" dirty="0" err="1" smtClean="0"/>
              <a:t>am</a:t>
            </a:r>
            <a:r>
              <a:rPr lang="cs-CZ" sz="5400" dirty="0" smtClean="0"/>
              <a:t> </a:t>
            </a:r>
            <a:r>
              <a:rPr lang="cs-CZ" sz="5400" dirty="0" err="1" smtClean="0"/>
              <a:t>frühesten</a:t>
            </a:r>
            <a:r>
              <a:rPr lang="cs-CZ" sz="5400" dirty="0" smtClean="0"/>
              <a:t>.</a:t>
            </a: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548680"/>
            <a:ext cx="7772400" cy="5471120"/>
          </a:xfrm>
        </p:spPr>
        <p:txBody>
          <a:bodyPr>
            <a:normAutofit/>
          </a:bodyPr>
          <a:lstStyle/>
          <a:p>
            <a:r>
              <a:rPr lang="cs-CZ" sz="5400" u="sng" dirty="0" smtClean="0"/>
              <a:t>Použité zdroje:</a:t>
            </a:r>
          </a:p>
          <a:p>
            <a:pPr>
              <a:buNone/>
            </a:pPr>
            <a:r>
              <a:rPr lang="cs-CZ" sz="2400" dirty="0" smtClean="0"/>
              <a:t>Vlastní práce autora</a:t>
            </a:r>
          </a:p>
          <a:p>
            <a:pPr>
              <a:buNone/>
            </a:pPr>
            <a:r>
              <a:rPr lang="cs-CZ" sz="2400" dirty="0"/>
              <a:t>RADĚVOVÁ, Zuzana. </a:t>
            </a:r>
            <a:r>
              <a:rPr lang="cs-CZ" sz="2400" i="1" dirty="0"/>
              <a:t>Odmaturuj! </a:t>
            </a:r>
            <a:r>
              <a:rPr lang="cs-CZ" sz="2400" i="1" dirty="0" smtClean="0"/>
              <a:t>Z</a:t>
            </a:r>
          </a:p>
          <a:p>
            <a:pPr>
              <a:buNone/>
            </a:pPr>
            <a:r>
              <a:rPr lang="cs-CZ" sz="2400" i="1" dirty="0" smtClean="0"/>
              <a:t>německého </a:t>
            </a:r>
            <a:r>
              <a:rPr lang="cs-CZ" sz="2400" i="1" dirty="0"/>
              <a:t>jazyka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2005</a:t>
            </a:r>
            <a:r>
              <a:rPr lang="cs-CZ" sz="2400" dirty="0"/>
              <a:t>, 256 s. Odmaturuj!. ISBN </a:t>
            </a:r>
            <a:r>
              <a:rPr lang="cs-CZ" sz="2400" dirty="0" smtClean="0"/>
              <a:t>80-735-</a:t>
            </a:r>
          </a:p>
          <a:p>
            <a:pPr>
              <a:buNone/>
            </a:pPr>
            <a:r>
              <a:rPr lang="cs-CZ" sz="2400" dirty="0" smtClean="0"/>
              <a:t>8021-7</a:t>
            </a:r>
            <a:r>
              <a:rPr lang="cs-CZ" sz="2400" dirty="0"/>
              <a:t>.</a:t>
            </a:r>
            <a:endParaRPr lang="cs-CZ" sz="24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503</TotalTime>
  <Words>257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     Název školy: ZŠ Varnsdorf, Edisonova 2821, okres Děčín, příspěvková organizace Jazyk a jazyková komunikace, Německý jazyk, Stupňování příslovcí Autor: Alena Červášková Název materiálu: VY_22_INOVACE_34/III.SADA   Anotace: Prezentace je určena pro žáky 2. stupně a slouží k       výkladu stupňování příslovcí Období: leden – květen 2012</vt:lpstr>
      <vt:lpstr>Stupňování příslovcí</vt:lpstr>
      <vt:lpstr>Snímek 3</vt:lpstr>
      <vt:lpstr>Snímek 4</vt:lpstr>
      <vt:lpstr>Snímek 5</vt:lpstr>
      <vt:lpstr>Snímek 6</vt:lpstr>
      <vt:lpstr> </vt:lpstr>
      <vt:lpstr>Snímek 8</vt:lpstr>
      <vt:lpstr>Snímek 9</vt:lpstr>
      <vt:lpstr>Přelož: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SCHWEIZ</dc:title>
  <dc:creator>Petr</dc:creator>
  <cp:lastModifiedBy>Rumcajs</cp:lastModifiedBy>
  <cp:revision>60</cp:revision>
  <dcterms:created xsi:type="dcterms:W3CDTF">2012-03-09T19:34:06Z</dcterms:created>
  <dcterms:modified xsi:type="dcterms:W3CDTF">2012-05-22T14:37:50Z</dcterms:modified>
</cp:coreProperties>
</file>