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57" r:id="rId4"/>
    <p:sldId id="263" r:id="rId5"/>
    <p:sldId id="264" r:id="rId6"/>
    <p:sldId id="265" r:id="rId7"/>
    <p:sldId id="273" r:id="rId8"/>
    <p:sldId id="272" r:id="rId9"/>
    <p:sldId id="271" r:id="rId10"/>
    <p:sldId id="270" r:id="rId11"/>
    <p:sldId id="276" r:id="rId12"/>
    <p:sldId id="277" r:id="rId13"/>
    <p:sldId id="26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391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517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085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941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76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43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761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728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044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177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01CA2-219E-4A65-96A6-EC1D59ADEC4F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A1003-AD73-40E3-B0C0-F5D245D7DC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483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index.php/clanky/trubka" TargetMode="External"/><Relationship Id="rId7" Type="http://schemas.openxmlformats.org/officeDocument/2006/relationships/hyperlink" Target="http://leccos.com/index.php/clanky/klavir" TargetMode="External"/><Relationship Id="rId2" Type="http://schemas.openxmlformats.org/officeDocument/2006/relationships/hyperlink" Target="http://leccos.com/index.php/clanky/klarin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ccos.com/index.php/clanky/kytara" TargetMode="External"/><Relationship Id="rId5" Type="http://schemas.openxmlformats.org/officeDocument/2006/relationships/hyperlink" Target="http://leccos.com/index.php/clanky/violoncello" TargetMode="External"/><Relationship Id="rId4" Type="http://schemas.openxmlformats.org/officeDocument/2006/relationships/hyperlink" Target="http://leccos.com/index.php/clanky/buben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biw=1366&amp;bih=664&amp;gbv=2&amp;tbm=isch&amp;sa=1&amp;q=banjo&amp;oq=banjo&amp;aq=0&amp;aqi=g5g-S5&amp;aql=&amp;gs_sm=c&amp;gs_upl=2141596l2147601l1l2150830l20l20l12l0l7l1l259l1545l0.5.3l8l0" TargetMode="External"/><Relationship Id="rId2" Type="http://schemas.openxmlformats.org/officeDocument/2006/relationships/hyperlink" Target="http://www.google.cz/search?hl=cs&amp;biw=1366&amp;bih=664&amp;gbv=2&amp;tbm=isch&amp;sa=1&amp;q=hudebn%C3%AD+n%C3%A1stroje&amp;oq=hudebn%C3%AD+n%C3%A1stroje&amp;aq=f&amp;aqi=g7&amp;aql=&amp;gs_sm=e&amp;gs_upl=2371l9205l0l11173l22l21l0l8l8l3l1253l4938l2.2.3.7-3l13l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biw=976&amp;bih=625&amp;gbv=2&amp;tbm=isch&amp;sa=1&amp;q=violoncello&amp;oq=violoncello&amp;aq=f&amp;aqi=g1g-S9&amp;aql=&amp;gs_sm=e&amp;gs_upl=152801l157828l1l158503l15l15l2l3l3l1l315l2162l0.3.6.1l10l0" TargetMode="External"/><Relationship Id="rId5" Type="http://schemas.openxmlformats.org/officeDocument/2006/relationships/hyperlink" Target="http://www.google.cz/search?hl=cs&amp;biw=976&amp;bih=625&amp;gbv=2&amp;tbm=isch&amp;sa=1&amp;q=klarinet&amp;oq=klarinet&amp;aq=f&amp;aqi=g4g-sS1g-S5&amp;aql=&amp;gs_sm=e&amp;gs_upl=125550l130247l0l134482l20l19l0l0l0l4l682l3555l4.7.4.5-2l19l0" TargetMode="External"/><Relationship Id="rId4" Type="http://schemas.openxmlformats.org/officeDocument/2006/relationships/hyperlink" Target="http://www.google.cz/search?hl=cs&amp;biw=976&amp;bih=625&amp;gbv=2&amp;tbm=isch&amp;sa=1&amp;q=harfa&amp;oq=harfa&amp;aq=0&amp;aqi=g3g-S7&amp;aql=&amp;gs_sm=c&amp;gs_upl=294686l297710l0l299402l9l9l0l0l0l0l342l2088l0.2.5.2l9l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/>
              <a:t>Skupiny hudebních nástrojů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060848"/>
            <a:ext cx="8352928" cy="4032448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Autor:  Mgr. </a:t>
            </a:r>
            <a:r>
              <a:rPr lang="cs-CZ" sz="2300" dirty="0" smtClean="0">
                <a:solidFill>
                  <a:schemeClr val="tx1"/>
                </a:solidFill>
              </a:rPr>
              <a:t>Renáta Jehličková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Název:  </a:t>
            </a:r>
            <a:r>
              <a:rPr lang="cs-CZ" sz="2300" dirty="0" smtClean="0">
                <a:solidFill>
                  <a:schemeClr val="tx1"/>
                </a:solidFill>
              </a:rPr>
              <a:t>VY_32_INOVACE_09_C_02_SKUPINY HUDEBNÍCH NÁSTROJŮ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Téma</a:t>
            </a:r>
            <a:r>
              <a:rPr lang="cs-CZ" sz="2300" smtClean="0">
                <a:solidFill>
                  <a:schemeClr val="tx1"/>
                </a:solidFill>
              </a:rPr>
              <a:t>:  HUDEBNÍ NAUKA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639" y="4725144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744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0879016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8.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Skupiny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hudebních nástrojů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nástrojová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skupina, dechové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dřevěné, žesťové, bicí, strunné, smyčcové, úderné, drnkací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5610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Skupiny hudebních nástrojů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Nástrojové skupiny: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dirty="0" smtClean="0"/>
              <a:t>Dechové nástroje – dřevěné: </a:t>
            </a:r>
            <a:r>
              <a:rPr lang="cs-CZ" sz="2300" dirty="0" smtClean="0"/>
              <a:t>zobcové flétny, pikola, příčná flétna,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</a:t>
            </a:r>
            <a:r>
              <a:rPr lang="cs-CZ" sz="2300" dirty="0" smtClean="0">
                <a:hlinkClick r:id="rId2"/>
              </a:rPr>
              <a:t>klarinet</a:t>
            </a:r>
            <a:r>
              <a:rPr lang="cs-CZ" sz="2300" dirty="0" smtClean="0"/>
              <a:t>, hoboj, fagot</a:t>
            </a:r>
          </a:p>
          <a:p>
            <a:pPr marL="0" indent="0">
              <a:buNone/>
            </a:pPr>
            <a:r>
              <a:rPr lang="cs-CZ" sz="2300" b="1" dirty="0" smtClean="0"/>
              <a:t>Dechové nástroje – žesťové:</a:t>
            </a:r>
            <a:r>
              <a:rPr lang="cs-CZ" sz="2300" dirty="0" smtClean="0"/>
              <a:t> </a:t>
            </a:r>
            <a:r>
              <a:rPr lang="cs-CZ" sz="2300" dirty="0" smtClean="0">
                <a:hlinkClick r:id="rId3"/>
              </a:rPr>
              <a:t>trubka</a:t>
            </a:r>
            <a:r>
              <a:rPr lang="cs-CZ" sz="2300" dirty="0" smtClean="0"/>
              <a:t>, lesní roh, pozoun</a:t>
            </a:r>
          </a:p>
          <a:p>
            <a:pPr marL="0" indent="0">
              <a:buNone/>
            </a:pPr>
            <a:r>
              <a:rPr lang="cs-CZ" sz="2300" b="1" dirty="0" smtClean="0"/>
              <a:t>Bicí nástroje: </a:t>
            </a:r>
            <a:r>
              <a:rPr lang="cs-CZ" sz="2300" dirty="0" smtClean="0">
                <a:hlinkClick r:id="rId4"/>
              </a:rPr>
              <a:t>buben</a:t>
            </a:r>
            <a:r>
              <a:rPr lang="cs-CZ" sz="2300" dirty="0" smtClean="0"/>
              <a:t>, tympán</a:t>
            </a:r>
          </a:p>
          <a:p>
            <a:pPr marL="0" indent="0">
              <a:buNone/>
            </a:pPr>
            <a:r>
              <a:rPr lang="cs-CZ" sz="2300" b="1" dirty="0" smtClean="0"/>
              <a:t>Strunné nástroje – smyčcové: </a:t>
            </a:r>
            <a:r>
              <a:rPr lang="cs-CZ" sz="2300" dirty="0" smtClean="0"/>
              <a:t>housle, viola, </a:t>
            </a:r>
            <a:r>
              <a:rPr lang="cs-CZ" sz="2300" dirty="0" smtClean="0">
                <a:hlinkClick r:id="rId5"/>
              </a:rPr>
              <a:t>violoncello</a:t>
            </a:r>
            <a:r>
              <a:rPr lang="cs-CZ" sz="2300" dirty="0" smtClean="0"/>
              <a:t>, kontrabas</a:t>
            </a:r>
          </a:p>
          <a:p>
            <a:pPr marL="0" indent="0">
              <a:buNone/>
            </a:pPr>
            <a:r>
              <a:rPr lang="cs-CZ" sz="2300" b="1" dirty="0" smtClean="0"/>
              <a:t>Strunné nástroje – drnkací: </a:t>
            </a:r>
            <a:r>
              <a:rPr lang="cs-CZ" sz="2300" dirty="0" smtClean="0">
                <a:hlinkClick r:id="rId6"/>
              </a:rPr>
              <a:t>kytara</a:t>
            </a:r>
            <a:r>
              <a:rPr lang="cs-CZ" sz="2300" dirty="0" smtClean="0"/>
              <a:t>, </a:t>
            </a:r>
            <a:r>
              <a:rPr lang="cs-CZ" sz="2300" dirty="0" err="1" smtClean="0"/>
              <a:t>banjo</a:t>
            </a:r>
            <a:r>
              <a:rPr lang="cs-CZ" sz="2300" dirty="0" smtClean="0"/>
              <a:t>, harfa</a:t>
            </a:r>
          </a:p>
          <a:p>
            <a:pPr marL="0" indent="0">
              <a:buNone/>
            </a:pPr>
            <a:r>
              <a:rPr lang="cs-CZ" sz="2300" b="1" dirty="0" smtClean="0"/>
              <a:t>Strunné nástroje – úderné: </a:t>
            </a:r>
            <a:r>
              <a:rPr lang="cs-CZ" sz="2300" dirty="0" smtClean="0">
                <a:hlinkClick r:id="rId7"/>
              </a:rPr>
              <a:t>klavír</a:t>
            </a:r>
            <a:r>
              <a:rPr lang="cs-CZ" sz="2300" dirty="0" smtClean="0"/>
              <a:t>, </a:t>
            </a:r>
            <a:r>
              <a:rPr lang="cs-CZ" sz="2300" dirty="0" err="1" smtClean="0"/>
              <a:t>cemballo</a:t>
            </a:r>
            <a:endParaRPr lang="cs-CZ" sz="2300" dirty="0"/>
          </a:p>
          <a:p>
            <a:pPr marL="0" indent="0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8786765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840" y="188640"/>
            <a:ext cx="8417073" cy="576064"/>
          </a:xfr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>Určuj názvy hudebních nástrojů a nástrojovou skupinu, do které patří:</a:t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971" y="836712"/>
            <a:ext cx="8389638" cy="608963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882" y="1550564"/>
            <a:ext cx="2659908" cy="2998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53" y="5427797"/>
            <a:ext cx="610338" cy="917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232" y="1623748"/>
            <a:ext cx="1108608" cy="1113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32013"/>
            <a:ext cx="734545" cy="1029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355096" y="5710111"/>
            <a:ext cx="659333" cy="514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925" y="4987687"/>
            <a:ext cx="979588" cy="97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04" y="3931519"/>
            <a:ext cx="3088705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44" y="4106076"/>
            <a:ext cx="1175481" cy="881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818" y="3028373"/>
            <a:ext cx="929007" cy="940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344" y="1550564"/>
            <a:ext cx="2025005" cy="2586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17" y="3028373"/>
            <a:ext cx="930932" cy="60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17" y="1647121"/>
            <a:ext cx="788464" cy="110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950" y="4548694"/>
            <a:ext cx="1191717" cy="1292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980" y="1787031"/>
            <a:ext cx="1142388" cy="1542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14444" y="949677"/>
            <a:ext cx="886361" cy="2068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kytara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444" y="1253514"/>
            <a:ext cx="914400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021927" y="1253514"/>
            <a:ext cx="1183939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kontrabas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515419" y="1257655"/>
            <a:ext cx="1498712" cy="2026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příčná flétna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092812" y="1244620"/>
            <a:ext cx="1634022" cy="21571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zobcové flétny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908216" y="949676"/>
            <a:ext cx="720080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viola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24296" y="949675"/>
            <a:ext cx="761849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harfa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36016" y="963823"/>
            <a:ext cx="914400" cy="206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buben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299471" y="1253514"/>
            <a:ext cx="1111346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lesní roh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812434" y="949677"/>
            <a:ext cx="914400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trubka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595826" y="963822"/>
            <a:ext cx="914400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housle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726977" y="963821"/>
            <a:ext cx="914400" cy="2068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klavír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599900" y="1253514"/>
            <a:ext cx="1291521" cy="2068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violoncello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960790" y="963821"/>
            <a:ext cx="765335" cy="206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banjo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4903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6.66667E-6 C 0.00764 0.00116 0.01372 0.00232 0.02083 0.00556 C 0.02587 0.01227 0.02934 0.022 0.03611 0.02593 C 0.04045 0.02848 0.04531 0.02987 0.05 0.03149 C 0.05938 0.04075 0.06944 0.04746 0.07917 0.05556 C 0.08872 0.06366 0.08073 0.05926 0.08889 0.06297 C 0.09427 0.07014 0.10278 0.07362 0.10972 0.07964 C 0.11111 0.08079 0.1125 0.08218 0.11389 0.08334 C 0.11632 0.08542 0.12222 0.08704 0.12222 0.08704 C 0.12934 0.09653 0.13889 0.09792 0.14861 0.10001 C 0.15677 0.11089 0.16285 0.11644 0.17361 0.12038 C 0.17934 0.12246 0.1842 0.12593 0.19028 0.12593 " pathEditMode="relative" ptsTypes="fffffffffffA">
                                      <p:cBhvr>
                                        <p:cTn id="9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92593E-6 C 0.01389 0.00464 0.0073 0.00278 0.01945 0.00556 C 0.0283 0.01343 0.01806 0.0051 0.03195 0.01297 C 0.03577 0.01505 0.03976 0.01714 0.04306 0.02038 C 0.04497 0.02223 0.04653 0.02454 0.04861 0.02593 C 0.05955 0.03334 0.07275 0.03751 0.08473 0.04075 C 0.09219 0.04584 0.09896 0.05209 0.10695 0.05556 C 0.11945 0.06806 0.13368 0.07223 0.14861 0.07593 C 0.16441 0.07987 0.19931 0.09329 0.20556 0.0963 C 0.21511 0.10093 0.22518 0.10417 0.23473 0.10927 C 0.24966 0.1176 0.26302 0.13241 0.27778 0.14075 C 0.28247 0.14329 0.29462 0.14399 0.29723 0.14445 C 0.31094 0.14653 0.32414 0.15116 0.3375 0.15556 C 0.34393 0.16135 0.34896 0.16227 0.35695 0.16482 C 0.37101 0.16945 0.38247 0.17825 0.39723 0.18149 C 0.40417 0.18612 0.41146 0.18936 0.41806 0.19445 C 0.42327 0.19862 0.42795 0.20371 0.43334 0.20741 " pathEditMode="relative" ptsTypes="ffffffffffffffffA">
                                      <p:cBhvr>
                                        <p:cTn id="9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444E-6 C 0.00348 0.01875 0.00764 0.03611 0.00973 0.05555 C 0.00851 0.10046 0.00417 0.14722 -0.00555 0.19074 C -0.01076 0.21412 -0.01857 0.23564 -0.02361 0.25925 C -0.02847 0.28148 -0.03246 0.30393 -0.0375 0.32592 C -0.04079 0.34027 -0.04513 0.35416 -0.04861 0.36851 C -0.05347 0.38935 -0.05694 0.41088 -0.0625 0.43148 C -0.06736 0.44907 -0.06857 0.47152 -0.07361 0.48703 C -0.07569 0.49375 -0.0809 0.49722 -0.08333 0.5037 C -0.08836 0.51689 -0.09496 0.52916 -0.1 0.54259 C -0.10451 0.55439 -0.10816 0.56875 -0.11111 0.58125 C -0.11215 0.58634 -0.11388 0.59606 -0.11388 0.59606 C -0.11545 0.62453 -0.11388 0.61296 -0.11388 0.63333 " pathEditMode="relative" ptsTypes="ffffffffffffA">
                                      <p:cBhvr>
                                        <p:cTn id="1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C 0.02535 0.0338 -0.00868 -0.01343 0.02084 0.03518 C 0.03802 0.06343 0.05799 0.08843 0.075 0.11667 C 0.08594 0.13495 0.09063 0.15972 0.10278 0.17593 C 0.10747 0.19143 0.11459 0.19907 0.12361 0.21111 C 0.12674 0.21528 0.12795 0.22106 0.13056 0.22593 C 0.13594 0.23611 0.14184 0.24537 0.14722 0.25555 C 0.16059 0.28079 0.16945 0.31042 0.18334 0.33518 C 0.18785 0.34329 0.19375 0.34792 0.19861 0.35555 C 0.2033 0.36296 0.2066 0.37245 0.21111 0.37963 C 0.21493 0.38565 0.22361 0.3963 0.22361 0.3963 C 0.2257 0.4044 0.23073 0.4118 0.23611 0.41667 C 0.2375 0.42245 0.23924 0.43032 0.24167 0.43518 C 0.24462 0.44097 0.24896 0.4456 0.25139 0.45185 C 0.25712 0.46736 0.25521 0.48264 0.26945 0.48889 C 0.27292 0.50278 0.28403 0.51389 0.29167 0.52407 C 0.29358 0.52662 0.29775 0.53704 0.30139 0.53704 C 0.30313 0.53704 0.29931 0.53356 0.29861 0.53148 C 0.29827 0.53032 0.29861 0.52893 0.29861 0.52778 " pathEditMode="relative" ptsTypes="ffffffffffffffffffA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8.14815E-6 C -0.00105 0.01874 -0.00226 0.03703 -0.00417 0.05555 C -0.00678 0.12777 -0.00921 0.20393 -0.02362 0.27407 C -0.02535 0.30023 -0.02535 0.328 -0.02917 0.3537 C -0.03542 0.39536 -0.04375 0.4361 -0.05 0.47777 C -0.05139 0.51249 -0.04775 0.50115 -0.05278 0.51481 " pathEditMode="relative" ptsTypes="fffffA">
                                      <p:cBhvr>
                                        <p:cTn id="1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6.2963E-6 C -0.00694 0.00555 -0.01579 0.00833 -0.02083 0.01666 C -0.0217 0.01828 -0.021 0.02106 -0.02222 0.02221 C -0.02239 0.02245 -0.04444 0.0324 -0.04583 0.03333 C -0.05503 0.04559 -0.06857 0.0493 -0.07916 0.05925 C -0.08888 0.06851 -0.09722 0.07962 -0.10694 0.08888 C -0.11996 0.10138 -0.13368 0.11249 -0.14722 0.12407 C -0.15711 0.13263 -0.1677 0.14004 -0.17777 0.14814 C -0.18645 0.15508 -0.19722 0.15856 -0.20555 0.16666 C -0.21197 0.17291 -0.21701 0.18147 -0.22361 0.18703 C -0.23611 0.19745 -0.24878 0.20786 -0.26111 0.21851 C -0.26579 0.22268 -0.27031 0.22708 -0.275 0.23147 C -0.27829 0.23448 -0.28472 0.24073 -0.28472 0.24073 C -0.29131 0.25393 -0.28333 0.24027 -0.29166 0.24814 C -0.29513 0.25138 -0.29791 0.25601 -0.30138 0.25925 C -0.30434 0.26203 -0.30798 0.26388 -0.31111 0.26666 C -0.32795 0.28217 -0.31736 0.27754 -0.32916 0.28147 C -0.33437 0.2861 -0.33854 0.29374 -0.34444 0.29629 C -0.34861 0.29814 -0.34913 0.29791 -0.35277 0.30184 C -0.35937 0.30925 -0.36232 0.31295 -0.37083 0.31666 C -0.37916 0.32499 -0.38836 0.33078 -0.39583 0.34073 " pathEditMode="relative" ptsTypes="ffffffffffffffffffffA">
                                      <p:cBhvr>
                                        <p:cTn id="1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7037E-7 C -0.00677 0.00232 -0.01181 0.00741 -0.01806 0.01111 C -0.01979 0.01204 -0.0217 0.01227 -0.02361 0.01296 C -0.02639 0.01412 -0.03195 0.01667 -0.03195 0.01667 C -0.0349 0.02824 -0.04115 0.02755 -0.04861 0.03334 C -0.05469 0.03796 -0.05938 0.04514 -0.06528 0.05 C -0.09184 0.07222 -0.12084 0.0963 -0.14306 0.12593 C -0.14566 0.13611 -0.14271 0.12824 -0.15139 0.13704 C -0.16372 0.14931 -0.17795 0.15741 -0.19028 0.17037 C -0.20261 0.18334 -0.21406 0.19792 -0.22639 0.21111 C -0.22865 0.21366 -0.23108 0.21597 -0.23334 0.21852 C -0.23472 0.21991 -0.23455 0.22315 -0.23611 0.22408 C -0.23993 0.22662 -0.24479 0.22523 -0.24861 0.22778 C -0.26059 0.23588 -0.26875 0.25 -0.27917 0.26111 C -0.28646 0.26875 -0.29427 0.27546 -0.30139 0.2831 C -0.30643 0.28889 -0.31163 0.29445 -0.31667 0.3 C -0.32847 0.3125 -0.33663 0.33033 -0.34722 0.34445 C -0.34965 0.34769 -0.35018 0.35278 -0.35278 0.35556 C -0.35972 0.36296 -0.36511 0.3706 -0.37084 0.37963 C -0.38073 0.39491 -0.39011 0.41065 -0.4 0.42593 C -0.404 0.43218 -0.4125 0.44445 -0.4125 0.44445 C -0.41563 0.45671 -0.42344 0.46621 -0.42778 0.47778 " pathEditMode="relative" ptsTypes="fffffffffffffffffffffA">
                                      <p:cBhvr>
                                        <p:cTn id="1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111E-6 C -0.00521 0.01019 -0.0125 0.01366 -0.01945 0.02037 C -0.02448 0.025 -0.03091 0.03495 -0.03611 0.03889 C -0.03872 0.04074 -0.04184 0.04074 -0.04445 0.04259 C -0.04636 0.04375 -0.04827 0.04491 -0.05 0.0463 C -0.05677 0.05139 -0.05955 0.06019 -0.06528 0.06667 C -0.07309 0.07546 -0.06545 0.06505 -0.075 0.07408 C -0.07882 0.07778 -0.08264 0.08333 -0.0875 0.08519 C -0.09341 0.08727 -0.09966 0.08727 -0.10556 0.08889 C -0.11841 0.09607 -0.13229 0.1044 -0.14306 0.11667 C -0.16268 0.13912 -0.13837 0.12107 -0.16389 0.14259 C -0.18629 0.16134 -0.20886 0.17847 -0.22917 0.20185 C -0.26789 0.24676 -0.23351 0.20926 -0.26528 0.23889 C -0.27431 0.24722 -0.28299 0.25602 -0.29167 0.26482 C -0.2941 0.2669 -0.29861 0.27222 -0.29861 0.27222 C -0.30104 0.28218 -0.30677 0.2831 -0.3125 0.28889 C -0.32917 0.30556 -0.3507 0.31713 -0.36667 0.33519 C -0.38021 0.35046 -0.39271 0.36759 -0.40695 0.38148 C -0.45591 0.42963 -0.42431 0.39259 -0.45973 0.43148 C -0.46754 0.44005 -0.47587 0.44815 -0.48334 0.45741 C -0.48976 0.46505 -0.49497 0.47361 -0.50278 0.47963 C -0.51459 0.48866 -0.52761 0.49537 -0.53889 0.50556 C -0.54271 0.5088 -0.54601 0.51343 -0.55 0.51667 C -0.56094 0.5257 -0.57257 0.5331 -0.58334 0.54259 C -0.5974 0.55509 -0.59098 0.55208 -0.60139 0.55556 C -0.61389 0.56644 -0.5915 0.54699 -0.62084 0.56852 C -0.63872 0.58148 -0.65052 0.59167 -0.66667 0.60556 C -0.67761 0.61482 -0.69028 0.6206 -0.70139 0.62963 C -0.71927 0.64375 -0.73403 0.66389 -0.75139 0.67755 C -0.75226 0.67963 -0.75261 0.68241 -0.75417 0.68333 C -0.76094 0.68773 -0.76337 0.68403 -0.77084 0.69051 C -0.77414 0.69745 -0.77205 0.69537 -0.77639 0.69815 " pathEditMode="relative" ptsTypes="fffffffffffffffffffffffffffffffA">
                                      <p:cBhvr>
                                        <p:cTn id="1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5.18519E-6 C 0.00053 0.00809 0.0007 0.01596 0.00139 0.02407 C 0.00191 0.02962 0.00695 0.04096 0.00834 0.04629 C 0.00973 0.05184 0.01112 0.0574 0.0125 0.06295 C 0.01303 0.06481 0.01389 0.06851 0.01389 0.06851 C 0.01528 0.09883 0.01528 0.08819 0.01528 0.09999 " pathEditMode="relative" ptsTypes="fffffA">
                                      <p:cBhvr>
                                        <p:cTn id="1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868 0.01551 0.0165 0.01852 0.02917 0.02408 C 0.04115 0.03588 0.05174 0.03843 0.06528 0.04445 C 0.07466 0.05695 0.07552 0.05324 0.09167 0.05741 C 0.11632 0.06366 0.14289 0.06759 0.16806 0.07037 C 0.20174 0.08033 0.15955 0.06852 0.19306 0.07593 C 0.19705 0.07685 0.20261 0.08171 0.20556 0.08334 C 0.21424 0.08796 0.22414 0.08982 0.23334 0.09074 C 0.25226 0.09283 0.29028 0.0963 0.29028 0.0963 C 0.29445 0.09746 0.29861 0.09931 0.30278 0.1 C 0.30973 0.10116 0.31667 0.10046 0.32361 0.10185 C 0.33004 0.10324 0.3349 0.11019 0.34028 0.11482 C 0.34532 0.11898 0.35139 0.11968 0.35695 0.12222 C 0.38924 0.13658 0.4191 0.15 0.45278 0.15556 C 0.48664 0.15371 0.51111 0.15232 0.54584 0.15371 C 0.57952 0.16111 0.56077 0.15741 0.62917 0.15741 " pathEditMode="relative" ptsTypes="fffffffffffffffA">
                                      <p:cBhvr>
                                        <p:cTn id="1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37E-7 C 0.00191 0.01319 0.00799 0.03657 0.01389 0.04814 C 0.01545 0.05139 0.01788 0.05393 0.01945 0.0574 C 0.02691 0.07407 0.03056 0.09328 0.03611 0.11111 C 0.03993 0.12361 0.04549 0.13611 0.05 0.14814 C 0.0533 0.15671 0.06007 0.16064 0.0625 0.17037 C 0.06597 0.18426 0.06129 0.16713 0.06667 0.18148 C 0.06823 0.18541 0.06788 0.19051 0.06945 0.19444 C 0.07101 0.19861 0.07778 0.20694 0.07778 0.21296 " pathEditMode="relative" ptsTypes="ffffffffA">
                                      <p:cBhvr>
                                        <p:cTn id="1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5.18519E-6 C -0.02083 0.04166 -0.03628 0.05578 -0.06389 0.09258 C -0.06857 0.09883 -0.0717 0.10856 -0.07639 0.11481 C -0.07916 0.11851 -0.08316 0.12059 -0.08611 0.12407 C -0.09496 0.13448 -0.11215 0.15995 -0.11944 0.17036 C -0.12344 0.17615 -0.12882 0.17985 -0.13333 0.18518 C -0.14219 0.19559 -0.14722 0.20601 -0.15416 0.21851 C -0.15781 0.22499 -0.16475 0.22661 -0.16944 0.23147 C -0.17916 0.24166 -0.20816 0.27939 -0.20972 0.28147 C -0.22795 0.30508 -0.24722 0.32638 -0.26666 0.34814 C -0.27344 0.35555 -0.27916 0.36481 -0.2875 0.36851 C -0.30833 0.39629 -0.33385 0.41666 -0.35694 0.44073 C -0.36892 0.45323 -0.34896 0.42823 -0.37083 0.4574 C -0.37534 0.46342 -0.375 0.45833 -0.375 0.46295 " pathEditMode="relative" ptsTypes="fffffffffffffA">
                                      <p:cBhvr>
                                        <p:cTn id="1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5.55556E-6 C -0.01024 0.00347 -0.01823 0.00972 -0.02778 0.01481 C -0.03785 0.02013 -0.0493 0.02314 -0.05972 0.02592 C -0.06597 0.02754 -0.0717 0.03124 -0.07778 0.03333 C -0.07969 0.03402 -0.08333 0.03518 -0.08333 0.03518 C -0.09392 0.04467 -0.10885 0.0493 -0.12083 0.05925 C -0.14792 0.08194 -0.17517 0.10254 -0.20694 0.1111 C -0.23489 0.13356 -0.26371 0.14421 -0.29444 0.15925 C -0.31719 0.17036 -0.33733 0.18078 -0.35972 0.19073 C -0.37014 0.20115 -0.36007 0.19282 -0.37222 0.19814 C -0.37621 0.19999 -0.38108 0.20509 -0.38472 0.2074 C -0.3967 0.21527 -0.41007 0.2206 -0.42222 0.22777 C -0.43663 0.23634 -0.44965 0.24907 -0.46389 0.2574 C -0.47205 0.26226 -0.48038 0.26458 -0.48889 0.26851 C -0.50694 0.27685 -0.52274 0.28495 -0.54167 0.28888 C -0.54896 0.2905 -0.56389 0.29259 -0.56389 0.29259 " pathEditMode="relative" ptsTypes="fffffffffffffffA">
                                      <p:cBhvr>
                                        <p:cTn id="1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7 C -0.00833 0.00278 -0.01302 0.00972 -0.01944 0.01667 C -0.02517 0.02292 -0.02239 0.01806 -0.02916 0.02408 C -0.03836 0.03241 -0.04722 0.04236 -0.05555 0.05185 C -0.06822 0.06621 -0.08402 0.07685 -0.09583 0.09259 C -0.11927 0.12384 -0.14427 0.15278 -0.16805 0.18334 C -0.17812 0.1963 -0.18871 0.20903 -0.19861 0.22222 C -0.20468 0.23033 -0.21093 0.23796 -0.21666 0.2463 C -0.22795 0.26296 -0.21475 0.25 -0.225 0.25926 C -0.22777 0.2706 -0.22534 0.26343 -0.23611 0.27778 C -0.24704 0.29236 -0.25816 0.30625 -0.26944 0.32037 C -0.28368 0.33796 -0.30329 0.34815 -0.31527 0.36852 C -0.32552 0.38611 -0.3368 0.40116 -0.34722 0.41852 C -0.35121 0.43449 -0.36961 0.44468 -0.37638 0.45926 C -0.38489 0.47732 -0.39548 0.49097 -0.40416 0.50926 C -0.41128 0.52431 -0.41614 0.54283 -0.42638 0.55371 C -0.43489 0.57616 -0.42239 0.5456 -0.43472 0.56667 C -0.43993 0.57546 -0.44965 0.59491 -0.45416 0.60556 C -0.45763 0.61389 -0.45833 0.61759 -0.46527 0.62222 C -0.46788 0.62755 -0.47152 0.63148 -0.47361 0.63704 " pathEditMode="relative" ptsTypes="fffffffffffffffffffA">
                                      <p:cBhvr>
                                        <p:cTn id="1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Odpověz správně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91804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 dechových nástrojů dřevěných nepatří: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klarinet</a:t>
            </a:r>
            <a:endParaRPr lang="cs-CZ" sz="23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trubka</a:t>
            </a:r>
            <a:endParaRPr lang="cs-CZ" sz="2300" dirty="0"/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příčná flétna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15053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 dechových nástrojů žesťových nepatří: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lesní roh</a:t>
            </a:r>
            <a:endParaRPr lang="cs-CZ" sz="2300" dirty="0">
              <a:solidFill>
                <a:prstClr val="black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pozoun</a:t>
            </a:r>
            <a:endParaRPr lang="cs-CZ" sz="2300" dirty="0">
              <a:solidFill>
                <a:prstClr val="black"/>
              </a:solidFill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pikola</a:t>
            </a:r>
            <a:endParaRPr lang="cs-CZ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36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Mezi strunné nástroje drnkací patří: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klavír</a:t>
            </a:r>
            <a:endParaRPr lang="cs-CZ" sz="2300" dirty="0">
              <a:solidFill>
                <a:prstClr val="black"/>
              </a:solidFill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harfa</a:t>
            </a:r>
            <a:endParaRPr lang="cs-CZ" sz="2300" dirty="0">
              <a:solidFill>
                <a:prstClr val="black"/>
              </a:solidFill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viola</a:t>
            </a:r>
            <a:endParaRPr lang="cs-CZ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36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Strunné nástroje dělíme na: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smyčcové</a:t>
            </a:r>
          </a:p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drnkací</a:t>
            </a:r>
          </a:p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úderné</a:t>
            </a:r>
            <a:endParaRPr lang="cs-CZ" sz="2300" dirty="0">
              <a:solidFill>
                <a:prstClr val="black"/>
              </a:solidFill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smyčcové</a:t>
            </a:r>
          </a:p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drnkací</a:t>
            </a:r>
          </a:p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žesťov</a:t>
            </a:r>
            <a:r>
              <a:rPr lang="cs-CZ" sz="2300" dirty="0">
                <a:solidFill>
                  <a:prstClr val="black"/>
                </a:solidFill>
              </a:rPr>
              <a:t>é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300" dirty="0" smtClean="0">
              <a:solidFill>
                <a:prstClr val="black"/>
              </a:solidFill>
            </a:endParaRPr>
          </a:p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dřevěné</a:t>
            </a:r>
          </a:p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smyčcové</a:t>
            </a:r>
          </a:p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drnkací</a:t>
            </a:r>
          </a:p>
          <a:p>
            <a:pPr algn="ctr"/>
            <a:endParaRPr lang="cs-CZ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36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 strunných nástrojů smyčcových nepatří: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violoncello</a:t>
            </a:r>
            <a:endParaRPr lang="cs-CZ" sz="2300" dirty="0">
              <a:solidFill>
                <a:prstClr val="black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prstClr val="black"/>
                </a:solidFill>
              </a:rPr>
              <a:t>kontrabas</a:t>
            </a:r>
            <a:endParaRPr lang="cs-CZ" sz="2300" dirty="0">
              <a:solidFill>
                <a:prstClr val="black"/>
              </a:solidFill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err="1" smtClean="0">
                <a:solidFill>
                  <a:prstClr val="black"/>
                </a:solidFill>
              </a:rPr>
              <a:t>cemballo</a:t>
            </a:r>
            <a:endParaRPr lang="cs-CZ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36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KONEC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348880"/>
            <a:ext cx="68407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Jsi znalec hudebních nástrojů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Renata\AppData\Local\Microsoft\Windows\Temporary Internet Files\Content.IE5\57VZ4SA6\MC900435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3717032"/>
            <a:ext cx="2520280" cy="227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5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Špatně, zkus to znovu!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nata\AppData\Local\Microsoft\Windows\Temporary Internet Files\Content.IE5\JAJOCN7B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74912"/>
            <a:ext cx="2467922" cy="325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7452320" y="4869160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98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15. ledna 2012</a:t>
            </a:r>
            <a:br>
              <a:rPr lang="cs-CZ" sz="2300" dirty="0" smtClean="0"/>
            </a:br>
            <a:r>
              <a:rPr lang="cs-CZ" sz="2300" dirty="0" smtClean="0"/>
              <a:t>Určeno pro </a:t>
            </a:r>
            <a:r>
              <a:rPr lang="cs-CZ" sz="2300" smtClean="0"/>
              <a:t>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b="1" u="sng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Dělení hudebních nástrojů do skupin – vyvození pojmů</a:t>
            </a:r>
          </a:p>
          <a:p>
            <a:pPr>
              <a:buFontTx/>
              <a:buChar char="-"/>
            </a:pPr>
            <a:r>
              <a:rPr lang="cs-CZ" sz="2300" dirty="0" smtClean="0"/>
              <a:t>Z jakých materiálů jsou nástroje vyrobeny a jakým způsobem tvoří tón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</a:t>
            </a:r>
            <a:r>
              <a:rPr lang="cs-CZ" sz="2300" dirty="0" smtClean="0"/>
              <a:t> – poznávání hudebních nástrojů podle obrázků a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jejich přiřazování do nástrojových skupin,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odpovědi na kontrolní otázky s automatickým 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vyhodnocením správnosti</a:t>
            </a:r>
            <a:endParaRPr lang="cs-CZ" sz="2300" b="1" u="sng" dirty="0"/>
          </a:p>
          <a:p>
            <a:pPr marL="0" indent="0">
              <a:buNone/>
            </a:pPr>
            <a:endParaRPr lang="cs-CZ" sz="2300" b="1" u="sng" dirty="0"/>
          </a:p>
        </p:txBody>
      </p:sp>
    </p:spTree>
    <p:extLst>
      <p:ext uri="{BB962C8B-B14F-4D97-AF65-F5344CB8AC3E}">
        <p14:creationId xmlns:p14="http://schemas.microsoft.com/office/powerpoint/2010/main" val="3421271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Texty z vlastních zdrojů.</a:t>
            </a:r>
          </a:p>
          <a:p>
            <a:pPr marL="0" indent="0">
              <a:buNone/>
            </a:pPr>
            <a:r>
              <a:rPr lang="cs-CZ" sz="1600" dirty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1600" dirty="0"/>
              <a:t>Prezentace obsahuje animace</a:t>
            </a:r>
            <a:r>
              <a:rPr lang="cs-CZ" sz="1600" dirty="0" smtClean="0"/>
              <a:t>.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http://www.google.cz/search?hl=cs&amp;biw=1366&amp;bih=664&amp;gbv=2&amp;tbm=isch&amp;sa=1&amp;q=hudebn%C3%AD+n%C3%A1stroje&amp;oq=hudebn%C3%AD+n%C3%A1stroje&amp;aq=f&amp;aqi=g7&amp;aql=&amp;gs_sm=e&amp;gs_upl=2371l9205l0l11173l22l21l0l8l8l3l1253l4938l2.2.3.7-3l13l0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http://www.google.cz/search?hl=cs&amp;biw=1366&amp;bih=664&amp;gbv=2&amp;tbm=isch&amp;sa=1&amp;q=banjo&amp;oq=banjo&amp;aq=0&amp;aqi=g5g-S5&amp;aql=&amp;gs_sm=c&amp;gs_upl=2141596l2147601l1l2150830l20l20l12l0l7l1l259l1545l0.5.3l8l0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http://www.google.cz/search?hl=cs&amp;biw=976&amp;bih=625&amp;gbv=2&amp;tbm=isch&amp;sa=1&amp;q=harfa&amp;oq=harfa&amp;aq=0&amp;aqi=g3g-S7&amp;aql=&amp;gs_sm=c&amp;gs_upl=294686l297710l0l299402l9l9l0l0l0l0l342l2088l0.2.5.2l9l0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http://www.google.cz/search?hl=cs&amp;biw=976&amp;bih=625&amp;gbv=2&amp;tbm=isch&amp;sa=1&amp;q=klarinet&amp;oq=klarinet&amp;aq=f&amp;aqi=g4g-sS1g-S5&amp;aql=&amp;gs_sm=e&amp;gs_upl=125550l130247l0l134482l20l19l0l0l0l4l682l3555l4.7.4.5-2l19l0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http://www.google.cz/search?hl=cs&amp;biw=976&amp;bih=625&amp;gbv=2&amp;tbm=isch&amp;sa=1&amp;q=violoncello&amp;oq=violoncello&amp;aq=f&amp;aqi=g1g-S9&amp;aql=&amp;gs_sm=e&amp;gs_upl=152801l157828l1l158503l15l15l2l3l3l1l315l2162l0.3.6.1l10l0</a:t>
            </a:r>
            <a:endParaRPr lang="cs-CZ" sz="16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4271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342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Skupiny hudebních nástrojů</vt:lpstr>
      <vt:lpstr>Prezentace aplikace PowerPoint</vt:lpstr>
      <vt:lpstr>Skupiny hudebních nástrojů</vt:lpstr>
      <vt:lpstr>  Určuj názvy hudebních nástrojů a nástrojovou skupinu, do které patří:  </vt:lpstr>
      <vt:lpstr>Kontrolní otázky:</vt:lpstr>
      <vt:lpstr>Do dechových nástrojů dřevěných nepatří:</vt:lpstr>
      <vt:lpstr>Do dechových nástrojů žesťových nepatří:</vt:lpstr>
      <vt:lpstr>Mezi strunné nástroje drnkací patří:</vt:lpstr>
      <vt:lpstr>Strunné nástroje dělíme na:</vt:lpstr>
      <vt:lpstr>Do strunných nástrojů smyčcových nepatří:</vt:lpstr>
      <vt:lpstr>KONEC </vt:lpstr>
      <vt:lpstr>Špatně, zkus to znovu! </vt:lpstr>
      <vt:lpstr>Mgr. Renáta Jehličková 15.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Skupiny hudebních nástrojů</dc:title>
  <dc:creator>Renata Jehličková</dc:creator>
  <cp:lastModifiedBy>Renata Jehličková</cp:lastModifiedBy>
  <cp:revision>74</cp:revision>
  <dcterms:created xsi:type="dcterms:W3CDTF">2012-01-15T09:35:42Z</dcterms:created>
  <dcterms:modified xsi:type="dcterms:W3CDTF">2012-02-27T22:51:27Z</dcterms:modified>
</cp:coreProperties>
</file>