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60" r:id="rId2"/>
    <p:sldId id="264" r:id="rId3"/>
    <p:sldId id="257" r:id="rId4"/>
    <p:sldId id="258" r:id="rId5"/>
    <p:sldId id="259" r:id="rId6"/>
    <p:sldId id="265" r:id="rId7"/>
    <p:sldId id="266" r:id="rId8"/>
    <p:sldId id="267" r:id="rId9"/>
    <p:sldId id="268" r:id="rId10"/>
    <p:sldId id="269" r:id="rId11"/>
    <p:sldId id="270" r:id="rId12"/>
    <p:sldId id="271" r:id="rId13"/>
    <p:sldId id="272" r:id="rId14"/>
    <p:sldId id="261" r:id="rId15"/>
    <p:sldId id="273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92" y="-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0C9DC69-2740-45F9-963D-DB15DAA2F206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52BB161-3CDD-4591-B517-172156E46F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6334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2BB161-3CDD-4591-B517-172156E46FAA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84315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861713-FCD0-4CD6-BB21-37B7F72CC0EB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F42261-82EE-4C5A-82A9-AB271477ED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87503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861713-FCD0-4CD6-BB21-37B7F72CC0EB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F42261-82EE-4C5A-82A9-AB271477ED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52354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861713-FCD0-4CD6-BB21-37B7F72CC0EB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F42261-82EE-4C5A-82A9-AB271477ED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78545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861713-FCD0-4CD6-BB21-37B7F72CC0EB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F42261-82EE-4C5A-82A9-AB271477ED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98887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861713-FCD0-4CD6-BB21-37B7F72CC0EB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F42261-82EE-4C5A-82A9-AB271477ED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0331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861713-FCD0-4CD6-BB21-37B7F72CC0EB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F42261-82EE-4C5A-82A9-AB271477ED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17109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861713-FCD0-4CD6-BB21-37B7F72CC0EB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F42261-82EE-4C5A-82A9-AB271477ED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96575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861713-FCD0-4CD6-BB21-37B7F72CC0EB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F42261-82EE-4C5A-82A9-AB271477ED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0687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861713-FCD0-4CD6-BB21-37B7F72CC0EB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F42261-82EE-4C5A-82A9-AB271477ED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22537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861713-FCD0-4CD6-BB21-37B7F72CC0EB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F42261-82EE-4C5A-82A9-AB271477ED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37317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861713-FCD0-4CD6-BB21-37B7F72CC0EB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F42261-82EE-4C5A-82A9-AB271477ED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89636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861713-FCD0-4CD6-BB21-37B7F72CC0EB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F42261-82EE-4C5A-82A9-AB271477ED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6446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Rytmus_(hudba)" TargetMode="External"/><Relationship Id="rId5" Type="http://schemas.openxmlformats.org/officeDocument/2006/relationships/hyperlink" Target="http://cs.wikipedia.org/wiki/Melodie" TargetMode="External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Dynamika_(hudba)" TargetMode="External"/><Relationship Id="rId4" Type="http://schemas.openxmlformats.org/officeDocument/2006/relationships/hyperlink" Target="http://cs.wikipedia.org/wiki/Harmonie_(hudba)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13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slide" Target="slide8.xml"/><Relationship Id="rId4" Type="http://schemas.openxmlformats.org/officeDocument/2006/relationships/image" Target="../media/image3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13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slide" Target="slide9.xml"/><Relationship Id="rId4" Type="http://schemas.openxmlformats.org/officeDocument/2006/relationships/image" Target="../media/image3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slide" Target="slide13.xml"/><Relationship Id="rId4" Type="http://schemas.openxmlformats.org/officeDocument/2006/relationships/image" Target="../media/image3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13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slide" Target="slide11.xml"/><Relationship Id="rId4" Type="http://schemas.openxmlformats.org/officeDocument/2006/relationships/image" Target="../media/image3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12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slide" Target="slide13.xml"/><Relationship Id="rId4" Type="http://schemas.openxmlformats.org/officeDocument/2006/relationships/image" Target="../media/image3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26170"/>
          </a:xfrm>
        </p:spPr>
        <p:txBody>
          <a:bodyPr/>
          <a:lstStyle/>
          <a:p>
            <a:r>
              <a:rPr lang="cs-CZ" dirty="0" smtClean="0"/>
              <a:t>Hudební výrazové prostředky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916832"/>
            <a:ext cx="8496944" cy="2592289"/>
          </a:xfrm>
        </p:spPr>
        <p:txBody>
          <a:bodyPr/>
          <a:lstStyle/>
          <a:p>
            <a:pPr marL="0" lvl="0" indent="0">
              <a:buNone/>
            </a:pPr>
            <a:r>
              <a:rPr lang="cs-CZ" sz="2300" dirty="0">
                <a:solidFill>
                  <a:prstClr val="black"/>
                </a:solidFill>
              </a:rPr>
              <a:t>Název školy:  Základní škola Karla Klíče Hostinné</a:t>
            </a:r>
          </a:p>
          <a:p>
            <a:pPr marL="0" lvl="0" indent="0">
              <a:buNone/>
            </a:pPr>
            <a:r>
              <a:rPr lang="cs-CZ" sz="2300" dirty="0">
                <a:solidFill>
                  <a:prstClr val="black"/>
                </a:solidFill>
              </a:rPr>
              <a:t>Autor:  </a:t>
            </a:r>
            <a:r>
              <a:rPr lang="cs-CZ" sz="2300" dirty="0" smtClean="0">
                <a:solidFill>
                  <a:prstClr val="black"/>
                </a:solidFill>
              </a:rPr>
              <a:t>Mgr</a:t>
            </a:r>
            <a:r>
              <a:rPr lang="cs-CZ" sz="2300" dirty="0">
                <a:solidFill>
                  <a:prstClr val="black"/>
                </a:solidFill>
              </a:rPr>
              <a:t>. Renáta Jehličková</a:t>
            </a:r>
          </a:p>
          <a:p>
            <a:pPr marL="0" lvl="0" indent="0">
              <a:buNone/>
            </a:pPr>
            <a:r>
              <a:rPr lang="cs-CZ" sz="2300" dirty="0">
                <a:solidFill>
                  <a:prstClr val="black"/>
                </a:solidFill>
              </a:rPr>
              <a:t>Název:  </a:t>
            </a:r>
            <a:r>
              <a:rPr lang="cs-CZ" sz="2300" dirty="0" smtClean="0">
                <a:solidFill>
                  <a:prstClr val="black"/>
                </a:solidFill>
              </a:rPr>
              <a:t>VY_32_INOVACE_09_C_06_HUDEBNÍ VÝRAZOVÉ PROSTŘEDKY</a:t>
            </a:r>
            <a:endParaRPr lang="cs-CZ" sz="23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2300" dirty="0">
                <a:solidFill>
                  <a:prstClr val="black"/>
                </a:solidFill>
              </a:rPr>
              <a:t>Téma</a:t>
            </a:r>
            <a:r>
              <a:rPr lang="cs-CZ" sz="2300" dirty="0" smtClean="0">
                <a:solidFill>
                  <a:prstClr val="black"/>
                </a:solidFill>
              </a:rPr>
              <a:t>:  HUDEBNÍ NAUKA</a:t>
            </a:r>
            <a:endParaRPr lang="cs-CZ" sz="23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2300" dirty="0">
                <a:solidFill>
                  <a:prstClr val="black"/>
                </a:solidFill>
              </a:rPr>
              <a:t>Číslo projektu: CZ.1.07/1.4.00/21.2131</a:t>
            </a:r>
          </a:p>
          <a:p>
            <a:pPr marL="0" lvl="0" indent="0">
              <a:buNone/>
            </a:pPr>
            <a:endParaRPr lang="cs-CZ" sz="2300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5157192"/>
            <a:ext cx="5761037" cy="1122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93883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3018816"/>
              </p:ext>
            </p:extLst>
          </p:nvPr>
        </p:nvGraphicFramePr>
        <p:xfrm>
          <a:off x="1187624" y="2060848"/>
          <a:ext cx="6834212" cy="367240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Renáta</a:t>
                      </a:r>
                      <a:r>
                        <a:rPr lang="cs-CZ" baseline="0" dirty="0" smtClean="0"/>
                        <a:t> Jehličková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21.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ledna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 9. února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ve třídě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VI.B</a:t>
                      </a:r>
                      <a:endParaRPr lang="cs-CZ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Umění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a kultura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Hudební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výchova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Hudební nauka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Hudební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výrazové prostředky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6674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melodie, rytmus, harmonie, dynamika, hudební barva, kontrast</a:t>
                      </a:r>
                      <a:r>
                        <a:rPr lang="cs-CZ" baseline="0" smtClean="0">
                          <a:solidFill>
                            <a:schemeClr val="tx1"/>
                          </a:solidFill>
                        </a:rPr>
                        <a:t>, gradace</a:t>
                      </a:r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05237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  <a:blipFill>
            <a:blip r:embed="rId3"/>
            <a:tile tx="0" ty="0" sx="100000" sy="100000" flip="none" algn="tl"/>
          </a:blipFill>
          <a:ln>
            <a:solidFill>
              <a:schemeClr val="tx1"/>
            </a:solidFill>
            <a:prstDash val="solid"/>
          </a:ln>
          <a:effectLst>
            <a:innerShdw blurRad="114300">
              <a:prstClr val="black"/>
            </a:innerShdw>
          </a:effectLst>
        </p:spPr>
        <p:txBody>
          <a:bodyPr/>
          <a:lstStyle/>
          <a:p>
            <a:r>
              <a:rPr lang="cs-CZ" dirty="0" smtClean="0"/>
              <a:t>Hudební výrazové prostředky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55594"/>
            <a:ext cx="8229600" cy="5485774"/>
          </a:xfrm>
          <a:blipFill>
            <a:blip r:embed="rId4"/>
            <a:tile tx="0" ty="0" sx="100000" sy="100000" flip="none" algn="tl"/>
          </a:blipFill>
          <a:ln>
            <a:solidFill>
              <a:schemeClr val="tx1"/>
            </a:solidFill>
            <a:prstDash val="solid"/>
          </a:ln>
          <a:effectLst>
            <a:innerShdw blurRad="114300">
              <a:prstClr val="black"/>
            </a:innerShdw>
          </a:effectLst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sz="2300" b="1" dirty="0"/>
              <a:t> </a:t>
            </a:r>
            <a:r>
              <a:rPr lang="cs-CZ" sz="2300" b="1" dirty="0" smtClean="0"/>
              <a:t>    </a:t>
            </a:r>
            <a:r>
              <a:rPr lang="cs-CZ" sz="2300" b="1" dirty="0" smtClean="0">
                <a:hlinkClick r:id="rId5"/>
              </a:rPr>
              <a:t>Melodie</a:t>
            </a:r>
            <a:endParaRPr lang="cs-CZ" sz="2300" b="1" dirty="0" smtClean="0"/>
          </a:p>
          <a:p>
            <a:pPr>
              <a:buFontTx/>
              <a:buChar char="-"/>
            </a:pPr>
            <a:r>
              <a:rPr lang="cs-CZ" sz="2300" dirty="0" smtClean="0"/>
              <a:t>Řada tónů, které jsou uspořádány za sebou tak, že je vnímáme jako hudbu</a:t>
            </a:r>
          </a:p>
          <a:p>
            <a:pPr>
              <a:buFontTx/>
              <a:buChar char="-"/>
            </a:pPr>
            <a:r>
              <a:rPr lang="cs-CZ" sz="2300" dirty="0" smtClean="0"/>
              <a:t>Může znít samostatně, častěji je však součástí větší skladby</a:t>
            </a:r>
          </a:p>
          <a:p>
            <a:pPr>
              <a:buFontTx/>
              <a:buChar char="-"/>
            </a:pPr>
            <a:r>
              <a:rPr lang="cs-CZ" sz="2300" dirty="0" smtClean="0"/>
              <a:t>Můžeme ji zpívat na slova, nebo ji hraje hudební nástroj</a:t>
            </a:r>
          </a:p>
          <a:p>
            <a:pPr>
              <a:buFontTx/>
              <a:buChar char="-"/>
            </a:pPr>
            <a:r>
              <a:rPr lang="cs-CZ" sz="2300" dirty="0" smtClean="0"/>
              <a:t>Některé jsou krátké a snadno se pamatují, jiné jsou široké</a:t>
            </a:r>
          </a:p>
          <a:p>
            <a:pPr>
              <a:buFontTx/>
              <a:buChar char="-"/>
            </a:pPr>
            <a:r>
              <a:rPr lang="cs-CZ" sz="2300" dirty="0" smtClean="0"/>
              <a:t>Některé jsou jen z několika tónů, jiné jsou složité a těžko se zpívají</a:t>
            </a:r>
          </a:p>
          <a:p>
            <a:pPr>
              <a:buFontTx/>
              <a:buChar char="-"/>
            </a:pPr>
            <a:endParaRPr lang="cs-CZ" sz="2300" dirty="0" smtClean="0"/>
          </a:p>
          <a:p>
            <a:pPr marL="0" indent="0">
              <a:buNone/>
            </a:pPr>
            <a:r>
              <a:rPr lang="cs-CZ" sz="2300" b="1" dirty="0"/>
              <a:t> </a:t>
            </a:r>
            <a:r>
              <a:rPr lang="cs-CZ" sz="2300" b="1" dirty="0" smtClean="0"/>
              <a:t>    </a:t>
            </a:r>
            <a:r>
              <a:rPr lang="cs-CZ" sz="2300" b="1" dirty="0" smtClean="0">
                <a:hlinkClick r:id="rId6"/>
              </a:rPr>
              <a:t>Rytmus</a:t>
            </a:r>
            <a:endParaRPr lang="cs-CZ" sz="2300" b="1" dirty="0" smtClean="0"/>
          </a:p>
          <a:p>
            <a:pPr>
              <a:buFontTx/>
              <a:buChar char="-"/>
            </a:pPr>
            <a:r>
              <a:rPr lang="cs-CZ" sz="2300" dirty="0" smtClean="0"/>
              <a:t>Sled různě dlouhých not a pomlk</a:t>
            </a:r>
          </a:p>
          <a:p>
            <a:pPr>
              <a:buFontTx/>
              <a:buChar char="-"/>
            </a:pPr>
            <a:r>
              <a:rPr lang="cs-CZ" sz="2300" dirty="0" smtClean="0"/>
              <a:t>Je obsažen v každé melodii</a:t>
            </a:r>
          </a:p>
          <a:p>
            <a:pPr>
              <a:buFontTx/>
              <a:buChar char="-"/>
            </a:pPr>
            <a:r>
              <a:rPr lang="cs-CZ" sz="2300" dirty="0" smtClean="0"/>
              <a:t>V některých skladbách může mít výraznější úlohu</a:t>
            </a:r>
          </a:p>
          <a:p>
            <a:pPr>
              <a:buFontTx/>
              <a:buChar char="-"/>
            </a:pPr>
            <a:r>
              <a:rPr lang="cs-CZ" sz="2300" dirty="0" smtClean="0"/>
              <a:t>Může být jednoduchý, nebo složitý</a:t>
            </a:r>
          </a:p>
          <a:p>
            <a:pPr>
              <a:buFontTx/>
              <a:buChar char="-"/>
            </a:pPr>
            <a:r>
              <a:rPr lang="cs-CZ" sz="2300" dirty="0" smtClean="0"/>
              <a:t>Souvisí s ním tempo</a:t>
            </a:r>
          </a:p>
        </p:txBody>
      </p:sp>
    </p:spTree>
    <p:extLst>
      <p:ext uri="{BB962C8B-B14F-4D97-AF65-F5344CB8AC3E}">
        <p14:creationId xmlns:p14="http://schemas.microsoft.com/office/powerpoint/2010/main" val="86258701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60648"/>
            <a:ext cx="8661648" cy="850106"/>
          </a:xfrm>
          <a:blipFill>
            <a:blip r:embed="rId2"/>
            <a:tile tx="0" ty="0" sx="100000" sy="100000" flip="none" algn="tl"/>
          </a:blipFill>
          <a:ln>
            <a:solidFill>
              <a:schemeClr val="tx1"/>
            </a:solidFill>
            <a:prstDash val="solid"/>
          </a:ln>
          <a:effectLst>
            <a:innerShdw blurRad="114300">
              <a:prstClr val="black"/>
            </a:innerShdw>
          </a:effectLst>
        </p:spPr>
        <p:txBody>
          <a:bodyPr/>
          <a:lstStyle/>
          <a:p>
            <a:r>
              <a:rPr lang="cs-CZ" dirty="0" smtClean="0"/>
              <a:t>Hudební výrazové prostředky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241946"/>
            <a:ext cx="8640960" cy="5355406"/>
          </a:xfrm>
          <a:blipFill>
            <a:blip r:embed="rId3"/>
            <a:tile tx="0" ty="0" sx="100000" sy="100000" flip="none" algn="tl"/>
          </a:blipFill>
          <a:ln>
            <a:solidFill>
              <a:schemeClr val="tx1"/>
            </a:solidFill>
            <a:prstDash val="solid"/>
          </a:ln>
          <a:effectLst>
            <a:innerShdw blurRad="114300">
              <a:prstClr val="black"/>
            </a:innerShdw>
          </a:effectLst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300" b="1" dirty="0" smtClean="0"/>
              <a:t>     </a:t>
            </a:r>
            <a:r>
              <a:rPr lang="cs-CZ" sz="2300" b="1" dirty="0" smtClean="0">
                <a:hlinkClick r:id="rId4"/>
              </a:rPr>
              <a:t>Harmonie</a:t>
            </a:r>
            <a:endParaRPr lang="cs-CZ" sz="2300" b="1" dirty="0" smtClean="0"/>
          </a:p>
          <a:p>
            <a:pPr>
              <a:buFontTx/>
              <a:buChar char="-"/>
            </a:pPr>
            <a:r>
              <a:rPr lang="cs-CZ" sz="2300" dirty="0" smtClean="0"/>
              <a:t>Sled různě postavených a pospojovaných akordů</a:t>
            </a:r>
          </a:p>
          <a:p>
            <a:pPr>
              <a:buFontTx/>
              <a:buChar char="-"/>
            </a:pPr>
            <a:r>
              <a:rPr lang="cs-CZ" sz="2300" dirty="0" smtClean="0"/>
              <a:t>Akordy mohou být libozvučné, nebo nelibozvučné (</a:t>
            </a:r>
            <a:r>
              <a:rPr lang="cs-CZ" sz="2300" dirty="0" err="1" smtClean="0"/>
              <a:t>dysonantní</a:t>
            </a:r>
            <a:r>
              <a:rPr lang="cs-CZ" sz="2300" dirty="0" smtClean="0"/>
              <a:t>)</a:t>
            </a:r>
          </a:p>
          <a:p>
            <a:pPr>
              <a:buFontTx/>
              <a:buChar char="-"/>
            </a:pPr>
            <a:r>
              <a:rPr lang="cs-CZ" sz="2300" dirty="0" smtClean="0"/>
              <a:t>Např. jedna část </a:t>
            </a:r>
            <a:r>
              <a:rPr lang="cs-CZ" sz="2300" i="1" dirty="0" smtClean="0"/>
              <a:t>Obrázků z výstavy </a:t>
            </a:r>
            <a:r>
              <a:rPr lang="cs-CZ" sz="2300" dirty="0" err="1" smtClean="0"/>
              <a:t>M.P.Musorgského</a:t>
            </a:r>
            <a:r>
              <a:rPr lang="cs-CZ" sz="2300" dirty="0" smtClean="0"/>
              <a:t> je postavena právě jen na akordech</a:t>
            </a:r>
          </a:p>
          <a:p>
            <a:pPr marL="0" indent="0">
              <a:buNone/>
            </a:pPr>
            <a:r>
              <a:rPr lang="cs-CZ" sz="2300" dirty="0"/>
              <a:t> </a:t>
            </a:r>
            <a:r>
              <a:rPr lang="cs-CZ" sz="2300" dirty="0" smtClean="0"/>
              <a:t>    </a:t>
            </a:r>
          </a:p>
          <a:p>
            <a:pPr marL="0" indent="0">
              <a:buNone/>
            </a:pPr>
            <a:r>
              <a:rPr lang="cs-CZ" sz="2300" dirty="0"/>
              <a:t> </a:t>
            </a:r>
            <a:r>
              <a:rPr lang="cs-CZ" sz="2300" dirty="0" smtClean="0"/>
              <a:t>    </a:t>
            </a:r>
            <a:r>
              <a:rPr lang="cs-CZ" sz="2300" b="1" dirty="0" smtClean="0">
                <a:hlinkClick r:id="rId5"/>
              </a:rPr>
              <a:t>Dynamika</a:t>
            </a:r>
            <a:endParaRPr lang="cs-CZ" sz="2300" b="1" dirty="0" smtClean="0"/>
          </a:p>
          <a:p>
            <a:pPr>
              <a:buFontTx/>
              <a:buChar char="-"/>
            </a:pPr>
            <a:r>
              <a:rPr lang="cs-CZ" sz="2300" dirty="0" smtClean="0"/>
              <a:t>Práce se sílou zvuku </a:t>
            </a:r>
          </a:p>
          <a:p>
            <a:pPr>
              <a:buFontTx/>
              <a:buChar char="-"/>
            </a:pPr>
            <a:r>
              <a:rPr lang="cs-CZ" sz="2300" dirty="0" smtClean="0"/>
              <a:t>Hudba zní chvilku potichu, potom zase v mohutné síle</a:t>
            </a:r>
          </a:p>
          <a:p>
            <a:pPr>
              <a:buFontTx/>
              <a:buChar char="-"/>
            </a:pPr>
            <a:r>
              <a:rPr lang="cs-CZ" sz="2300" dirty="0" smtClean="0"/>
              <a:t>Pianissimo(pp) – piano(p) – mezzoforte(</a:t>
            </a:r>
            <a:r>
              <a:rPr lang="cs-CZ" sz="2300" dirty="0" err="1" smtClean="0"/>
              <a:t>mf</a:t>
            </a:r>
            <a:r>
              <a:rPr lang="cs-CZ" sz="2300" dirty="0" smtClean="0"/>
              <a:t>) – forte(f) – fortissimo(ff)</a:t>
            </a:r>
          </a:p>
          <a:p>
            <a:pPr>
              <a:buFontTx/>
              <a:buChar char="-"/>
            </a:pPr>
            <a:r>
              <a:rPr lang="cs-CZ" sz="2300" dirty="0" smtClean="0"/>
              <a:t>Crescendo (</a:t>
            </a:r>
            <a:r>
              <a:rPr lang="cs-CZ" sz="2300" dirty="0" err="1" smtClean="0"/>
              <a:t>krešendo</a:t>
            </a:r>
            <a:r>
              <a:rPr lang="cs-CZ" sz="2300" dirty="0" smtClean="0"/>
              <a:t>) – zesilovat</a:t>
            </a:r>
          </a:p>
          <a:p>
            <a:pPr>
              <a:buFontTx/>
              <a:buChar char="-"/>
            </a:pPr>
            <a:r>
              <a:rPr lang="cs-CZ" sz="2300" dirty="0" smtClean="0"/>
              <a:t>Decrescendo (</a:t>
            </a:r>
            <a:r>
              <a:rPr lang="cs-CZ" sz="2300" dirty="0" err="1" smtClean="0"/>
              <a:t>dekrešendo</a:t>
            </a:r>
            <a:r>
              <a:rPr lang="cs-CZ" sz="2300" dirty="0" smtClean="0"/>
              <a:t>) - zeslabovat </a:t>
            </a:r>
          </a:p>
          <a:p>
            <a:pPr>
              <a:buFontTx/>
              <a:buChar char="-"/>
            </a:pPr>
            <a:endParaRPr lang="cs-CZ" sz="2300" dirty="0" smtClean="0"/>
          </a:p>
          <a:p>
            <a:pPr>
              <a:buFontTx/>
              <a:buChar char="-"/>
            </a:pPr>
            <a:endParaRPr lang="cs-CZ" sz="2300" dirty="0"/>
          </a:p>
        </p:txBody>
      </p:sp>
    </p:spTree>
    <p:extLst>
      <p:ext uri="{BB962C8B-B14F-4D97-AF65-F5344CB8AC3E}">
        <p14:creationId xmlns:p14="http://schemas.microsoft.com/office/powerpoint/2010/main" val="386677785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  <a:blipFill>
            <a:blip r:embed="rId2"/>
            <a:tile tx="0" ty="0" sx="100000" sy="100000" flip="none" algn="tl"/>
          </a:blipFill>
          <a:ln>
            <a:solidFill>
              <a:schemeClr val="tx1"/>
            </a:solidFill>
            <a:prstDash val="solid"/>
          </a:ln>
          <a:effectLst>
            <a:innerShdw blurRad="114300">
              <a:prstClr val="black"/>
            </a:innerShdw>
          </a:effectLst>
        </p:spPr>
        <p:txBody>
          <a:bodyPr/>
          <a:lstStyle/>
          <a:p>
            <a:r>
              <a:rPr lang="cs-CZ" dirty="0" smtClean="0"/>
              <a:t>Hudební výrazové prostředky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9242"/>
            <a:ext cx="8229600" cy="4856921"/>
          </a:xfrm>
          <a:blipFill>
            <a:blip r:embed="rId3"/>
            <a:tile tx="0" ty="0" sx="100000" sy="100000" flip="none" algn="tl"/>
          </a:blipFill>
          <a:ln>
            <a:solidFill>
              <a:schemeClr val="tx1"/>
            </a:solidFill>
            <a:prstDash val="solid"/>
          </a:ln>
          <a:effectLst>
            <a:innerShdw blurRad="114300">
              <a:prstClr val="black"/>
            </a:innerShdw>
          </a:effectLst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300" b="1" dirty="0" smtClean="0"/>
              <a:t>     Hudební barva</a:t>
            </a:r>
            <a:endParaRPr lang="cs-CZ" sz="2300" dirty="0"/>
          </a:p>
          <a:p>
            <a:pPr marL="0" indent="0">
              <a:buNone/>
            </a:pPr>
            <a:r>
              <a:rPr lang="cs-CZ" sz="2300" dirty="0" smtClean="0"/>
              <a:t>-    Je dána výběrem hudebních nástrojů a způsobem hry na ně</a:t>
            </a:r>
          </a:p>
          <a:p>
            <a:pPr>
              <a:buFontTx/>
              <a:buChar char="-"/>
            </a:pPr>
            <a:r>
              <a:rPr lang="cs-CZ" sz="2300" dirty="0" smtClean="0"/>
              <a:t>Největším objevitelem nových hudebních zvuků je polský skladatel </a:t>
            </a:r>
            <a:r>
              <a:rPr lang="cs-CZ" sz="2300" dirty="0" err="1" smtClean="0"/>
              <a:t>Krzystof</a:t>
            </a:r>
            <a:r>
              <a:rPr lang="cs-CZ" sz="2300" dirty="0" smtClean="0"/>
              <a:t> </a:t>
            </a:r>
            <a:r>
              <a:rPr lang="cs-CZ" sz="2300" dirty="0" err="1" smtClean="0"/>
              <a:t>Penderecki</a:t>
            </a:r>
            <a:endParaRPr lang="cs-CZ" sz="2300" dirty="0" smtClean="0"/>
          </a:p>
          <a:p>
            <a:pPr>
              <a:buFontTx/>
              <a:buChar char="-"/>
            </a:pPr>
            <a:endParaRPr lang="cs-CZ" sz="2300" dirty="0"/>
          </a:p>
          <a:p>
            <a:pPr marL="0" indent="0">
              <a:buNone/>
            </a:pPr>
            <a:r>
              <a:rPr lang="cs-CZ" sz="2300" dirty="0" smtClean="0"/>
              <a:t>Skladatel si může vybrat, na jakém hudebním výrazovém prostředku založí svou skladbu (některé jsou postavené třeba především na rytmu, jiné na harmonii </a:t>
            </a:r>
            <a:r>
              <a:rPr lang="cs-CZ" sz="2300" dirty="0" err="1" smtClean="0"/>
              <a:t>atd</a:t>
            </a:r>
            <a:r>
              <a:rPr lang="cs-CZ" sz="2300" dirty="0" smtClean="0"/>
              <a:t>)</a:t>
            </a:r>
          </a:p>
          <a:p>
            <a:pPr marL="0" indent="0">
              <a:buNone/>
            </a:pPr>
            <a:endParaRPr lang="cs-CZ" sz="2300" dirty="0" smtClean="0"/>
          </a:p>
          <a:p>
            <a:pPr marL="0" indent="0">
              <a:buNone/>
            </a:pPr>
            <a:r>
              <a:rPr lang="cs-CZ" sz="2300" dirty="0" smtClean="0"/>
              <a:t>Aby se publikum při poslechu skladby nenudilo, využívají skladatelé též </a:t>
            </a:r>
            <a:r>
              <a:rPr lang="cs-CZ" sz="2300" b="1" dirty="0" smtClean="0"/>
              <a:t>kontrast</a:t>
            </a:r>
            <a:r>
              <a:rPr lang="cs-CZ" sz="2300" dirty="0" smtClean="0"/>
              <a:t> (opak, protiklad – např. v síle zvuku, rytmu, tempa) a </a:t>
            </a:r>
            <a:r>
              <a:rPr lang="cs-CZ" sz="2300" b="1" dirty="0" smtClean="0"/>
              <a:t>gradaci</a:t>
            </a:r>
            <a:r>
              <a:rPr lang="cs-CZ" sz="2300" dirty="0" smtClean="0"/>
              <a:t> (stupňování – např. narůstání napětí, síly zvuku, komplikování rytmu, zvyšování tempa apod.)</a:t>
            </a:r>
          </a:p>
        </p:txBody>
      </p:sp>
    </p:spTree>
    <p:extLst>
      <p:ext uri="{BB962C8B-B14F-4D97-AF65-F5344CB8AC3E}">
        <p14:creationId xmlns:p14="http://schemas.microsoft.com/office/powerpoint/2010/main" val="5284974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2"/>
            <a:tile tx="0" ty="0" sx="100000" sy="100000" flip="none" algn="tl"/>
          </a:blipFill>
          <a:ln/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Kontrolní 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blipFill>
            <a:blip r:embed="rId3"/>
            <a:tile tx="0" ty="0" sx="100000" sy="100000" flip="none" algn="tl"/>
          </a:blipFill>
          <a:ln>
            <a:solidFill>
              <a:schemeClr val="tx1"/>
            </a:solidFill>
            <a:prstDash val="solid"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4000" dirty="0" smtClean="0"/>
              <a:t>Odpověz správně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5981568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42194"/>
          </a:xfrm>
          <a:blipFill>
            <a:blip r:embed="rId2"/>
            <a:tile tx="0" ty="0" sx="100000" sy="100000" flip="none" algn="tl"/>
          </a:blipFill>
          <a:ln>
            <a:solidFill>
              <a:schemeClr val="tx1"/>
            </a:solidFill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200" dirty="0" smtClean="0"/>
              <a:t>Řada tónů, které jsou uspořádány za sebou tak, že je vnímáme jako hudbu, se nazývá: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76872"/>
            <a:ext cx="8229600" cy="3849291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4" name="Obdélník 3">
            <a:hlinkClick r:id="rId3" action="ppaction://hlinksldjump"/>
          </p:cNvPr>
          <p:cNvSpPr/>
          <p:nvPr/>
        </p:nvSpPr>
        <p:spPr>
          <a:xfrm>
            <a:off x="1020540" y="3284984"/>
            <a:ext cx="1895276" cy="1368152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ln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300" dirty="0" smtClean="0"/>
              <a:t>stupnice</a:t>
            </a:r>
          </a:p>
        </p:txBody>
      </p:sp>
      <p:sp>
        <p:nvSpPr>
          <p:cNvPr id="5" name="Obdélník 4">
            <a:hlinkClick r:id="rId5" action="ppaction://hlinksldjump"/>
          </p:cNvPr>
          <p:cNvSpPr/>
          <p:nvPr/>
        </p:nvSpPr>
        <p:spPr>
          <a:xfrm>
            <a:off x="3563888" y="3302000"/>
            <a:ext cx="1944216" cy="1368152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ln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300" dirty="0" smtClean="0"/>
              <a:t>melodie</a:t>
            </a:r>
          </a:p>
        </p:txBody>
      </p:sp>
      <p:sp>
        <p:nvSpPr>
          <p:cNvPr id="6" name="Obdélník 5">
            <a:hlinkClick r:id="rId3" action="ppaction://hlinksldjump"/>
          </p:cNvPr>
          <p:cNvSpPr/>
          <p:nvPr/>
        </p:nvSpPr>
        <p:spPr>
          <a:xfrm>
            <a:off x="6156176" y="3306812"/>
            <a:ext cx="2016224" cy="1368152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ln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300" dirty="0" smtClean="0"/>
              <a:t>tónika</a:t>
            </a:r>
          </a:p>
        </p:txBody>
      </p:sp>
    </p:spTree>
    <p:extLst>
      <p:ext uri="{BB962C8B-B14F-4D97-AF65-F5344CB8AC3E}">
        <p14:creationId xmlns:p14="http://schemas.microsoft.com/office/powerpoint/2010/main" val="15164493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42194"/>
          </a:xfrm>
          <a:blipFill>
            <a:blip r:embed="rId2"/>
            <a:tile tx="0" ty="0" sx="100000" sy="100000" flip="none" algn="tl"/>
          </a:blipFill>
          <a:ln>
            <a:solidFill>
              <a:schemeClr val="tx1"/>
            </a:solidFill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200" dirty="0" smtClean="0"/>
              <a:t>V každé melodii je obsažen: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76872"/>
            <a:ext cx="8229600" cy="3849291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4" name="Obdélník 3">
            <a:hlinkClick r:id="rId3" action="ppaction://hlinksldjump"/>
          </p:cNvPr>
          <p:cNvSpPr/>
          <p:nvPr/>
        </p:nvSpPr>
        <p:spPr>
          <a:xfrm>
            <a:off x="1020540" y="3284984"/>
            <a:ext cx="1895276" cy="1368152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ln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300" dirty="0" smtClean="0"/>
              <a:t>kontrast</a:t>
            </a:r>
          </a:p>
        </p:txBody>
      </p:sp>
      <p:sp>
        <p:nvSpPr>
          <p:cNvPr id="5" name="Obdélník 4">
            <a:hlinkClick r:id="rId3" action="ppaction://hlinksldjump"/>
          </p:cNvPr>
          <p:cNvSpPr/>
          <p:nvPr/>
        </p:nvSpPr>
        <p:spPr>
          <a:xfrm>
            <a:off x="3563888" y="3302000"/>
            <a:ext cx="1944216" cy="1368152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ln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300" dirty="0" smtClean="0"/>
              <a:t>akord</a:t>
            </a:r>
          </a:p>
        </p:txBody>
      </p:sp>
      <p:sp>
        <p:nvSpPr>
          <p:cNvPr id="6" name="Obdélník 5">
            <a:hlinkClick r:id="rId5" action="ppaction://hlinksldjump"/>
          </p:cNvPr>
          <p:cNvSpPr/>
          <p:nvPr/>
        </p:nvSpPr>
        <p:spPr>
          <a:xfrm>
            <a:off x="6156176" y="3306812"/>
            <a:ext cx="2016224" cy="1368152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ln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300" dirty="0" smtClean="0"/>
              <a:t>rytmus</a:t>
            </a:r>
          </a:p>
        </p:txBody>
      </p:sp>
    </p:spTree>
    <p:extLst>
      <p:ext uri="{BB962C8B-B14F-4D97-AF65-F5344CB8AC3E}">
        <p14:creationId xmlns:p14="http://schemas.microsoft.com/office/powerpoint/2010/main" val="9589581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42194"/>
          </a:xfrm>
          <a:blipFill>
            <a:blip r:embed="rId2"/>
            <a:tile tx="0" ty="0" sx="100000" sy="100000" flip="none" algn="tl"/>
          </a:blipFill>
          <a:ln>
            <a:solidFill>
              <a:schemeClr val="tx1"/>
            </a:solidFill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200" dirty="0" smtClean="0"/>
              <a:t>Decrescendo znamená: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76872"/>
            <a:ext cx="8229600" cy="3849291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4" name="Obdélník 3">
            <a:hlinkClick r:id="rId3" action="ppaction://hlinksldjump"/>
          </p:cNvPr>
          <p:cNvSpPr/>
          <p:nvPr/>
        </p:nvSpPr>
        <p:spPr>
          <a:xfrm>
            <a:off x="1020540" y="3284984"/>
            <a:ext cx="1895276" cy="1368152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ln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300" dirty="0" smtClean="0"/>
              <a:t>zeslabovat</a:t>
            </a:r>
          </a:p>
        </p:txBody>
      </p:sp>
      <p:sp>
        <p:nvSpPr>
          <p:cNvPr id="5" name="Obdélník 4">
            <a:hlinkClick r:id="rId5" action="ppaction://hlinksldjump"/>
          </p:cNvPr>
          <p:cNvSpPr/>
          <p:nvPr/>
        </p:nvSpPr>
        <p:spPr>
          <a:xfrm>
            <a:off x="3563888" y="3302000"/>
            <a:ext cx="1944216" cy="1368152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ln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300" dirty="0" smtClean="0"/>
              <a:t>zesilovat</a:t>
            </a:r>
          </a:p>
        </p:txBody>
      </p:sp>
      <p:sp>
        <p:nvSpPr>
          <p:cNvPr id="6" name="Obdélník 5">
            <a:hlinkClick r:id="rId5" action="ppaction://hlinksldjump"/>
          </p:cNvPr>
          <p:cNvSpPr/>
          <p:nvPr/>
        </p:nvSpPr>
        <p:spPr>
          <a:xfrm>
            <a:off x="6156176" y="3306812"/>
            <a:ext cx="2016224" cy="1368152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ln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300" dirty="0" smtClean="0"/>
              <a:t>zmenšovat</a:t>
            </a:r>
          </a:p>
        </p:txBody>
      </p:sp>
    </p:spTree>
    <p:extLst>
      <p:ext uri="{BB962C8B-B14F-4D97-AF65-F5344CB8AC3E}">
        <p14:creationId xmlns:p14="http://schemas.microsoft.com/office/powerpoint/2010/main" val="9589581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42194"/>
          </a:xfrm>
          <a:blipFill>
            <a:blip r:embed="rId2"/>
            <a:tile tx="0" ty="0" sx="100000" sy="100000" flip="none" algn="tl"/>
          </a:blipFill>
          <a:ln>
            <a:solidFill>
              <a:schemeClr val="tx1"/>
            </a:solidFill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200" dirty="0" smtClean="0"/>
              <a:t>Jedna část </a:t>
            </a:r>
            <a:r>
              <a:rPr lang="cs-CZ" sz="3200" i="1" dirty="0" smtClean="0"/>
              <a:t>Obrázků z výstavy </a:t>
            </a:r>
            <a:r>
              <a:rPr lang="cs-CZ" sz="3200" dirty="0" smtClean="0"/>
              <a:t>M. P. Musorgského je postavena na: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76872"/>
            <a:ext cx="8229600" cy="3849291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4" name="Obdélník 3">
            <a:hlinkClick r:id="rId3" action="ppaction://hlinksldjump"/>
          </p:cNvPr>
          <p:cNvSpPr/>
          <p:nvPr/>
        </p:nvSpPr>
        <p:spPr>
          <a:xfrm>
            <a:off x="1020540" y="3284984"/>
            <a:ext cx="1895276" cy="1368152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ln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300" dirty="0" smtClean="0"/>
              <a:t>melodii</a:t>
            </a:r>
          </a:p>
        </p:txBody>
      </p:sp>
      <p:sp>
        <p:nvSpPr>
          <p:cNvPr id="5" name="Obdélník 4">
            <a:hlinkClick r:id="rId5" action="ppaction://hlinksldjump"/>
          </p:cNvPr>
          <p:cNvSpPr/>
          <p:nvPr/>
        </p:nvSpPr>
        <p:spPr>
          <a:xfrm>
            <a:off x="3563888" y="3302000"/>
            <a:ext cx="1944216" cy="1368152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ln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300" dirty="0" smtClean="0"/>
              <a:t>harmonii</a:t>
            </a:r>
          </a:p>
        </p:txBody>
      </p:sp>
      <p:sp>
        <p:nvSpPr>
          <p:cNvPr id="6" name="Obdélník 5">
            <a:hlinkClick r:id="rId3" action="ppaction://hlinksldjump"/>
          </p:cNvPr>
          <p:cNvSpPr/>
          <p:nvPr/>
        </p:nvSpPr>
        <p:spPr>
          <a:xfrm>
            <a:off x="6156176" y="3306812"/>
            <a:ext cx="2016224" cy="1368152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ln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300" dirty="0" smtClean="0"/>
              <a:t>gradaci</a:t>
            </a:r>
          </a:p>
        </p:txBody>
      </p:sp>
    </p:spTree>
    <p:extLst>
      <p:ext uri="{BB962C8B-B14F-4D97-AF65-F5344CB8AC3E}">
        <p14:creationId xmlns:p14="http://schemas.microsoft.com/office/powerpoint/2010/main" val="9589581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42194"/>
          </a:xfrm>
          <a:blipFill>
            <a:blip r:embed="rId2"/>
            <a:tile tx="0" ty="0" sx="100000" sy="100000" flip="none" algn="tl"/>
          </a:blipFill>
          <a:ln>
            <a:solidFill>
              <a:schemeClr val="tx1"/>
            </a:solidFill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200" i="1" dirty="0" smtClean="0"/>
              <a:t>Kontrast</a:t>
            </a:r>
            <a:r>
              <a:rPr lang="cs-CZ" sz="3200" dirty="0" smtClean="0"/>
              <a:t> znamená: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76872"/>
            <a:ext cx="8229600" cy="3849291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4" name="Obdélník 3">
            <a:hlinkClick r:id="rId3" action="ppaction://hlinksldjump"/>
          </p:cNvPr>
          <p:cNvSpPr/>
          <p:nvPr/>
        </p:nvSpPr>
        <p:spPr>
          <a:xfrm>
            <a:off x="1020540" y="3284984"/>
            <a:ext cx="1895276" cy="1368152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ln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300" dirty="0" smtClean="0"/>
              <a:t>protiklad</a:t>
            </a:r>
          </a:p>
        </p:txBody>
      </p:sp>
      <p:sp>
        <p:nvSpPr>
          <p:cNvPr id="5" name="Obdélník 4">
            <a:hlinkClick r:id="rId5" action="ppaction://hlinksldjump"/>
          </p:cNvPr>
          <p:cNvSpPr/>
          <p:nvPr/>
        </p:nvSpPr>
        <p:spPr>
          <a:xfrm>
            <a:off x="3563888" y="3302000"/>
            <a:ext cx="1944216" cy="1368152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ln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300" dirty="0" smtClean="0"/>
              <a:t>stupňování</a:t>
            </a:r>
          </a:p>
        </p:txBody>
      </p:sp>
      <p:sp>
        <p:nvSpPr>
          <p:cNvPr id="6" name="Obdélník 5">
            <a:hlinkClick r:id="rId5" action="ppaction://hlinksldjump"/>
          </p:cNvPr>
          <p:cNvSpPr/>
          <p:nvPr/>
        </p:nvSpPr>
        <p:spPr>
          <a:xfrm>
            <a:off x="6156176" y="3306812"/>
            <a:ext cx="2016224" cy="1368152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ln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300" dirty="0" smtClean="0"/>
              <a:t>komplikování</a:t>
            </a:r>
          </a:p>
        </p:txBody>
      </p:sp>
    </p:spTree>
    <p:extLst>
      <p:ext uri="{BB962C8B-B14F-4D97-AF65-F5344CB8AC3E}">
        <p14:creationId xmlns:p14="http://schemas.microsoft.com/office/powerpoint/2010/main" val="9589581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42194"/>
          </a:xfrm>
          <a:blipFill>
            <a:blip r:embed="rId2"/>
            <a:tile tx="0" ty="0" sx="100000" sy="100000" flip="none" algn="tl"/>
          </a:blipFill>
          <a:ln/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4000" dirty="0" smtClean="0"/>
              <a:t>KONEC</a:t>
            </a:r>
            <a:r>
              <a:rPr lang="cs-CZ" sz="3200" dirty="0" smtClean="0"/>
              <a:t> 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76872"/>
            <a:ext cx="8229600" cy="3849291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187624" y="2348880"/>
            <a:ext cx="6840760" cy="1224136"/>
          </a:xfrm>
          <a:prstGeom prst="rect">
            <a:avLst/>
          </a:prstGeom>
          <a:blipFill>
            <a:blip r:embed="rId3"/>
            <a:tile tx="0" ty="0" sx="100000" sy="100000" flip="none" algn="tl"/>
          </a:blipFill>
          <a:ln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Jsi znalec písňové formy!</a:t>
            </a:r>
            <a:endParaRPr lang="cs-CZ" sz="3200" dirty="0">
              <a:solidFill>
                <a:prstClr val="black"/>
              </a:solidFill>
            </a:endParaRPr>
          </a:p>
        </p:txBody>
      </p:sp>
      <p:pic>
        <p:nvPicPr>
          <p:cNvPr id="3074" name="Picture 2" descr="C:\Users\Renata\AppData\Local\Microsoft\Windows\Temporary Internet Files\Content.IE5\57VZ4SA6\MC900435951[1].wm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5" y="3717032"/>
            <a:ext cx="2520280" cy="2279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619431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42194"/>
          </a:xfrm>
          <a:blipFill>
            <a:blip r:embed="rId2"/>
            <a:tile tx="0" ty="0" sx="100000" sy="100000" flip="none" algn="tl"/>
          </a:blipFill>
          <a:ln/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4000" dirty="0" smtClean="0"/>
              <a:t>Špatně, zkus to znovu!</a:t>
            </a:r>
            <a:r>
              <a:rPr lang="cs-CZ" sz="3200" dirty="0" smtClean="0"/>
              <a:t> 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76872"/>
            <a:ext cx="8229600" cy="3849291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 descr="C:\Users\Renata\AppData\Local\Microsoft\Windows\Temporary Internet Files\Content.IE5\JAJOCN7B\MC900434403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2474912"/>
            <a:ext cx="2467922" cy="3258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lačítko akce: Zpět nebo Předchozí 6">
            <a:hlinkClick r:id="" action="ppaction://hlinkshowjump?jump=lastslideviewed" highlightClick="1"/>
          </p:cNvPr>
          <p:cNvSpPr/>
          <p:nvPr/>
        </p:nvSpPr>
        <p:spPr>
          <a:xfrm>
            <a:off x="7452320" y="4869160"/>
            <a:ext cx="1042416" cy="104241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34757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2300" dirty="0">
                <a:solidFill>
                  <a:prstClr val="black"/>
                </a:solidFill>
              </a:rPr>
              <a:t>Mgr. Renáta Jehličková</a:t>
            </a:r>
            <a:br>
              <a:rPr lang="cs-CZ" sz="2300" dirty="0">
                <a:solidFill>
                  <a:prstClr val="black"/>
                </a:solidFill>
              </a:rPr>
            </a:br>
            <a:r>
              <a:rPr lang="cs-CZ" sz="2300" dirty="0" smtClean="0">
                <a:solidFill>
                  <a:prstClr val="black"/>
                </a:solidFill>
              </a:rPr>
              <a:t>21. </a:t>
            </a:r>
            <a:r>
              <a:rPr lang="cs-CZ" sz="2300" dirty="0">
                <a:solidFill>
                  <a:prstClr val="black"/>
                </a:solidFill>
              </a:rPr>
              <a:t>ledna 2012</a:t>
            </a:r>
            <a:br>
              <a:rPr lang="cs-CZ" sz="2300" dirty="0">
                <a:solidFill>
                  <a:prstClr val="black"/>
                </a:solidFill>
              </a:rPr>
            </a:br>
            <a:r>
              <a:rPr lang="cs-CZ" sz="2300" dirty="0">
                <a:solidFill>
                  <a:prstClr val="black"/>
                </a:solidFill>
              </a:rPr>
              <a:t>Určeno pro </a:t>
            </a:r>
            <a:r>
              <a:rPr lang="cs-CZ" sz="2300" dirty="0" smtClean="0">
                <a:solidFill>
                  <a:prstClr val="black"/>
                </a:solidFill>
              </a:rPr>
              <a:t>6.ročník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lang="cs-CZ" sz="2300" b="1" u="sng" dirty="0" smtClean="0">
                <a:solidFill>
                  <a:prstClr val="black"/>
                </a:solidFill>
              </a:rPr>
              <a:t>ANOTACE</a:t>
            </a:r>
            <a:endParaRPr lang="cs-CZ" sz="2300" b="1" u="sng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23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2300" b="1" u="sng" dirty="0">
                <a:solidFill>
                  <a:prstClr val="black"/>
                </a:solidFill>
              </a:rPr>
              <a:t>Výklad</a:t>
            </a:r>
          </a:p>
          <a:p>
            <a:pPr lvl="0">
              <a:buFontTx/>
              <a:buChar char="-"/>
            </a:pPr>
            <a:r>
              <a:rPr lang="cs-CZ" sz="2300" dirty="0">
                <a:solidFill>
                  <a:prstClr val="black"/>
                </a:solidFill>
              </a:rPr>
              <a:t>Seznámení s </a:t>
            </a:r>
            <a:r>
              <a:rPr lang="cs-CZ" sz="2300" dirty="0" smtClean="0">
                <a:solidFill>
                  <a:prstClr val="black"/>
                </a:solidFill>
              </a:rPr>
              <a:t>jednotlivými druhy hudebních výrazových prostředků včetně kontrastu a gradace</a:t>
            </a:r>
          </a:p>
          <a:p>
            <a:pPr lvl="0">
              <a:buFontTx/>
              <a:buChar char="-"/>
            </a:pPr>
            <a:r>
              <a:rPr lang="cs-CZ" sz="2300" dirty="0" smtClean="0">
                <a:solidFill>
                  <a:prstClr val="black"/>
                </a:solidFill>
              </a:rPr>
              <a:t>K jednotlivým hudebním prostředků reprodukovat typické skladby, jež je znázorňují</a:t>
            </a:r>
          </a:p>
          <a:p>
            <a:pPr marL="0" lvl="0" indent="0">
              <a:buNone/>
            </a:pPr>
            <a:r>
              <a:rPr lang="cs-CZ" sz="2300" b="1" u="sng" dirty="0" smtClean="0">
                <a:solidFill>
                  <a:prstClr val="black"/>
                </a:solidFill>
              </a:rPr>
              <a:t>Praktické činnosti </a:t>
            </a:r>
            <a:r>
              <a:rPr lang="cs-CZ" sz="2300" dirty="0" smtClean="0">
                <a:solidFill>
                  <a:prstClr val="black"/>
                </a:solidFill>
              </a:rPr>
              <a:t>– odpovědi na kontrolní otázky s automatickým</a:t>
            </a:r>
          </a:p>
          <a:p>
            <a:pPr marL="0" lvl="0" indent="0">
              <a:buNone/>
            </a:pPr>
            <a:r>
              <a:rPr lang="cs-CZ" sz="2300">
                <a:solidFill>
                  <a:prstClr val="black"/>
                </a:solidFill>
              </a:rPr>
              <a:t> </a:t>
            </a:r>
            <a:r>
              <a:rPr lang="cs-CZ" sz="2300" smtClean="0">
                <a:solidFill>
                  <a:prstClr val="black"/>
                </a:solidFill>
              </a:rPr>
              <a:t>                                   </a:t>
            </a:r>
            <a:r>
              <a:rPr lang="cs-CZ" sz="2300" dirty="0" smtClean="0">
                <a:solidFill>
                  <a:prstClr val="black"/>
                </a:solidFill>
              </a:rPr>
              <a:t>vyhodnocením správnosti</a:t>
            </a:r>
            <a:endParaRPr lang="cs-CZ" sz="2300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34931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300" dirty="0" smtClean="0"/>
              <a:t>Texty z vlastních zdrojů.</a:t>
            </a:r>
          </a:p>
          <a:p>
            <a:pPr marL="0" indent="0">
              <a:buNone/>
            </a:pPr>
            <a:r>
              <a:rPr lang="cs-CZ" sz="2300" dirty="0" smtClean="0"/>
              <a:t>Obrázky a </a:t>
            </a:r>
            <a:r>
              <a:rPr lang="cs-CZ" sz="2300" smtClean="0"/>
              <a:t>webové stránky z </a:t>
            </a:r>
            <a:r>
              <a:rPr lang="cs-CZ" sz="2300" dirty="0" smtClean="0"/>
              <a:t>internetu na hypertextových odkazech.</a:t>
            </a:r>
          </a:p>
          <a:p>
            <a:pPr marL="0" indent="0">
              <a:buNone/>
            </a:pPr>
            <a:r>
              <a:rPr lang="cs-CZ" sz="2300" dirty="0" smtClean="0"/>
              <a:t>Prezentace obsahuje animace.</a:t>
            </a:r>
            <a:endParaRPr lang="cs-CZ" sz="2300" dirty="0"/>
          </a:p>
        </p:txBody>
      </p:sp>
    </p:spTree>
    <p:extLst>
      <p:ext uri="{BB962C8B-B14F-4D97-AF65-F5344CB8AC3E}">
        <p14:creationId xmlns:p14="http://schemas.microsoft.com/office/powerpoint/2010/main" val="31141419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101</TotalTime>
  <Words>498</Words>
  <Application>Microsoft Office PowerPoint</Application>
  <PresentationFormat>Předvádění na obrazovce (4:3)</PresentationFormat>
  <Paragraphs>99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Hudební výrazové prostředky</vt:lpstr>
      <vt:lpstr>Prezentace aplikace PowerPoint</vt:lpstr>
      <vt:lpstr>Hudební výrazové prostředky</vt:lpstr>
      <vt:lpstr>Hudební výrazové prostředky</vt:lpstr>
      <vt:lpstr>Hudební výrazové prostředky</vt:lpstr>
      <vt:lpstr>Kontrolní otázky:</vt:lpstr>
      <vt:lpstr>Řada tónů, které jsou uspořádány za sebou tak, že je vnímáme jako hudbu, se nazývá:</vt:lpstr>
      <vt:lpstr>V každé melodii je obsažen:</vt:lpstr>
      <vt:lpstr>Decrescendo znamená:</vt:lpstr>
      <vt:lpstr>Jedna část Obrázků z výstavy M. P. Musorgského je postavena na:</vt:lpstr>
      <vt:lpstr>Kontrast znamená:</vt:lpstr>
      <vt:lpstr>KONEC </vt:lpstr>
      <vt:lpstr>Špatně, zkus to znovu! </vt:lpstr>
      <vt:lpstr>Mgr. Renáta Jehličková 21. ledna 2012 Určeno pro 6.ročník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Hudební výrazové prostředky</dc:title>
  <dc:creator>Renata Jehličková</dc:creator>
  <cp:lastModifiedBy>Renata Jehličková</cp:lastModifiedBy>
  <cp:revision>45</cp:revision>
  <dcterms:created xsi:type="dcterms:W3CDTF">2012-02-11T22:05:03Z</dcterms:created>
  <dcterms:modified xsi:type="dcterms:W3CDTF">2012-02-27T22:27:47Z</dcterms:modified>
</cp:coreProperties>
</file>