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69" r:id="rId3"/>
    <p:sldId id="257" r:id="rId4"/>
    <p:sldId id="258" r:id="rId5"/>
    <p:sldId id="267" r:id="rId6"/>
    <p:sldId id="264" r:id="rId7"/>
    <p:sldId id="27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92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2BB14-151F-4AD7-AD67-F55476F61E55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1C1925-F016-4978-8D86-A76A098E8F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84876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2BB14-151F-4AD7-AD67-F55476F61E55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1C1925-F016-4978-8D86-A76A098E8F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83870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2BB14-151F-4AD7-AD67-F55476F61E55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1C1925-F016-4978-8D86-A76A098E8F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51689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2BB14-151F-4AD7-AD67-F55476F61E55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1C1925-F016-4978-8D86-A76A098E8F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41467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2BB14-151F-4AD7-AD67-F55476F61E55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1C1925-F016-4978-8D86-A76A098E8F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77798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2BB14-151F-4AD7-AD67-F55476F61E55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1C1925-F016-4978-8D86-A76A098E8F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79797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2BB14-151F-4AD7-AD67-F55476F61E55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1C1925-F016-4978-8D86-A76A098E8F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64574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2BB14-151F-4AD7-AD67-F55476F61E55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1C1925-F016-4978-8D86-A76A098E8F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01554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2BB14-151F-4AD7-AD67-F55476F61E55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1C1925-F016-4978-8D86-A76A098E8F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61068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2BB14-151F-4AD7-AD67-F55476F61E55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1C1925-F016-4978-8D86-A76A098E8F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71661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2BB14-151F-4AD7-AD67-F55476F61E55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1C1925-F016-4978-8D86-A76A098E8F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97854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7D2BB14-151F-4AD7-AD67-F55476F61E55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61C1925-F016-4978-8D86-A76A098E8F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88268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kotsk%C3%A9_dudy" TargetMode="External"/><Relationship Id="rId2" Type="http://schemas.openxmlformats.org/officeDocument/2006/relationships/hyperlink" Target="http://cs.wikipedia.org/wiki/Soubor:Bagpipe_simple_type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Soubor:BuikCymbaal.jpg" TargetMode="Externa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548680"/>
            <a:ext cx="7772400" cy="1470025"/>
          </a:xfrm>
        </p:spPr>
        <p:txBody>
          <a:bodyPr/>
          <a:lstStyle/>
          <a:p>
            <a:r>
              <a:rPr lang="cs-CZ" dirty="0" smtClean="0"/>
              <a:t>Lidová muzika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56173" y="2060848"/>
            <a:ext cx="6336704" cy="3960440"/>
          </a:xfrm>
        </p:spPr>
        <p:txBody>
          <a:bodyPr>
            <a:normAutofit/>
          </a:bodyPr>
          <a:lstStyle/>
          <a:p>
            <a:pPr algn="l"/>
            <a:r>
              <a:rPr lang="cs-CZ" sz="2300" dirty="0">
                <a:solidFill>
                  <a:schemeClr val="tx1"/>
                </a:solidFill>
              </a:rPr>
              <a:t>Název školy:  Základní škola Karla Klíče Hostinné</a:t>
            </a:r>
          </a:p>
          <a:p>
            <a:pPr algn="l"/>
            <a:r>
              <a:rPr lang="cs-CZ" sz="2300" dirty="0">
                <a:solidFill>
                  <a:schemeClr val="tx1"/>
                </a:solidFill>
              </a:rPr>
              <a:t>Autor:  Mgr. </a:t>
            </a:r>
            <a:r>
              <a:rPr lang="cs-CZ" sz="2300" dirty="0" smtClean="0">
                <a:solidFill>
                  <a:schemeClr val="tx1"/>
                </a:solidFill>
              </a:rPr>
              <a:t>Renáta Jehličková</a:t>
            </a:r>
            <a:endParaRPr lang="cs-CZ" sz="2300" dirty="0">
              <a:solidFill>
                <a:schemeClr val="tx1"/>
              </a:solidFill>
            </a:endParaRPr>
          </a:p>
          <a:p>
            <a:pPr algn="l"/>
            <a:r>
              <a:rPr lang="cs-CZ" sz="2300" dirty="0">
                <a:solidFill>
                  <a:schemeClr val="tx1"/>
                </a:solidFill>
              </a:rPr>
              <a:t>Název:  </a:t>
            </a:r>
            <a:r>
              <a:rPr lang="cs-CZ" sz="2300" dirty="0" smtClean="0">
                <a:solidFill>
                  <a:schemeClr val="tx1"/>
                </a:solidFill>
              </a:rPr>
              <a:t>VY_32_INOVACE_09_C_08_LIDOVÁ MUZIKA</a:t>
            </a:r>
            <a:endParaRPr lang="cs-CZ" sz="2300" dirty="0">
              <a:solidFill>
                <a:schemeClr val="tx1"/>
              </a:solidFill>
            </a:endParaRPr>
          </a:p>
          <a:p>
            <a:pPr algn="l"/>
            <a:r>
              <a:rPr lang="cs-CZ" sz="2300" dirty="0">
                <a:solidFill>
                  <a:schemeClr val="tx1"/>
                </a:solidFill>
              </a:rPr>
              <a:t>Téma</a:t>
            </a:r>
            <a:r>
              <a:rPr lang="cs-CZ" sz="2300" dirty="0" smtClean="0">
                <a:solidFill>
                  <a:schemeClr val="tx1"/>
                </a:solidFill>
              </a:rPr>
              <a:t>:  HUDEBNÍ NAUKA</a:t>
            </a:r>
            <a:endParaRPr lang="cs-CZ" sz="2300" dirty="0">
              <a:solidFill>
                <a:schemeClr val="tx1"/>
              </a:solidFill>
            </a:endParaRPr>
          </a:p>
          <a:p>
            <a:pPr algn="l"/>
            <a:r>
              <a:rPr lang="cs-CZ" sz="2300" dirty="0">
                <a:solidFill>
                  <a:schemeClr val="tx1"/>
                </a:solidFill>
              </a:rPr>
              <a:t>Číslo projektu: CZ.1.07/1.4.00/21.2131</a:t>
            </a:r>
          </a:p>
          <a:p>
            <a:pPr algn="l"/>
            <a:endParaRPr lang="cs-CZ" sz="2000" dirty="0">
              <a:solidFill>
                <a:schemeClr val="tx1"/>
              </a:solidFill>
            </a:endParaRPr>
          </a:p>
          <a:p>
            <a:pPr algn="l"/>
            <a:endParaRPr lang="cs-CZ" sz="2000" dirty="0">
              <a:solidFill>
                <a:schemeClr val="tx1"/>
              </a:solidFill>
            </a:endParaRPr>
          </a:p>
        </p:txBody>
      </p:sp>
      <p:pic>
        <p:nvPicPr>
          <p:cNvPr id="4" name="obrázek 1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4653136"/>
            <a:ext cx="5721674" cy="11188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029860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19119331"/>
              </p:ext>
            </p:extLst>
          </p:nvPr>
        </p:nvGraphicFramePr>
        <p:xfrm>
          <a:off x="1187624" y="2060848"/>
          <a:ext cx="6834212" cy="367240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Renáta</a:t>
                      </a:r>
                      <a:r>
                        <a:rPr lang="cs-CZ" baseline="0" dirty="0" smtClean="0"/>
                        <a:t> Jehličková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28.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ledna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15. února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ve třídě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IV.B</a:t>
                      </a:r>
                      <a:endParaRPr lang="cs-CZ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Umění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a kultura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Hudební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výchova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chemeClr val="tx1"/>
                          </a:solidFill>
                        </a:rPr>
                        <a:t>Hudební nauka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Lidová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muzika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6674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baseline="0" smtClean="0">
                          <a:solidFill>
                            <a:schemeClr val="tx1"/>
                          </a:solidFill>
                        </a:rPr>
                        <a:t>lidová muzika, 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primáš, dudy, cimbál, </a:t>
                      </a:r>
                      <a:r>
                        <a:rPr lang="cs-CZ" baseline="0" smtClean="0">
                          <a:solidFill>
                            <a:schemeClr val="tx1"/>
                          </a:solidFill>
                        </a:rPr>
                        <a:t>hudecká kapela</a:t>
                      </a:r>
                      <a:endParaRPr lang="cs-CZ" baseline="0" dirty="0" smtClean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471369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  <a:solidFill>
            <a:schemeClr val="accent6"/>
          </a:solidFill>
          <a:ln w="12700">
            <a:solidFill>
              <a:schemeClr val="tx1"/>
            </a:solidFill>
            <a:prstDash val="solid"/>
          </a:ln>
          <a:effectLst>
            <a:innerShdw blurRad="114300">
              <a:prstClr val="black"/>
            </a:innerShdw>
          </a:effectLst>
        </p:spPr>
        <p:txBody>
          <a:bodyPr/>
          <a:lstStyle/>
          <a:p>
            <a:r>
              <a:rPr lang="cs-CZ" dirty="0" smtClean="0"/>
              <a:t>Lidová muzika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  <a:prstDash val="solid"/>
          </a:ln>
          <a:effectLst>
            <a:innerShdw blurRad="114300">
              <a:prstClr val="black"/>
            </a:innerShdw>
          </a:effectLst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sz="2300" dirty="0" smtClean="0"/>
          </a:p>
          <a:p>
            <a:pPr marL="0" indent="0">
              <a:buNone/>
            </a:pPr>
            <a:r>
              <a:rPr lang="cs-CZ" sz="2300" dirty="0" smtClean="0"/>
              <a:t>Lidové písně se nejen zpívají, ale také se hrají na hudební nástroje, nebo také zpívají za doprovodu </a:t>
            </a:r>
            <a:r>
              <a:rPr lang="cs-CZ" sz="2300" b="1" dirty="0" smtClean="0"/>
              <a:t>lidové muziky - lidové kapely</a:t>
            </a:r>
            <a:r>
              <a:rPr lang="cs-CZ" sz="2300" dirty="0" smtClean="0"/>
              <a:t>. </a:t>
            </a:r>
          </a:p>
          <a:p>
            <a:pPr marL="0" indent="0">
              <a:buNone/>
            </a:pPr>
            <a:r>
              <a:rPr lang="cs-CZ" sz="2300" dirty="0" smtClean="0"/>
              <a:t>Vedoucímu kapely se říká </a:t>
            </a:r>
            <a:r>
              <a:rPr lang="cs-CZ" sz="2300" b="1" dirty="0" smtClean="0"/>
              <a:t>primáš</a:t>
            </a:r>
            <a:r>
              <a:rPr lang="cs-CZ" sz="2300" dirty="0" smtClean="0"/>
              <a:t>, hraje v kapele první housle.</a:t>
            </a:r>
          </a:p>
          <a:p>
            <a:pPr marL="0" indent="0">
              <a:buNone/>
            </a:pPr>
            <a:endParaRPr lang="cs-CZ" sz="2300" dirty="0" smtClean="0"/>
          </a:p>
          <a:p>
            <a:pPr marL="0" indent="0">
              <a:buNone/>
            </a:pPr>
            <a:r>
              <a:rPr lang="cs-CZ" sz="2300" dirty="0" smtClean="0"/>
              <a:t>Lidové kapely mohou být:</a:t>
            </a:r>
          </a:p>
          <a:p>
            <a:pPr>
              <a:buFontTx/>
              <a:buChar char="-"/>
            </a:pPr>
            <a:r>
              <a:rPr lang="cs-CZ" sz="2300" b="1" i="1" dirty="0" smtClean="0"/>
              <a:t>dudácké</a:t>
            </a:r>
            <a:r>
              <a:rPr lang="cs-CZ" sz="2300" dirty="0" smtClean="0"/>
              <a:t> (hlavní jsou </a:t>
            </a:r>
            <a:r>
              <a:rPr lang="cs-CZ" sz="2300" dirty="0" smtClean="0">
                <a:hlinkClick r:id="rId2"/>
              </a:rPr>
              <a:t>dudy</a:t>
            </a:r>
            <a:r>
              <a:rPr lang="cs-CZ" sz="2300" dirty="0" smtClean="0"/>
              <a:t> – především v jižních Čechách –  na</a:t>
            </a:r>
          </a:p>
          <a:p>
            <a:pPr marL="0" indent="0">
              <a:buNone/>
            </a:pPr>
            <a:r>
              <a:rPr lang="cs-CZ" sz="2300" dirty="0"/>
              <a:t> </a:t>
            </a:r>
            <a:r>
              <a:rPr lang="cs-CZ" sz="2300" dirty="0" smtClean="0"/>
              <a:t>                                                       Chodsku, známé jsou i v jiných</a:t>
            </a:r>
          </a:p>
          <a:p>
            <a:pPr marL="0" indent="0">
              <a:buNone/>
            </a:pPr>
            <a:r>
              <a:rPr lang="cs-CZ" sz="2300" dirty="0"/>
              <a:t> </a:t>
            </a:r>
            <a:r>
              <a:rPr lang="cs-CZ" sz="2300" dirty="0" smtClean="0"/>
              <a:t>                                                       zemích, například </a:t>
            </a:r>
            <a:r>
              <a:rPr lang="cs-CZ" sz="2300" dirty="0" smtClean="0">
                <a:hlinkClick r:id="rId3"/>
              </a:rPr>
              <a:t>skotské dudy</a:t>
            </a:r>
            <a:r>
              <a:rPr lang="cs-CZ" sz="2300" dirty="0" smtClean="0"/>
              <a:t>)</a:t>
            </a:r>
          </a:p>
          <a:p>
            <a:pPr>
              <a:buFontTx/>
              <a:buChar char="-"/>
            </a:pPr>
            <a:r>
              <a:rPr lang="cs-CZ" sz="2300" b="1" i="1" dirty="0" smtClean="0"/>
              <a:t>cimbálové</a:t>
            </a:r>
            <a:r>
              <a:rPr lang="cs-CZ" sz="2300" dirty="0" smtClean="0"/>
              <a:t> (hlavní je </a:t>
            </a:r>
            <a:r>
              <a:rPr lang="cs-CZ" sz="2300" dirty="0" smtClean="0">
                <a:hlinkClick r:id="rId4"/>
              </a:rPr>
              <a:t>cimbál</a:t>
            </a:r>
            <a:r>
              <a:rPr lang="cs-CZ" sz="2300" dirty="0" smtClean="0"/>
              <a:t> – především na Moravě – Slovácku,</a:t>
            </a:r>
          </a:p>
          <a:p>
            <a:pPr marL="0" indent="0">
              <a:buNone/>
            </a:pPr>
            <a:r>
              <a:rPr lang="cs-CZ" sz="2300" dirty="0"/>
              <a:t> </a:t>
            </a:r>
            <a:r>
              <a:rPr lang="cs-CZ" sz="2300" dirty="0" smtClean="0"/>
              <a:t>                                                         Valašsku, Slezsku)</a:t>
            </a:r>
          </a:p>
          <a:p>
            <a:pPr>
              <a:buFontTx/>
              <a:buChar char="-"/>
            </a:pPr>
            <a:r>
              <a:rPr lang="cs-CZ" sz="2300" b="1" i="1" dirty="0" smtClean="0"/>
              <a:t>hudecké</a:t>
            </a:r>
            <a:r>
              <a:rPr lang="cs-CZ" sz="2300" dirty="0" smtClean="0"/>
              <a:t> (troje housle a kontrabas – lidově basa)</a:t>
            </a:r>
          </a:p>
          <a:p>
            <a:pPr marL="0" indent="0">
              <a:buNone/>
            </a:pPr>
            <a:endParaRPr lang="cs-CZ" sz="2300" dirty="0" smtClean="0"/>
          </a:p>
          <a:p>
            <a:pPr marL="0" indent="0">
              <a:buNone/>
            </a:pPr>
            <a:endParaRPr lang="cs-CZ" sz="2300" dirty="0"/>
          </a:p>
        </p:txBody>
      </p:sp>
    </p:spTree>
    <p:extLst>
      <p:ext uri="{BB962C8B-B14F-4D97-AF65-F5344CB8AC3E}">
        <p14:creationId xmlns:p14="http://schemas.microsoft.com/office/powerpoint/2010/main" val="2488729135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  <a:solidFill>
            <a:schemeClr val="accent6"/>
          </a:solidFill>
          <a:ln>
            <a:solidFill>
              <a:schemeClr val="tx1"/>
            </a:solidFill>
            <a:prstDash val="solid"/>
          </a:ln>
          <a:effectLst>
            <a:innerShdw blurRad="114300">
              <a:prstClr val="black"/>
            </a:innerShdw>
          </a:effectLst>
        </p:spPr>
        <p:txBody>
          <a:bodyPr/>
          <a:lstStyle/>
          <a:p>
            <a:r>
              <a:rPr lang="cs-CZ" dirty="0" smtClean="0"/>
              <a:t>Lidová muzika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400600"/>
          </a:xfr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  <a:prstDash val="solid"/>
          </a:ln>
          <a:effectLst>
            <a:innerShdw blurRad="114300">
              <a:prstClr val="black"/>
            </a:innerShdw>
          </a:effectLst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300" dirty="0" smtClean="0"/>
              <a:t>Mnohé hudební nástroje se do </a:t>
            </a:r>
            <a:r>
              <a:rPr lang="cs-CZ" sz="2300" dirty="0"/>
              <a:t>l</a:t>
            </a:r>
            <a:r>
              <a:rPr lang="cs-CZ" sz="2300" dirty="0" smtClean="0"/>
              <a:t>idového prostředí dostaly ze zámeckých orchestrů a kostelních kůrů.</a:t>
            </a:r>
          </a:p>
          <a:p>
            <a:pPr marL="0" indent="0">
              <a:buNone/>
            </a:pPr>
            <a:r>
              <a:rPr lang="cs-CZ" sz="2300" dirty="0" smtClean="0"/>
              <a:t>Lidoví umělci vyráběli tyto nástroje jednodušší, pro lidové muzicírování však stačily.</a:t>
            </a:r>
          </a:p>
          <a:p>
            <a:pPr marL="0" indent="0">
              <a:buNone/>
            </a:pPr>
            <a:r>
              <a:rPr lang="cs-CZ" sz="2300" b="1" u="sng" dirty="0" smtClean="0"/>
              <a:t>Lidové nástroje:</a:t>
            </a:r>
          </a:p>
          <a:p>
            <a:pPr>
              <a:buFontTx/>
              <a:buChar char="-"/>
            </a:pPr>
            <a:r>
              <a:rPr lang="cs-CZ" sz="2300" dirty="0" smtClean="0"/>
              <a:t>housle</a:t>
            </a:r>
          </a:p>
          <a:p>
            <a:pPr>
              <a:buFontTx/>
              <a:buChar char="-"/>
            </a:pPr>
            <a:r>
              <a:rPr lang="cs-CZ" sz="2300" dirty="0" smtClean="0"/>
              <a:t>basa</a:t>
            </a:r>
          </a:p>
          <a:p>
            <a:pPr>
              <a:buFontTx/>
              <a:buChar char="-"/>
            </a:pPr>
            <a:r>
              <a:rPr lang="cs-CZ" sz="2300" dirty="0" smtClean="0"/>
              <a:t>flétny a pastýřské píšťaly</a:t>
            </a:r>
          </a:p>
          <a:p>
            <a:pPr>
              <a:buFontTx/>
              <a:buChar char="-"/>
            </a:pPr>
            <a:r>
              <a:rPr lang="cs-CZ" sz="2300" dirty="0" smtClean="0"/>
              <a:t>různé druhy trub (troubil na ně třeba ponocný)</a:t>
            </a:r>
          </a:p>
          <a:p>
            <a:pPr>
              <a:buFontTx/>
              <a:buChar char="-"/>
            </a:pPr>
            <a:r>
              <a:rPr lang="cs-CZ" sz="2300" dirty="0" smtClean="0"/>
              <a:t>řehtačky (ty využívaly děti při svých hrách)</a:t>
            </a:r>
          </a:p>
          <a:p>
            <a:pPr>
              <a:buFontTx/>
              <a:buChar char="-"/>
            </a:pPr>
            <a:endParaRPr lang="cs-CZ" sz="2300" dirty="0" smtClean="0"/>
          </a:p>
          <a:p>
            <a:pPr marL="0" indent="0">
              <a:buNone/>
            </a:pPr>
            <a:r>
              <a:rPr lang="cs-CZ" sz="2300" dirty="0" smtClean="0"/>
              <a:t>(mnohé lidové nástroje již upadly v zapomnění a jen vzácně se vyskytují na vesnicích, především na Moravě)</a:t>
            </a:r>
          </a:p>
          <a:p>
            <a:pPr marL="0" indent="0">
              <a:buNone/>
            </a:pPr>
            <a:endParaRPr lang="cs-CZ" sz="2300" dirty="0"/>
          </a:p>
        </p:txBody>
      </p:sp>
    </p:spTree>
    <p:extLst>
      <p:ext uri="{BB962C8B-B14F-4D97-AF65-F5344CB8AC3E}">
        <p14:creationId xmlns:p14="http://schemas.microsoft.com/office/powerpoint/2010/main" val="1275479910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74638"/>
            <a:ext cx="8352928" cy="562074"/>
          </a:xfrm>
          <a:solidFill>
            <a:schemeClr val="accent6"/>
          </a:solidFill>
          <a:ln>
            <a:solidFill>
              <a:schemeClr val="tx1"/>
            </a:solidFill>
            <a:prstDash val="solid"/>
          </a:ln>
          <a:effectLst>
            <a:glow rad="63500">
              <a:schemeClr val="accent6">
                <a:satMod val="175000"/>
                <a:alpha val="40000"/>
              </a:schemeClr>
            </a:glow>
            <a:innerShdw blurRad="114300">
              <a:prstClr val="black"/>
            </a:innerShdw>
          </a:effectLst>
        </p:spPr>
        <p:txBody>
          <a:bodyPr>
            <a:normAutofit fontScale="90000"/>
          </a:bodyPr>
          <a:lstStyle/>
          <a:p>
            <a:r>
              <a:rPr lang="cs-CZ" sz="3200" dirty="0" smtClean="0"/>
              <a:t>Doplň chybějící slova z nabídky: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16204" y="935784"/>
            <a:ext cx="8332260" cy="5661568"/>
          </a:xfrm>
          <a:solidFill>
            <a:schemeClr val="accent6">
              <a:lumMod val="20000"/>
              <a:lumOff val="80000"/>
            </a:schemeClr>
          </a:solidFill>
          <a:ln>
            <a:solidFill>
              <a:schemeClr val="tx1"/>
            </a:solidFill>
            <a:prstDash val="solid"/>
          </a:ln>
          <a:effectLst>
            <a:innerShdw blurRad="114300">
              <a:prstClr val="black"/>
            </a:innerShdw>
          </a:effectLst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sz="2300" dirty="0" smtClean="0"/>
          </a:p>
          <a:p>
            <a:pPr marL="0" indent="0">
              <a:buNone/>
            </a:pPr>
            <a:r>
              <a:rPr lang="cs-CZ" sz="2300" dirty="0" smtClean="0"/>
              <a:t>Vedoucí lidové kapely se nazývá ............ .</a:t>
            </a:r>
          </a:p>
          <a:p>
            <a:pPr marL="0" indent="0">
              <a:buNone/>
            </a:pPr>
            <a:r>
              <a:rPr lang="cs-CZ" sz="2300" dirty="0" smtClean="0"/>
              <a:t>Lidové kapely především z jižních Čech, ve kterých jsou hlavním nástrojem dudy, se nazývají .............. .</a:t>
            </a:r>
          </a:p>
          <a:p>
            <a:pPr marL="0" indent="0">
              <a:buNone/>
            </a:pPr>
            <a:r>
              <a:rPr lang="cs-CZ" sz="2300" dirty="0" smtClean="0"/>
              <a:t>Dudy, do kterých se vhání vzduch měchy, jsou dudy ............. .</a:t>
            </a:r>
          </a:p>
          <a:p>
            <a:pPr marL="0" indent="0">
              <a:buNone/>
            </a:pPr>
            <a:r>
              <a:rPr lang="cs-CZ" sz="2300" dirty="0" smtClean="0"/>
              <a:t>Do .............. dud se vzduch vhání foukáním ústy hráče.</a:t>
            </a:r>
          </a:p>
          <a:p>
            <a:pPr marL="0" indent="0">
              <a:buNone/>
            </a:pPr>
            <a:r>
              <a:rPr lang="cs-CZ" sz="2300" dirty="0" smtClean="0"/>
              <a:t>Moravským lidovým kapelám, ve kterých je hlavním nástrojem cimbál, se říká ................. muziky.</a:t>
            </a:r>
          </a:p>
          <a:p>
            <a:pPr marL="0" indent="0">
              <a:buNone/>
            </a:pPr>
            <a:r>
              <a:rPr lang="cs-CZ" sz="2300" dirty="0" smtClean="0"/>
              <a:t>Lidové kapely, ve kterých hrají troje housle a kontrabas, jsou kapely</a:t>
            </a:r>
          </a:p>
          <a:p>
            <a:pPr marL="0" indent="0">
              <a:buNone/>
            </a:pPr>
            <a:r>
              <a:rPr lang="cs-CZ" sz="2300" dirty="0" smtClean="0"/>
              <a:t>............. .</a:t>
            </a:r>
          </a:p>
          <a:p>
            <a:pPr marL="0" indent="0">
              <a:buNone/>
            </a:pPr>
            <a:r>
              <a:rPr lang="cs-CZ" sz="2300" dirty="0" smtClean="0"/>
              <a:t>Lidově vyrobeným kontrabasům se říká ............ .</a:t>
            </a:r>
          </a:p>
          <a:p>
            <a:pPr marL="0" indent="0">
              <a:buNone/>
            </a:pPr>
            <a:r>
              <a:rPr lang="cs-CZ" sz="2300" dirty="0" smtClean="0"/>
              <a:t> </a:t>
            </a:r>
          </a:p>
          <a:p>
            <a:pPr marL="0" indent="0">
              <a:buNone/>
            </a:pPr>
            <a:endParaRPr lang="cs-CZ" sz="2300" dirty="0"/>
          </a:p>
        </p:txBody>
      </p:sp>
      <p:sp>
        <p:nvSpPr>
          <p:cNvPr id="10" name="Obdélník 9"/>
          <p:cNvSpPr/>
          <p:nvPr/>
        </p:nvSpPr>
        <p:spPr>
          <a:xfrm>
            <a:off x="527084" y="1151867"/>
            <a:ext cx="1008112" cy="330298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hudecké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2932340" y="1141115"/>
            <a:ext cx="1152128" cy="322794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cimbálové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1746887" y="1151867"/>
            <a:ext cx="1008112" cy="330298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dudácké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4266057" y="1151867"/>
            <a:ext cx="914400" cy="306138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primáš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5332341" y="1127887"/>
            <a:ext cx="914400" cy="332976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basa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6385848" y="1127887"/>
            <a:ext cx="1127297" cy="326367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skotských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7668344" y="1113205"/>
            <a:ext cx="914400" cy="341049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české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9072553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4.79186E-6 C 0.00174 0.01457 0.00417 0.02914 0.0059 0.04371 C 0.00434 0.09805 0.00451 0.07539 0.00451 0.11124 " pathEditMode="relative" ptsTypes="ffA">
                                      <p:cBhvr>
                                        <p:cTn id="7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7.22222E-6 3.52451E-6 C 0.00677 0.00162 0.01058 0.003 0.01631 0.00786 C 0.01736 0.00994 0.01805 0.01226 0.01927 0.01387 C 0.02048 0.01549 0.02256 0.01596 0.02378 0.01781 C 0.02482 0.01942 0.0243 0.0222 0.02534 0.02382 C 0.02725 0.02706 0.03038 0.02914 0.03281 0.03168 C 0.03906 0.03793 0.04652 0.04209 0.05208 0.04949 C 0.05798 0.05735 0.06822 0.07215 0.07604 0.07539 C 0.08836 0.08788 0.09739 0.0895 0.11336 0.09135 C 0.12517 0.09921 0.11371 0.09019 0.12673 0.10916 C 0.12881 0.11239 0.13194 0.11424 0.1342 0.11725 C 0.13645 0.12026 0.13802 0.12419 0.14027 0.1272 C 0.14444 0.13275 0.15138 0.14107 0.15659 0.145 C 0.16354 0.15032 0.17378 0.15448 0.18055 0.16096 C 0.1901 0.16998 0.19756 0.18201 0.20729 0.19079 C 0.20781 0.19288 0.20815 0.19496 0.20885 0.19681 C 0.20972 0.19889 0.21111 0.20051 0.2118 0.20259 C 0.21267 0.20513 0.21215 0.20837 0.21336 0.21068 C 0.2151 0.21415 0.21857 0.21554 0.22083 0.21855 " pathEditMode="relative" ptsTypes="ffffffffffffffffffA">
                                      <p:cBhvr>
                                        <p:cTn id="75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6 3.08973E-6 C -0.0026 0.0111 -0.00676 0.01804 -0.01197 0.02775 C -0.01631 0.03562 -0.01788 0.04602 -0.02239 0.05365 C -0.03072 0.06753 -0.03541 0.08233 -0.04183 0.09736 C -0.04322 0.1006 -0.04791 0.10731 -0.04913 0.11124 C -0.05711 0.13483 -0.06371 0.15911 -0.07152 0.18293 C -0.07291 0.18733 -0.07343 0.19218 -0.07465 0.19681 C -0.07534 0.19958 -0.07656 0.20213 -0.0776 0.20467 C -0.07985 0.21809 -0.0802 0.22942 -0.08645 0.24052 C -0.08871 0.25208 -0.08801 0.26064 -0.09704 0.26434 C -0.10034 0.27868 -0.09548 0.26226 -0.10295 0.27428 C -0.11388 0.29186 -0.09635 0.27336 -0.11197 0.28816 C -0.11301 0.29024 -0.11371 0.29255 -0.11492 0.29417 C -0.11614 0.29579 -0.11944 0.2981 -0.11944 0.2981 " pathEditMode="relative" ptsTypes="fffffffffffffA">
                                      <p:cBhvr>
                                        <p:cTn id="79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-7.12303E-7 C -0.00747 0.00347 -0.01198 0.01226 -0.01945 0.01596 C -0.02726 0.01989 -0.03559 0.02105 -0.04341 0.0259 C -0.0474 0.02845 -0.05087 0.03238 -0.05521 0.03377 C -0.0573 0.03446 -0.06355 0.03631 -0.0658 0.03793 C -0.07848 0.04649 -0.08368 0.05666 -0.09861 0.05967 C -0.1158 0.07123 -0.08733 0.05296 -0.11789 0.06776 C -0.12466 0.071 -0.13125 0.0747 -0.13733 0.07956 C -0.1408 0.08233 -0.1441 0.08557 -0.14775 0.08765 C -0.15556 0.09228 -0.16389 0.09482 -0.17171 0.09945 C -0.19011 0.11055 -0.20695 0.12789 -0.22691 0.13136 C -0.23872 0.13922 -0.24914 0.15032 -0.26129 0.15703 C -0.27205 0.16304 -0.28316 0.16605 -0.2941 0.17114 C -0.30348 0.18039 -0.31407 0.18525 -0.32535 0.18895 C -0.33316 0.19473 -0.3415 0.19912 -0.34931 0.2049 C -0.354 0.20837 -0.35764 0.21439 -0.36268 0.2167 C -0.37049 0.22017 -0.37674 0.22248 -0.38368 0.22872 C -0.39445 0.23821 -0.41511 0.26087 -0.42848 0.26457 C -0.44601 0.27637 -0.44306 0.27498 -0.46719 0.30019 C -0.47292 0.3062 -0.48282 0.30851 -0.48959 0.31221 C -0.49167 0.31337 -0.49358 0.31499 -0.49566 0.31614 C -0.49705 0.31707 -0.50122 0.31961 -0.5 0.31822 C -0.49844 0.31637 -0.49184 0.31429 -0.4941 0.31429 C -0.49775 0.31429 -0.50105 0.31684 -0.50452 0.31822 C -0.5132 0.32516 -0.5224 0.32817 -0.53143 0.33418 C -0.53768 0.33835 -0.53386 0.33811 -0.54028 0.33996 C -0.55573 0.34459 -0.54341 0.33973 -0.55521 0.34413 C -0.57344 0.35106 -0.57882 0.35407 -0.59861 0.35592 C -0.60556 0.35847 -0.60261 0.35685 -0.60747 0.35985 " pathEditMode="relative" ptsTypes="ffffffffffffffffffffffffffffA">
                                      <p:cBhvr>
                                        <p:cTn id="83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2.25717E-6 C -0.00313 0.01989 -0.0033 0.04972 -0.01198 0.06753 C -0.01493 0.08603 -0.02188 0.10106 -0.02535 0.11933 C -0.02917 0.13853 -0.02604 0.13089 -0.03281 0.14315 C -0.03993 0.18894 -0.03507 0.13066 -0.03889 0.2345 C -0.03924 0.24283 -0.04132 0.25254 -0.04323 0.2604 C -0.04427 0.26434 -0.04636 0.27243 -0.04636 0.27243 C -0.0474 0.28145 -0.04861 0.28954 -0.0507 0.2981 C -0.05191 0.3173 -0.05399 0.33372 -0.05816 0.35199 C -0.0592 0.3691 -0.05886 0.38089 -0.06424 0.3957 C -0.0658 0.41674 -0.06875 0.43594 -0.06875 0.45721 " pathEditMode="relative" ptsTypes="ffffffffffA">
                                      <p:cBhvr>
                                        <p:cTn id="8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6 -1.97965E-6 C -0.00051 0.1346 -0.00051 0.26897 -0.00138 0.40357 C -0.00173 0.46485 -0.00746 0.52452 -0.00746 0.5865 " pathEditMode="relative" ptsTypes="ffA">
                                      <p:cBhvr>
                                        <p:cTn id="9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7.46531E-6 C -0.00069 0.0192 -0.00034 0.03562 -0.00312 0.05366 C -0.00659 0.07771 -0.01354 0.09968 -0.01805 0.12327 C -0.01857 0.15241 -0.01788 0.18155 -0.01944 0.21069 C -0.02048 0.23243 -0.02743 0.25186 -0.03142 0.27244 C -0.03281 0.42184 -0.0342 0.45306 -0.03142 0.59644 C -0.03107 0.6168 -0.02691 0.6198 -0.02691 0.64408 " pathEditMode="relative" ptsTypes="ffffffA">
                                      <p:cBhvr>
                                        <p:cTn id="95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  <p:bldP spid="10" grpId="0" animBg="1"/>
      <p:bldP spid="11" grpId="0" animBg="1"/>
      <p:bldP spid="12" grpId="0" animBg="1"/>
      <p:bldP spid="13" grpId="0" animBg="1"/>
      <p:bldP spid="14" grpId="0" animBg="1"/>
      <p:bldP spid="16" grpId="0" animBg="1"/>
      <p:bldP spid="1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300" dirty="0" smtClean="0"/>
              <a:t>Mgr. Renáta Jehličková</a:t>
            </a:r>
            <a:br>
              <a:rPr lang="cs-CZ" sz="2300" dirty="0" smtClean="0"/>
            </a:br>
            <a:r>
              <a:rPr lang="cs-CZ" sz="2300" dirty="0" smtClean="0"/>
              <a:t>28. ledna 2012</a:t>
            </a:r>
            <a:br>
              <a:rPr lang="cs-CZ" sz="2300" dirty="0" smtClean="0"/>
            </a:br>
            <a:r>
              <a:rPr lang="cs-CZ" sz="2300" dirty="0" smtClean="0"/>
              <a:t>Určeno pro 4.- 6.ročník</a:t>
            </a:r>
            <a:endParaRPr lang="cs-CZ" sz="23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300" b="1" u="sng" dirty="0" smtClean="0"/>
              <a:t>ANOTACE</a:t>
            </a:r>
          </a:p>
          <a:p>
            <a:pPr marL="0" indent="0">
              <a:buNone/>
            </a:pPr>
            <a:endParaRPr lang="cs-CZ" sz="2300" b="1" u="sng" dirty="0"/>
          </a:p>
          <a:p>
            <a:pPr marL="0" indent="0">
              <a:buNone/>
            </a:pPr>
            <a:r>
              <a:rPr lang="cs-CZ" sz="2300" b="1" u="sng" dirty="0" smtClean="0"/>
              <a:t>Výklad</a:t>
            </a:r>
          </a:p>
          <a:p>
            <a:pPr>
              <a:buFontTx/>
              <a:buChar char="-"/>
            </a:pPr>
            <a:r>
              <a:rPr lang="cs-CZ" sz="2300" dirty="0" smtClean="0"/>
              <a:t>Seznámení s lidovými muzikami – kapelami a jejich typy</a:t>
            </a:r>
          </a:p>
          <a:p>
            <a:pPr>
              <a:buFontTx/>
              <a:buChar char="-"/>
            </a:pPr>
            <a:r>
              <a:rPr lang="cs-CZ" sz="2300" dirty="0" smtClean="0"/>
              <a:t>Lidové nástroje</a:t>
            </a:r>
          </a:p>
          <a:p>
            <a:pPr marL="0" indent="0">
              <a:buNone/>
            </a:pPr>
            <a:r>
              <a:rPr lang="cs-CZ" sz="2300" b="1" u="sng" dirty="0" smtClean="0"/>
              <a:t>Praktické činnosti</a:t>
            </a:r>
            <a:r>
              <a:rPr lang="cs-CZ" sz="2300" dirty="0" smtClean="0"/>
              <a:t> – doplňování chybějících slov do textu jako</a:t>
            </a:r>
          </a:p>
          <a:p>
            <a:pPr marL="0" indent="0">
              <a:buNone/>
            </a:pPr>
            <a:r>
              <a:rPr lang="cs-CZ" sz="2300"/>
              <a:t> </a:t>
            </a:r>
            <a:r>
              <a:rPr lang="cs-CZ" sz="2300" smtClean="0"/>
              <a:t>                                   kontrola zapamatování si učiva</a:t>
            </a:r>
            <a:endParaRPr lang="cs-CZ" sz="2300" b="1" u="sng" dirty="0"/>
          </a:p>
          <a:p>
            <a:pPr marL="0" indent="0">
              <a:buNone/>
            </a:pPr>
            <a:endParaRPr lang="cs-CZ" sz="2300" b="1" u="sng" dirty="0"/>
          </a:p>
        </p:txBody>
      </p:sp>
    </p:spTree>
    <p:extLst>
      <p:ext uri="{BB962C8B-B14F-4D97-AF65-F5344CB8AC3E}">
        <p14:creationId xmlns:p14="http://schemas.microsoft.com/office/powerpoint/2010/main" val="1464003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300" dirty="0" smtClean="0"/>
              <a:t>Texty z vlastních zdrojů.</a:t>
            </a:r>
          </a:p>
          <a:p>
            <a:pPr marL="0" indent="0">
              <a:buNone/>
            </a:pPr>
            <a:r>
              <a:rPr lang="cs-CZ" sz="2300" dirty="0" smtClean="0"/>
              <a:t>Obrázky a </a:t>
            </a:r>
            <a:r>
              <a:rPr lang="cs-CZ" sz="2300" smtClean="0"/>
              <a:t>webové stránky z </a:t>
            </a:r>
            <a:r>
              <a:rPr lang="cs-CZ" sz="2300" dirty="0" smtClean="0"/>
              <a:t>internetu na hypertextových odkazech.</a:t>
            </a:r>
          </a:p>
          <a:p>
            <a:pPr marL="0" indent="0">
              <a:buNone/>
            </a:pPr>
            <a:r>
              <a:rPr lang="cs-CZ" sz="2300" dirty="0" smtClean="0"/>
              <a:t>Prezentace obsahuje animace.</a:t>
            </a:r>
            <a:endParaRPr lang="cs-CZ" sz="2300" dirty="0"/>
          </a:p>
        </p:txBody>
      </p:sp>
    </p:spTree>
    <p:extLst>
      <p:ext uri="{BB962C8B-B14F-4D97-AF65-F5344CB8AC3E}">
        <p14:creationId xmlns:p14="http://schemas.microsoft.com/office/powerpoint/2010/main" val="31141419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225</TotalTime>
  <Words>405</Words>
  <Application>Microsoft Office PowerPoint</Application>
  <PresentationFormat>Předvádění na obrazovce (4:3)</PresentationFormat>
  <Paragraphs>78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Lidová muzika</vt:lpstr>
      <vt:lpstr>Prezentace aplikace PowerPoint</vt:lpstr>
      <vt:lpstr>Lidová muzika</vt:lpstr>
      <vt:lpstr>Lidová muzika</vt:lpstr>
      <vt:lpstr>Doplň chybějící slova z nabídky:</vt:lpstr>
      <vt:lpstr>Mgr. Renáta Jehličková 28. ledna 2012 Určeno pro 4.- 6.ročník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Lidová muzika</dc:title>
  <dc:creator>Renata Jehličková</dc:creator>
  <cp:lastModifiedBy>Renata Jehličková</cp:lastModifiedBy>
  <cp:revision>58</cp:revision>
  <dcterms:created xsi:type="dcterms:W3CDTF">2012-02-16T20:22:53Z</dcterms:created>
  <dcterms:modified xsi:type="dcterms:W3CDTF">2012-02-27T23:16:51Z</dcterms:modified>
</cp:coreProperties>
</file>