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VY_32_INOVACE_04_Český jazyk pro 7. ročník_Shrnutí přídavných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Shrnutí přídavných 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9926700-B6F2-4F32-88DF-A91B23F281EF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ECE3BE33-5BC3-4B5C-9AF5-E14C150B4ED8}" type="parTrans" cxnId="{0BB171E8-E52B-4908-8FA5-27E54B4C39EE}">
      <dgm:prSet/>
      <dgm:spPr/>
      <dgm:t>
        <a:bodyPr/>
        <a:lstStyle/>
        <a:p>
          <a:endParaRPr lang="cs-CZ"/>
        </a:p>
      </dgm:t>
    </dgm:pt>
    <dgm:pt modelId="{5741F335-CACD-4F33-8E72-0EB45AC00B68}" type="sibTrans" cxnId="{0BB171E8-E52B-4908-8FA5-27E54B4C39E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6B6936-D886-4265-A21F-2CAB49E13C27}" type="pres">
      <dgm:prSet presAssocID="{69926700-B6F2-4F32-88DF-A91B23F281EF}" presName="vertSpace6" presStyleLbl="node1" presStyleIdx="4" presStyleCnt="6"/>
      <dgm:spPr/>
    </dgm:pt>
    <dgm:pt modelId="{73CF8FFF-45C8-4761-9270-A15F569A9BF5}" type="pres">
      <dgm:prSet presAssocID="{69926700-B6F2-4F32-88DF-A91B23F281EF}" presName="circle6" presStyleLbl="node1" presStyleIdx="5" presStyleCnt="6"/>
      <dgm:spPr/>
    </dgm:pt>
    <dgm:pt modelId="{D917E188-A9BD-4B38-8247-175C97E6E142}" type="pres">
      <dgm:prSet presAssocID="{69926700-B6F2-4F32-88DF-A91B23F281E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CB8CCE-FBAE-425A-97CD-922C467F9F64}" type="pres">
      <dgm:prSet presAssocID="{69926700-B6F2-4F32-88DF-A91B23F281E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313987F-9114-4455-9D40-D63AFE7F39F1}" type="presOf" srcId="{69926700-B6F2-4F32-88DF-A91B23F281EF}" destId="{0CCB8CCE-FBAE-425A-97CD-922C467F9F64}" srcOrd="1" destOrd="0" presId="urn:microsoft.com/office/officeart/2005/8/layout/target3"/>
    <dgm:cxn modelId="{0364760B-7F46-431B-9CF3-72A355DA24A4}" type="presOf" srcId="{69926700-B6F2-4F32-88DF-A91B23F281EF}" destId="{D917E188-A9BD-4B38-8247-175C97E6E142}" srcOrd="0" destOrd="0" presId="urn:microsoft.com/office/officeart/2005/8/layout/target3"/>
    <dgm:cxn modelId="{0BB171E8-E52B-4908-8FA5-27E54B4C39EE}" srcId="{757F3AB3-0718-4624-B441-E567A8F0AB56}" destId="{69926700-B6F2-4F32-88DF-A91B23F281EF}" srcOrd="5" destOrd="0" parTransId="{ECE3BE33-5BC3-4B5C-9AF5-E14C150B4ED8}" sibTransId="{5741F335-CACD-4F33-8E72-0EB45AC00B68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54507D69-8D34-43AF-8A24-FE584CA72B78}" type="presParOf" srcId="{333A1088-737F-45CB-B68E-254E46348037}" destId="{036B6936-D886-4265-A21F-2CAB49E13C27}" srcOrd="15" destOrd="0" presId="urn:microsoft.com/office/officeart/2005/8/layout/target3"/>
    <dgm:cxn modelId="{87926710-18B6-46B9-82B1-8A55E2D6E94A}" type="presParOf" srcId="{333A1088-737F-45CB-B68E-254E46348037}" destId="{73CF8FFF-45C8-4761-9270-A15F569A9BF5}" srcOrd="16" destOrd="0" presId="urn:microsoft.com/office/officeart/2005/8/layout/target3"/>
    <dgm:cxn modelId="{E59211B2-D559-469F-ACEC-1939B7CDB352}" type="presParOf" srcId="{333A1088-737F-45CB-B68E-254E46348037}" destId="{D917E188-A9BD-4B38-8247-175C97E6E142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FD44D0C8-CEA4-433A-9C7A-BCEB6CEEDBF8}" type="presParOf" srcId="{333A1088-737F-45CB-B68E-254E46348037}" destId="{0CCB8CCE-FBAE-425A-97CD-922C467F9F6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VY_32_INOVACE_04_Český jazyk pro 7. ročník_Shrnutí přídavných jmen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Shrnutí přídavných jmen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73CF8FFF-45C8-4761-9270-A15F569A9BF5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917E188-A9BD-4B38-8247-175C97E6E142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srpen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77775612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Prezentace je určena pro žáky 7. tříd. Slouží ke shrnutí učiva o mluvnických kategoriích přídavný jmen. Text je určen pro interaktivní tabuli, žáci fixem doplňují údaje přímo na tabuli.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500858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u="sng" dirty="0" smtClean="0"/>
              <a:t>Přídavná jména </a:t>
            </a:r>
            <a:r>
              <a:rPr lang="cs-CZ" sz="2400" dirty="0" smtClean="0"/>
              <a:t>– vyjadřují vlastnosti osob, zvířat, věcí nebo jevů označených podstatným jménem, anebo jejich význam jinak blíže určují.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U přídavných jmen určujeme</a:t>
            </a:r>
          </a:p>
          <a:p>
            <a:pPr marL="457200" indent="-457200">
              <a:buNone/>
            </a:pPr>
            <a:r>
              <a:rPr lang="cs-CZ" sz="2400" dirty="0" smtClean="0"/>
              <a:t>a) druh    ________                          d) pád    _______</a:t>
            </a:r>
          </a:p>
          <a:p>
            <a:pPr marL="457200" indent="-457200">
              <a:buNone/>
            </a:pPr>
            <a:r>
              <a:rPr lang="cs-CZ" sz="2400" dirty="0" smtClean="0"/>
              <a:t>                 ________                                         _______          _______</a:t>
            </a:r>
          </a:p>
          <a:p>
            <a:pPr marL="457200" indent="-457200">
              <a:buNone/>
            </a:pPr>
            <a:r>
              <a:rPr lang="cs-CZ" sz="2400" dirty="0" smtClean="0"/>
              <a:t>                 ________                                         _______          _______</a:t>
            </a:r>
          </a:p>
          <a:p>
            <a:pPr marL="457200" indent="-457200">
              <a:buNone/>
            </a:pPr>
            <a:r>
              <a:rPr lang="cs-CZ" sz="2400" dirty="0" smtClean="0"/>
              <a:t>                                                                            _______          _______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b) rod ________                             e) vzor    _______                      </a:t>
            </a:r>
          </a:p>
          <a:p>
            <a:pPr marL="457200" indent="-457200">
              <a:buNone/>
            </a:pPr>
            <a:r>
              <a:rPr lang="cs-CZ" sz="2400" dirty="0" smtClean="0"/>
              <a:t>             ________                                             _______</a:t>
            </a:r>
          </a:p>
          <a:p>
            <a:pPr marL="457200" indent="-457200">
              <a:buNone/>
            </a:pPr>
            <a:r>
              <a:rPr lang="cs-CZ" sz="2400" dirty="0" smtClean="0"/>
              <a:t>             ________                                             _______</a:t>
            </a:r>
          </a:p>
          <a:p>
            <a:pPr marL="457200" indent="-457200">
              <a:buNone/>
            </a:pPr>
            <a:r>
              <a:rPr lang="cs-CZ" sz="2400" dirty="0" smtClean="0"/>
              <a:t>                                        c) číslo ________</a:t>
            </a:r>
          </a:p>
          <a:p>
            <a:pPr marL="457200" indent="-457200">
              <a:buNone/>
            </a:pPr>
            <a:r>
              <a:rPr lang="cs-CZ" sz="2400" dirty="0" smtClean="0"/>
              <a:t>                                                     ________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500858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u="sng" smtClean="0"/>
              <a:t>Správné řešení</a:t>
            </a:r>
            <a:endParaRPr lang="cs-CZ" sz="2400" dirty="0" smtClean="0"/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U přídavných jmen určujeme</a:t>
            </a:r>
          </a:p>
          <a:p>
            <a:pPr marL="457200" indent="-457200">
              <a:buNone/>
            </a:pPr>
            <a:r>
              <a:rPr lang="cs-CZ" sz="2400" dirty="0" smtClean="0"/>
              <a:t>a) druh   měkká                         d) pád   1.-7.</a:t>
            </a:r>
          </a:p>
          <a:p>
            <a:pPr marL="457200" indent="-457200">
              <a:buNone/>
            </a:pPr>
            <a:r>
              <a:rPr lang="cs-CZ" sz="2400" dirty="0" smtClean="0"/>
              <a:t>                tvrdá                                                 </a:t>
            </a:r>
          </a:p>
          <a:p>
            <a:pPr marL="457200" indent="-457200">
              <a:buNone/>
            </a:pPr>
            <a:r>
              <a:rPr lang="cs-CZ" sz="2400" dirty="0" smtClean="0"/>
              <a:t>                přivlastňovací                                          </a:t>
            </a:r>
          </a:p>
          <a:p>
            <a:pPr marL="457200" indent="-457200">
              <a:buNone/>
            </a:pPr>
            <a:r>
              <a:rPr lang="cs-CZ" sz="2400" dirty="0" smtClean="0"/>
              <a:t>                                                                                   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b) rod mužský                             e) vzor   jarní                      </a:t>
            </a:r>
          </a:p>
          <a:p>
            <a:pPr marL="457200" indent="-457200">
              <a:buNone/>
            </a:pPr>
            <a:r>
              <a:rPr lang="cs-CZ" sz="2400" dirty="0" smtClean="0"/>
              <a:t>            ženský                                             mladý, mladá mladé</a:t>
            </a:r>
          </a:p>
          <a:p>
            <a:pPr marL="457200" indent="-457200">
              <a:buNone/>
            </a:pPr>
            <a:r>
              <a:rPr lang="cs-CZ" sz="2400" dirty="0" smtClean="0"/>
              <a:t>            střední                                             otcův, matčin</a:t>
            </a:r>
          </a:p>
          <a:p>
            <a:pPr marL="457200" indent="-457200">
              <a:buNone/>
            </a:pPr>
            <a:r>
              <a:rPr lang="cs-CZ" sz="2400" dirty="0" smtClean="0"/>
              <a:t>                                        c) číslo jednotné</a:t>
            </a:r>
          </a:p>
          <a:p>
            <a:pPr marL="457200" indent="-457200">
              <a:buNone/>
            </a:pPr>
            <a:r>
              <a:rPr lang="cs-CZ" sz="2400" dirty="0" smtClean="0"/>
              <a:t>                                                     množné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9410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Words>179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35</cp:revision>
  <dcterms:created xsi:type="dcterms:W3CDTF">2011-06-20T10:40:08Z</dcterms:created>
  <dcterms:modified xsi:type="dcterms:W3CDTF">2012-05-21T08:11:35Z</dcterms:modified>
</cp:coreProperties>
</file>