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  <p:sldMasterId id="2147483865" r:id="rId2"/>
  </p:sldMasterIdLst>
  <p:notesMasterIdLst>
    <p:notesMasterId r:id="rId19"/>
  </p:notesMasterIdLst>
  <p:sldIdLst>
    <p:sldId id="283" r:id="rId3"/>
    <p:sldId id="275" r:id="rId4"/>
    <p:sldId id="258" r:id="rId5"/>
    <p:sldId id="259" r:id="rId6"/>
    <p:sldId id="260" r:id="rId7"/>
    <p:sldId id="261" r:id="rId8"/>
    <p:sldId id="262" r:id="rId9"/>
    <p:sldId id="263" r:id="rId10"/>
    <p:sldId id="276" r:id="rId11"/>
    <p:sldId id="277" r:id="rId12"/>
    <p:sldId id="278" r:id="rId13"/>
    <p:sldId id="279" r:id="rId14"/>
    <p:sldId id="280" r:id="rId15"/>
    <p:sldId id="281" r:id="rId16"/>
    <p:sldId id="282" r:id="rId17"/>
    <p:sldId id="284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45" autoAdjust="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E7BB3B1-83F2-4090-8B36-D73B6DCD2F70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00A276-92F2-4AD7-9B59-0684D2B6E7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46523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00A276-92F2-4AD7-9B59-0684D2B6E718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91095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642910" y="2214554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642910" y="3699318"/>
            <a:ext cx="7772400" cy="900122"/>
          </a:xfrm>
        </p:spPr>
        <p:txBody>
          <a:bodyPr/>
          <a:lstStyle>
            <a:lvl1pPr marL="0" indent="0" algn="ctr">
              <a:buNone/>
              <a:defRPr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>
          <a:xfrm>
            <a:off x="4471200" y="6492874"/>
            <a:ext cx="1530000" cy="365125"/>
          </a:xfrm>
        </p:spPr>
        <p:txBody>
          <a:bodyPr/>
          <a:lstStyle/>
          <a:p>
            <a:fld id="{8CF07EC6-5C04-45D4-9AE6-C1AB81B52733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>
          <a:xfrm>
            <a:off x="6048000" y="6492875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>
          <a:xfrm>
            <a:off x="8499632" y="6492875"/>
            <a:ext cx="644400" cy="365125"/>
          </a:xfrm>
        </p:spPr>
        <p:txBody>
          <a:bodyPr/>
          <a:lstStyle/>
          <a:p>
            <a:fld id="{5DD70381-0CB5-4C5B-BC57-1D43B0E9C77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図形 9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rgbClr val="FFFFFF">
              <a:alpha val="2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grpSp>
        <p:nvGrpSpPr>
          <p:cNvPr id="4" name="グループ化 12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466696" y="1857370"/>
            <a:ext cx="8248708" cy="4429151"/>
          </a:xfrm>
        </p:spPr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F07EC6-5C04-45D4-9AE6-C1AB81B52733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70381-0CB5-4C5B-BC57-1D43B0E9C7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828676" y="3357551"/>
            <a:ext cx="6815158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828676" y="1857364"/>
            <a:ext cx="6815158" cy="1500187"/>
          </a:xfrm>
        </p:spPr>
        <p:txBody>
          <a:bodyPr anchor="b"/>
          <a:lstStyle>
            <a:lvl1pPr marL="0" indent="0">
              <a:buNone/>
              <a:defRPr sz="2000"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8CF07EC6-5C04-45D4-9AE6-C1AB81B52733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2874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2875"/>
            <a:ext cx="644400" cy="365125"/>
          </a:xfrm>
        </p:spPr>
        <p:txBody>
          <a:bodyPr/>
          <a:lstStyle/>
          <a:p>
            <a:fld id="{5DD70381-0CB5-4C5B-BC57-1D43B0E9C7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8CF07EC6-5C04-45D4-9AE6-C1AB81B52733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5DD70381-0CB5-4C5B-BC57-1D43B0E9C7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正方形/長方形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320799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1960561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320799"/>
            <a:ext cx="403920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1960561"/>
            <a:ext cx="40392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8CF07EC6-5C04-45D4-9AE6-C1AB81B52733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5DD70381-0CB5-4C5B-BC57-1D43B0E9C779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グループ化 11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8" name="図形 17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528638" y="2501900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F07EC6-5C04-45D4-9AE6-C1AB81B52733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70381-0CB5-4C5B-BC57-1D43B0E9C7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F07EC6-5C04-45D4-9AE6-C1AB81B52733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70381-0CB5-4C5B-BC57-1D43B0E9C7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47647" y="785794"/>
            <a:ext cx="2767032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357554" y="785794"/>
            <a:ext cx="4572032" cy="56436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2" y="2000240"/>
            <a:ext cx="2767032" cy="442915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8CF07EC6-5C04-45D4-9AE6-C1AB81B52733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5DD70381-0CB5-4C5B-BC57-1D43B0E9C7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図形 8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8CF07EC6-5C04-45D4-9AE6-C1AB81B52733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10" name="図形 9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5DD70381-0CB5-4C5B-BC57-1D43B0E9C77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2214546" y="285728"/>
            <a:ext cx="4786346" cy="541338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 useBgFill="1">
        <p:nvSpPr>
          <p:cNvPr id="3" name="図形 2"/>
          <p:cNvSpPr>
            <a:spLocks noGrp="1"/>
          </p:cNvSpPr>
          <p:nvPr>
            <p:ph type="pic" idx="1"/>
          </p:nvPr>
        </p:nvSpPr>
        <p:spPr>
          <a:xfrm>
            <a:off x="2433623" y="1142984"/>
            <a:ext cx="4357718" cy="3438395"/>
          </a:xfrm>
          <a:noFill/>
          <a:ln w="254000" cap="flat" cmpd="sng">
            <a:gradFill>
              <a:gsLst>
                <a:gs pos="0">
                  <a:schemeClr val="bg1"/>
                </a:gs>
                <a:gs pos="100000">
                  <a:schemeClr val="bg1">
                    <a:alpha val="50000"/>
                  </a:schemeClr>
                </a:gs>
              </a:gsLst>
              <a:lin ang="5400000" scaled="1"/>
            </a:gradFill>
            <a:prstDash val="solid"/>
            <a:beve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928794" y="4929199"/>
            <a:ext cx="5642016" cy="104140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66696" y="1500178"/>
            <a:ext cx="8247600" cy="4857780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8CF07EC6-5C04-45D4-9AE6-C1AB81B52733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5DD70381-0CB5-4C5B-BC57-1D43B0E9C7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6083318"/>
          </a:xfrm>
        </p:spPr>
        <p:txBody>
          <a:bodyPr vert="eaVert"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6083319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8CF07EC6-5C04-45D4-9AE6-C1AB81B52733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5DD70381-0CB5-4C5B-BC57-1D43B0E9C7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F07EC6-5C04-45D4-9AE6-C1AB81B52733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70381-0CB5-4C5B-BC57-1D43B0E9C7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353906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317171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86575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036059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932868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613029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456674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758670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8794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689647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40285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66" name="図形 165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66696" y="1857370"/>
            <a:ext cx="8248708" cy="4500589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471958" y="6492899"/>
            <a:ext cx="1528802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rgbClr val="000000"/>
                </a:solidFill>
              </a:defRPr>
            </a:lvl1pPr>
          </a:lstStyle>
          <a:p>
            <a:fld id="{8CF07EC6-5C04-45D4-9AE6-C1AB81B52733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6048632" y="6492899"/>
            <a:ext cx="2395534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rgbClr val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8501090" y="6492900"/>
            <a:ext cx="642942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rgbClr val="000000"/>
                </a:solidFill>
              </a:defRPr>
            </a:lvl1pPr>
          </a:lstStyle>
          <a:p>
            <a:fld id="{5DD70381-0CB5-4C5B-BC57-1D43B0E9C779}" type="slidenum">
              <a:rPr lang="cs-CZ" smtClean="0"/>
              <a:t>‹#›</a:t>
            </a:fld>
            <a:endParaRPr lang="cs-CZ"/>
          </a:p>
        </p:txBody>
      </p:sp>
      <p:sp>
        <p:nvSpPr>
          <p:cNvPr id="186" name="正方形/長方形 185"/>
          <p:cNvSpPr>
            <a:spLocks noChangeArrowheads="1"/>
          </p:cNvSpPr>
          <p:nvPr/>
        </p:nvSpPr>
        <p:spPr bwMode="auto">
          <a:xfrm>
            <a:off x="8469297" y="5716564"/>
            <a:ext cx="0" cy="369332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0" tIns="0" rIns="0" bIns="0" anchor="t" compatLnSpc="1">
            <a:spAutoFit/>
          </a:bodyPr>
          <a:lstStyle/>
          <a:p>
            <a:pPr algn="l" fontAlgn="base">
              <a:spcBef>
                <a:spcPct val="0"/>
              </a:spcBef>
              <a:spcAft>
                <a:spcPct val="0"/>
              </a:spcAft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  <p:grpSp>
        <p:nvGrpSpPr>
          <p:cNvPr id="2" name="グループ化 11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3" name="図形 12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0" name="図形 89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  <p:sldLayoutId id="2147483864" r:id="rId12"/>
  </p:sldLayoutIdLst>
  <p:txStyles>
    <p:titleStyle>
      <a:lvl1pPr algn="ctr" rtl="0" eaLnBrk="1" latinLnBrk="0" hangingPunct="1">
        <a:spcBef>
          <a:spcPct val="0"/>
        </a:spcBef>
        <a:buNone/>
        <a:defRPr kumimoji="1" sz="4400" baseline="0">
          <a:solidFill>
            <a:schemeClr val="tx2"/>
          </a:solidFill>
          <a:effectLst>
            <a:glow rad="101600">
              <a:schemeClr val="bg1">
                <a:alpha val="60000"/>
              </a:schemeClr>
            </a:glo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55000"/>
        <a:buFont typeface="Wingdings"/>
        <a:buChar char="p"/>
        <a:defRPr kumimoji="1" sz="32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2"/>
        </a:buClr>
        <a:buSzPct val="50000"/>
        <a:buFont typeface="Wingdings"/>
        <a:buChar char="n"/>
        <a:defRPr kumimoji="1" sz="28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3"/>
        </a:buClr>
        <a:buSzPct val="48000"/>
        <a:buFont typeface="Wingdings"/>
        <a:buChar char="n"/>
        <a:defRPr kumimoji="1" sz="24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4"/>
        </a:buClr>
        <a:buSzPct val="45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5"/>
        </a:buClr>
        <a:buSzPct val="40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22703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6" r:id="rId1"/>
    <p:sldLayoutId id="2147483867" r:id="rId2"/>
    <p:sldLayoutId id="2147483868" r:id="rId3"/>
    <p:sldLayoutId id="2147483869" r:id="rId4"/>
    <p:sldLayoutId id="2147483870" r:id="rId5"/>
    <p:sldLayoutId id="2147483871" r:id="rId6"/>
    <p:sldLayoutId id="2147483872" r:id="rId7"/>
    <p:sldLayoutId id="2147483873" r:id="rId8"/>
    <p:sldLayoutId id="2147483874" r:id="rId9"/>
    <p:sldLayoutId id="2147483875" r:id="rId10"/>
    <p:sldLayoutId id="2147483876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9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37577619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Občanská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výchova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VY_32_INOVACE_17_ AIDS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aseline="0" dirty="0" err="1" smtClean="0">
                          <a:latin typeface="Times New Roman"/>
                          <a:ea typeface="Calibri"/>
                          <a:cs typeface="Times New Roman"/>
                        </a:rPr>
                        <a:t>Motejlková</a:t>
                      </a:r>
                      <a:r>
                        <a:rPr lang="cs-CZ" sz="2000" baseline="0" smtClean="0">
                          <a:latin typeface="Times New Roman"/>
                          <a:ea typeface="Calibri"/>
                          <a:cs typeface="Times New Roman"/>
                        </a:rPr>
                        <a:t> Věra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68701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924944"/>
            <a:ext cx="8229600" cy="1143000"/>
          </a:xfrm>
        </p:spPr>
        <p:txBody>
          <a:bodyPr>
            <a:no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9600" b="1" i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AIDS</a:t>
            </a:r>
            <a:endParaRPr lang="cs-CZ" sz="9600" b="1" i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7643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AIDS</a:t>
            </a:r>
            <a:endParaRPr lang="cs-CZ" sz="60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</a:t>
            </a:r>
            <a:r>
              <a:rPr lang="cs-CZ" b="1" dirty="0">
                <a:solidFill>
                  <a:srgbClr val="FF0000"/>
                </a:solidFill>
              </a:rPr>
              <a:t>nevyléčitelný</a:t>
            </a:r>
            <a:r>
              <a:rPr lang="cs-CZ" dirty="0"/>
              <a:t>, život ohrožující stav </a:t>
            </a:r>
            <a:r>
              <a:rPr lang="cs-CZ" dirty="0" smtClean="0"/>
              <a:t>způsobený infekcí </a:t>
            </a:r>
            <a:r>
              <a:rPr lang="cs-CZ" dirty="0">
                <a:solidFill>
                  <a:srgbClr val="FF0000"/>
                </a:solidFill>
              </a:rPr>
              <a:t>virem</a:t>
            </a:r>
            <a:r>
              <a:rPr lang="cs-CZ" dirty="0"/>
              <a:t> lidské imunodeficience – </a:t>
            </a:r>
            <a:r>
              <a:rPr lang="cs-CZ" dirty="0" smtClean="0">
                <a:solidFill>
                  <a:srgbClr val="FF0000"/>
                </a:solidFill>
              </a:rPr>
              <a:t>HIV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/>
              <a:t> </a:t>
            </a:r>
            <a:r>
              <a:rPr lang="cs-CZ" b="1" dirty="0" err="1"/>
              <a:t>Acquired</a:t>
            </a:r>
            <a:r>
              <a:rPr lang="cs-CZ" b="1" dirty="0"/>
              <a:t> </a:t>
            </a:r>
            <a:r>
              <a:rPr lang="cs-CZ" b="1" dirty="0" err="1"/>
              <a:t>Immuno</a:t>
            </a:r>
            <a:r>
              <a:rPr lang="cs-CZ" b="1" dirty="0"/>
              <a:t> </a:t>
            </a:r>
            <a:r>
              <a:rPr lang="cs-CZ" b="1" dirty="0" err="1"/>
              <a:t>Deficiency</a:t>
            </a:r>
            <a:r>
              <a:rPr lang="cs-CZ" b="1" dirty="0"/>
              <a:t> Syndrome</a:t>
            </a:r>
          </a:p>
          <a:p>
            <a:r>
              <a:rPr lang="cs-CZ" dirty="0" smtClean="0"/>
              <a:t> </a:t>
            </a:r>
            <a:r>
              <a:rPr lang="cs-CZ" dirty="0"/>
              <a:t>znamená </a:t>
            </a:r>
            <a:r>
              <a:rPr lang="cs-CZ" b="1" dirty="0"/>
              <a:t>syndrom získaného selhání imunity</a:t>
            </a:r>
            <a:r>
              <a:rPr lang="cs-CZ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240237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Proč  AIDS?</a:t>
            </a:r>
            <a:endParaRPr lang="cs-CZ" sz="60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algn="just"/>
            <a:r>
              <a:rPr lang="cs-CZ" b="1" dirty="0" err="1">
                <a:solidFill>
                  <a:srgbClr val="FF0000"/>
                </a:solidFill>
              </a:rPr>
              <a:t>Acquired</a:t>
            </a:r>
            <a:r>
              <a:rPr lang="cs-CZ" b="1" dirty="0"/>
              <a:t> (získaný) </a:t>
            </a:r>
            <a:r>
              <a:rPr lang="cs-CZ" dirty="0" smtClean="0"/>
              <a:t>- </a:t>
            </a:r>
            <a:r>
              <a:rPr lang="cs-CZ" dirty="0"/>
              <a:t>HIV ani AIDS </a:t>
            </a:r>
            <a:r>
              <a:rPr lang="cs-CZ" dirty="0" smtClean="0"/>
              <a:t>není zdravotní </a:t>
            </a:r>
            <a:r>
              <a:rPr lang="cs-CZ" dirty="0"/>
              <a:t>stav, který by byl </a:t>
            </a:r>
            <a:r>
              <a:rPr lang="cs-CZ" dirty="0" smtClean="0"/>
              <a:t>dědičný</a:t>
            </a:r>
          </a:p>
          <a:p>
            <a:pPr marL="0" indent="0" algn="just">
              <a:buNone/>
            </a:pPr>
            <a:r>
              <a:rPr lang="cs-CZ" dirty="0"/>
              <a:t> </a:t>
            </a:r>
            <a:r>
              <a:rPr lang="cs-CZ" dirty="0" smtClean="0"/>
              <a:t>   - člověk </a:t>
            </a:r>
            <a:r>
              <a:rPr lang="cs-CZ" dirty="0"/>
              <a:t>se </a:t>
            </a:r>
            <a:r>
              <a:rPr lang="cs-CZ" dirty="0" smtClean="0"/>
              <a:t>HIV musí </a:t>
            </a:r>
            <a:r>
              <a:rPr lang="cs-CZ" dirty="0"/>
              <a:t>infikovat.</a:t>
            </a:r>
          </a:p>
          <a:p>
            <a:pPr algn="just"/>
            <a:r>
              <a:rPr lang="cs-CZ" b="1" dirty="0" err="1">
                <a:solidFill>
                  <a:srgbClr val="FF0000"/>
                </a:solidFill>
              </a:rPr>
              <a:t>Immune</a:t>
            </a:r>
            <a:r>
              <a:rPr lang="cs-CZ" b="1" dirty="0"/>
              <a:t> (imunitní) </a:t>
            </a:r>
            <a:r>
              <a:rPr lang="cs-CZ" dirty="0"/>
              <a:t>- </a:t>
            </a:r>
            <a:r>
              <a:rPr lang="cs-CZ" dirty="0" smtClean="0"/>
              <a:t> </a:t>
            </a:r>
            <a:r>
              <a:rPr lang="cs-CZ" dirty="0"/>
              <a:t>schopnost </a:t>
            </a:r>
            <a:r>
              <a:rPr lang="cs-CZ" dirty="0" smtClean="0"/>
              <a:t>imunitního systému </a:t>
            </a:r>
            <a:r>
              <a:rPr lang="cs-CZ" dirty="0"/>
              <a:t>bojovat s viry a bakteriemi se podstatně </a:t>
            </a:r>
            <a:r>
              <a:rPr lang="cs-CZ" dirty="0" smtClean="0"/>
              <a:t>snižuje</a:t>
            </a:r>
            <a:r>
              <a:rPr lang="cs-CZ" dirty="0"/>
              <a:t>.</a:t>
            </a:r>
          </a:p>
          <a:p>
            <a:pPr algn="just"/>
            <a:r>
              <a:rPr lang="cs-CZ" b="1" dirty="0" err="1">
                <a:solidFill>
                  <a:srgbClr val="FF0000"/>
                </a:solidFill>
              </a:rPr>
              <a:t>Deficiency</a:t>
            </a:r>
            <a:r>
              <a:rPr lang="cs-CZ" b="1" dirty="0"/>
              <a:t> (deficit) </a:t>
            </a:r>
            <a:r>
              <a:rPr lang="cs-CZ" dirty="0" smtClean="0"/>
              <a:t>- </a:t>
            </a:r>
            <a:r>
              <a:rPr lang="cs-CZ" dirty="0"/>
              <a:t>imunitní systém </a:t>
            </a:r>
            <a:r>
              <a:rPr lang="cs-CZ" dirty="0" smtClean="0"/>
              <a:t>nemůže </a:t>
            </a:r>
          </a:p>
          <a:p>
            <a:pPr marL="109728" indent="0" algn="just">
              <a:buNone/>
            </a:pPr>
            <a:r>
              <a:rPr lang="cs-CZ" dirty="0" smtClean="0"/>
              <a:t>   pracovat </a:t>
            </a:r>
            <a:r>
              <a:rPr lang="cs-CZ" dirty="0"/>
              <a:t>správně.</a:t>
            </a:r>
          </a:p>
          <a:p>
            <a:pPr algn="just"/>
            <a:r>
              <a:rPr lang="cs-CZ" b="1" dirty="0">
                <a:solidFill>
                  <a:srgbClr val="FF0000"/>
                </a:solidFill>
              </a:rPr>
              <a:t>Syndrome</a:t>
            </a:r>
            <a:r>
              <a:rPr lang="cs-CZ" b="1" dirty="0"/>
              <a:t> (syndrom - soubor příznaků určitého</a:t>
            </a:r>
          </a:p>
          <a:p>
            <a:pPr marL="0" indent="0" algn="just">
              <a:buNone/>
            </a:pPr>
            <a:r>
              <a:rPr lang="cs-CZ" b="1" dirty="0" smtClean="0"/>
              <a:t>    onemocnění</a:t>
            </a:r>
            <a:r>
              <a:rPr lang="cs-CZ" b="1" dirty="0"/>
              <a:t>) </a:t>
            </a:r>
            <a:r>
              <a:rPr lang="cs-CZ" dirty="0" smtClean="0"/>
              <a:t>- </a:t>
            </a:r>
            <a:r>
              <a:rPr lang="cs-CZ" dirty="0"/>
              <a:t>existuje velké </a:t>
            </a:r>
            <a:r>
              <a:rPr lang="cs-CZ" dirty="0" smtClean="0"/>
              <a:t>množství</a:t>
            </a:r>
          </a:p>
          <a:p>
            <a:pPr marL="0" indent="0" algn="just">
              <a:buNone/>
            </a:pPr>
            <a:r>
              <a:rPr lang="cs-CZ" dirty="0" smtClean="0"/>
              <a:t>    nemocí </a:t>
            </a:r>
            <a:r>
              <a:rPr lang="cs-CZ" dirty="0"/>
              <a:t>a infekcí, se kterými se člověk může setkat</a:t>
            </a:r>
          </a:p>
        </p:txBody>
      </p:sp>
    </p:spTree>
    <p:extLst>
      <p:ext uri="{BB962C8B-B14F-4D97-AF65-F5344CB8AC3E}">
        <p14:creationId xmlns:p14="http://schemas.microsoft.com/office/powerpoint/2010/main" val="3208708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HIV</a:t>
            </a:r>
            <a:endParaRPr lang="cs-CZ" sz="60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algn="just"/>
            <a:r>
              <a:rPr lang="cs-CZ" b="1" dirty="0" err="1">
                <a:solidFill>
                  <a:srgbClr val="FF0000"/>
                </a:solidFill>
              </a:rPr>
              <a:t>Human</a:t>
            </a:r>
            <a:r>
              <a:rPr lang="cs-CZ" b="1" dirty="0"/>
              <a:t> (lidský) </a:t>
            </a:r>
            <a:endParaRPr lang="cs-CZ" b="1" dirty="0" smtClean="0"/>
          </a:p>
          <a:p>
            <a:pPr marL="0" indent="0" algn="just">
              <a:buNone/>
            </a:pPr>
            <a:r>
              <a:rPr lang="cs-CZ" b="1" dirty="0"/>
              <a:t> </a:t>
            </a:r>
            <a:r>
              <a:rPr lang="cs-CZ" b="1" dirty="0" smtClean="0"/>
              <a:t>    </a:t>
            </a:r>
            <a:r>
              <a:rPr lang="cs-CZ" dirty="0" smtClean="0"/>
              <a:t>- vir </a:t>
            </a:r>
            <a:r>
              <a:rPr lang="cs-CZ" dirty="0"/>
              <a:t>může napadnout </a:t>
            </a:r>
            <a:r>
              <a:rPr lang="cs-CZ" dirty="0" smtClean="0"/>
              <a:t>jen lidský organismus</a:t>
            </a:r>
            <a:endParaRPr lang="cs-CZ" dirty="0"/>
          </a:p>
          <a:p>
            <a:pPr marL="0" indent="0" algn="just">
              <a:buNone/>
            </a:pPr>
            <a:r>
              <a:rPr lang="cs-CZ" dirty="0" smtClean="0"/>
              <a:t>     -  </a:t>
            </a:r>
            <a:r>
              <a:rPr lang="cs-CZ" dirty="0"/>
              <a:t>podobné infekce </a:t>
            </a:r>
            <a:r>
              <a:rPr lang="cs-CZ" dirty="0" smtClean="0"/>
              <a:t>se vyskytují i </a:t>
            </a:r>
            <a:r>
              <a:rPr lang="cs-CZ" dirty="0"/>
              <a:t>u jiných </a:t>
            </a:r>
            <a:r>
              <a:rPr lang="cs-CZ" dirty="0" smtClean="0"/>
              <a:t>živočichů   </a:t>
            </a:r>
          </a:p>
          <a:p>
            <a:pPr marL="0" indent="0" algn="just">
              <a:buNone/>
            </a:pPr>
            <a:r>
              <a:rPr lang="cs-CZ" dirty="0"/>
              <a:t> </a:t>
            </a:r>
            <a:r>
              <a:rPr lang="cs-CZ" dirty="0" smtClean="0"/>
              <a:t>    /kočky, opice/,ale tyto </a:t>
            </a:r>
            <a:r>
              <a:rPr lang="cs-CZ" dirty="0"/>
              <a:t>viry nemohou člověka </a:t>
            </a:r>
            <a:r>
              <a:rPr lang="cs-CZ" dirty="0" smtClean="0"/>
              <a:t>ohrozit </a:t>
            </a:r>
          </a:p>
          <a:p>
            <a:pPr marL="0" indent="0" algn="just">
              <a:buNone/>
            </a:pPr>
            <a:r>
              <a:rPr lang="cs-CZ" dirty="0"/>
              <a:t> </a:t>
            </a:r>
            <a:r>
              <a:rPr lang="cs-CZ" dirty="0" smtClean="0"/>
              <a:t>    a ani </a:t>
            </a:r>
            <a:r>
              <a:rPr lang="cs-CZ" dirty="0"/>
              <a:t>tito živočichové se nemohou nakazit virem </a:t>
            </a:r>
            <a:r>
              <a:rPr lang="cs-CZ" dirty="0" smtClean="0"/>
              <a:t>HIV</a:t>
            </a:r>
            <a:endParaRPr lang="cs-CZ" dirty="0"/>
          </a:p>
          <a:p>
            <a:pPr algn="just"/>
            <a:r>
              <a:rPr lang="en-US" b="1" dirty="0">
                <a:solidFill>
                  <a:srgbClr val="FF0000"/>
                </a:solidFill>
              </a:rPr>
              <a:t>Immunodeficiency </a:t>
            </a:r>
            <a:r>
              <a:rPr lang="en-US" b="1" dirty="0"/>
              <a:t>(deficit </a:t>
            </a:r>
            <a:r>
              <a:rPr lang="en-US" b="1" dirty="0" err="1"/>
              <a:t>imunity</a:t>
            </a:r>
            <a:r>
              <a:rPr lang="en-US" b="1" dirty="0" smtClean="0"/>
              <a:t>)</a:t>
            </a:r>
            <a:endParaRPr lang="cs-CZ" b="1" dirty="0" smtClean="0"/>
          </a:p>
          <a:p>
            <a:pPr marL="0" indent="0" algn="just">
              <a:buNone/>
            </a:pPr>
            <a:r>
              <a:rPr lang="cs-CZ" b="1" dirty="0"/>
              <a:t> </a:t>
            </a:r>
            <a:r>
              <a:rPr lang="cs-CZ" b="1" dirty="0" smtClean="0"/>
              <a:t>   </a:t>
            </a:r>
            <a:r>
              <a:rPr lang="en-US" b="1" dirty="0" smtClean="0"/>
              <a:t> </a:t>
            </a:r>
            <a:r>
              <a:rPr lang="en-US" dirty="0"/>
              <a:t>- </a:t>
            </a:r>
            <a:r>
              <a:rPr lang="en-US" dirty="0" err="1" smtClean="0"/>
              <a:t>vir</a:t>
            </a:r>
            <a:r>
              <a:rPr lang="cs-CZ" dirty="0" smtClean="0"/>
              <a:t> způsobuje </a:t>
            </a:r>
            <a:r>
              <a:rPr lang="cs-CZ" dirty="0"/>
              <a:t>deficit (nedostatek) v </a:t>
            </a:r>
            <a:r>
              <a:rPr lang="cs-CZ" dirty="0" smtClean="0"/>
              <a:t>imunitním </a:t>
            </a:r>
          </a:p>
          <a:p>
            <a:pPr marL="0" indent="0" algn="just">
              <a:buNone/>
            </a:pPr>
            <a:r>
              <a:rPr lang="cs-CZ" dirty="0"/>
              <a:t> </a:t>
            </a:r>
            <a:r>
              <a:rPr lang="cs-CZ" dirty="0" smtClean="0"/>
              <a:t>    systému organismu </a:t>
            </a:r>
            <a:r>
              <a:rPr lang="pl-PL" dirty="0" smtClean="0"/>
              <a:t>a </a:t>
            </a:r>
            <a:r>
              <a:rPr lang="pl-PL" dirty="0"/>
              <a:t>tím omezuje jeho </a:t>
            </a:r>
            <a:r>
              <a:rPr lang="pl-PL" dirty="0" smtClean="0"/>
              <a:t>funkci</a:t>
            </a:r>
            <a:endParaRPr lang="pl-PL" dirty="0"/>
          </a:p>
          <a:p>
            <a:pPr algn="just"/>
            <a:r>
              <a:rPr lang="cs-CZ" b="1" dirty="0">
                <a:solidFill>
                  <a:srgbClr val="FF0000"/>
                </a:solidFill>
              </a:rPr>
              <a:t>Virus</a:t>
            </a:r>
            <a:r>
              <a:rPr lang="cs-CZ" b="1" dirty="0"/>
              <a:t> (vir) </a:t>
            </a:r>
            <a:endParaRPr lang="cs-CZ" b="1" dirty="0" smtClean="0"/>
          </a:p>
          <a:p>
            <a:pPr marL="0" indent="0" algn="just">
              <a:buNone/>
            </a:pPr>
            <a:r>
              <a:rPr lang="cs-CZ" b="1" dirty="0"/>
              <a:t> </a:t>
            </a:r>
            <a:r>
              <a:rPr lang="cs-CZ" b="1" dirty="0" smtClean="0"/>
              <a:t>    </a:t>
            </a:r>
            <a:r>
              <a:rPr lang="cs-CZ" dirty="0" smtClean="0"/>
              <a:t>- </a:t>
            </a:r>
            <a:r>
              <a:rPr lang="cs-CZ" dirty="0"/>
              <a:t>není </a:t>
            </a:r>
            <a:r>
              <a:rPr lang="cs-CZ" dirty="0" smtClean="0"/>
              <a:t>schopen rozmnožování </a:t>
            </a:r>
            <a:r>
              <a:rPr lang="cs-CZ" dirty="0"/>
              <a:t>bez </a:t>
            </a:r>
            <a:r>
              <a:rPr lang="cs-CZ" dirty="0" smtClean="0"/>
              <a:t>lidského </a:t>
            </a:r>
          </a:p>
          <a:p>
            <a:pPr marL="0" indent="0" algn="just">
              <a:buNone/>
            </a:pPr>
            <a:r>
              <a:rPr lang="pl-PL" dirty="0" smtClean="0"/>
              <a:t>     organismu /k </a:t>
            </a:r>
            <a:r>
              <a:rPr lang="pl-PL" dirty="0"/>
              <a:t>reprodukci potřebuje </a:t>
            </a:r>
            <a:r>
              <a:rPr lang="pl-PL" dirty="0" smtClean="0"/>
              <a:t>lidskou</a:t>
            </a:r>
            <a:r>
              <a:rPr lang="cs-CZ" dirty="0" smtClean="0"/>
              <a:t> buňku/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8351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Imunitní systém</a:t>
            </a:r>
            <a:endParaRPr lang="cs-CZ" sz="60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Virus HIV </a:t>
            </a:r>
          </a:p>
          <a:p>
            <a:pPr marL="0" indent="0">
              <a:buNone/>
            </a:pPr>
            <a:endParaRPr lang="cs-CZ" sz="1600" b="1" spc="50" dirty="0" smtClean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  <a:p>
            <a:r>
              <a:rPr lang="cs-CZ" dirty="0" smtClean="0"/>
              <a:t>začne ničit  imunitní systém infikovaného člověka</a:t>
            </a:r>
          </a:p>
          <a:p>
            <a:r>
              <a:rPr lang="cs-CZ" dirty="0"/>
              <a:t>i</a:t>
            </a:r>
            <a:r>
              <a:rPr lang="cs-CZ" dirty="0" smtClean="0"/>
              <a:t>munitní systém  </a:t>
            </a:r>
            <a:r>
              <a:rPr lang="cs-CZ" dirty="0"/>
              <a:t>není schopen </a:t>
            </a:r>
            <a:r>
              <a:rPr lang="cs-CZ" dirty="0" smtClean="0"/>
              <a:t>zabránit nemocem, </a:t>
            </a:r>
            <a:r>
              <a:rPr lang="cs-CZ" dirty="0"/>
              <a:t>které by </a:t>
            </a:r>
            <a:r>
              <a:rPr lang="cs-CZ" dirty="0" smtClean="0"/>
              <a:t> normálně zvládl</a:t>
            </a:r>
          </a:p>
          <a:p>
            <a:r>
              <a:rPr lang="cs-CZ" dirty="0" smtClean="0"/>
              <a:t>infikovaný </a:t>
            </a:r>
            <a:r>
              <a:rPr lang="cs-CZ" dirty="0"/>
              <a:t>člověk dospěl do stádia </a:t>
            </a:r>
            <a:r>
              <a:rPr lang="cs-CZ" dirty="0" smtClean="0"/>
              <a:t>AIDS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3133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Bílé krvinky</a:t>
            </a:r>
            <a:endParaRPr lang="cs-CZ" sz="60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cs-CZ" dirty="0"/>
          </a:p>
          <a:p>
            <a:pPr algn="just"/>
            <a:r>
              <a:rPr lang="cs-CZ" dirty="0" smtClean="0"/>
              <a:t> </a:t>
            </a:r>
            <a:r>
              <a:rPr lang="cs-CZ" dirty="0">
                <a:solidFill>
                  <a:srgbClr val="FF0000"/>
                </a:solidFill>
              </a:rPr>
              <a:t>pronásledují a ničí infekce </a:t>
            </a:r>
          </a:p>
          <a:p>
            <a:pPr algn="just"/>
            <a:r>
              <a:rPr lang="cs-CZ" dirty="0" smtClean="0"/>
              <a:t> </a:t>
            </a:r>
            <a:r>
              <a:rPr lang="cs-CZ" dirty="0"/>
              <a:t>několik odlišných typů a každý </a:t>
            </a:r>
            <a:r>
              <a:rPr lang="cs-CZ" dirty="0" smtClean="0"/>
              <a:t>typ má jiný úkol:</a:t>
            </a:r>
          </a:p>
          <a:p>
            <a:pPr algn="just"/>
            <a:r>
              <a:rPr lang="cs-CZ" dirty="0" smtClean="0"/>
              <a:t>1/ </a:t>
            </a:r>
            <a:r>
              <a:rPr lang="cs-CZ" b="1" i="1" u="sng" dirty="0" smtClean="0"/>
              <a:t>tvorba PROTILÁTEK </a:t>
            </a:r>
            <a:r>
              <a:rPr lang="cs-CZ" dirty="0" smtClean="0"/>
              <a:t>-  </a:t>
            </a:r>
            <a:r>
              <a:rPr lang="cs-CZ" dirty="0"/>
              <a:t>chytit a zablokovat </a:t>
            </a:r>
            <a:r>
              <a:rPr lang="cs-CZ" dirty="0" smtClean="0"/>
              <a:t> viry, bakterie</a:t>
            </a:r>
            <a:r>
              <a:rPr lang="cs-CZ" dirty="0"/>
              <a:t>, </a:t>
            </a:r>
            <a:endParaRPr lang="cs-CZ" dirty="0" smtClean="0"/>
          </a:p>
          <a:p>
            <a:pPr marL="109728" indent="0" algn="just">
              <a:buNone/>
            </a:pPr>
            <a:r>
              <a:rPr lang="cs-CZ" dirty="0"/>
              <a:t> </a:t>
            </a:r>
            <a:r>
              <a:rPr lang="cs-CZ" dirty="0" smtClean="0"/>
              <a:t>   plísně </a:t>
            </a:r>
            <a:r>
              <a:rPr lang="cs-CZ" dirty="0"/>
              <a:t>v krevním </a:t>
            </a:r>
            <a:r>
              <a:rPr lang="cs-CZ" dirty="0" smtClean="0"/>
              <a:t>oběhu </a:t>
            </a:r>
          </a:p>
          <a:p>
            <a:pPr algn="just"/>
            <a:r>
              <a:rPr lang="cs-CZ" dirty="0" smtClean="0"/>
              <a:t>2/ </a:t>
            </a:r>
            <a:r>
              <a:rPr lang="cs-CZ" b="1" i="1" u="sng" dirty="0" smtClean="0"/>
              <a:t>napadání a ničení virů </a:t>
            </a:r>
            <a:r>
              <a:rPr lang="cs-CZ" dirty="0" smtClean="0"/>
              <a:t>…</a:t>
            </a:r>
            <a:endParaRPr lang="cs-CZ" dirty="0"/>
          </a:p>
          <a:p>
            <a:pPr algn="just"/>
            <a:r>
              <a:rPr lang="cs-CZ" dirty="0" smtClean="0"/>
              <a:t>3/ </a:t>
            </a:r>
            <a:r>
              <a:rPr lang="nl-NL" b="1" i="1" u="sng" dirty="0" smtClean="0"/>
              <a:t>koordin</a:t>
            </a:r>
            <a:r>
              <a:rPr lang="cs-CZ" b="1" i="1" u="sng" dirty="0" err="1" smtClean="0"/>
              <a:t>ace</a:t>
            </a:r>
            <a:r>
              <a:rPr lang="nl-NL" b="1" i="1" u="sng" dirty="0" smtClean="0"/>
              <a:t>  </a:t>
            </a:r>
            <a:r>
              <a:rPr lang="nl-NL" dirty="0"/>
              <a:t>- směrují bílé </a:t>
            </a:r>
            <a:r>
              <a:rPr lang="nl-NL" dirty="0" smtClean="0"/>
              <a:t>krvinky</a:t>
            </a:r>
            <a:r>
              <a:rPr lang="cs-CZ" dirty="0" smtClean="0"/>
              <a:t> k </a:t>
            </a:r>
            <a:r>
              <a:rPr lang="cs-CZ" dirty="0"/>
              <a:t>zneškodnění </a:t>
            </a:r>
            <a:r>
              <a:rPr lang="cs-CZ" dirty="0" smtClean="0"/>
              <a:t>virů, snaží</a:t>
            </a:r>
          </a:p>
          <a:p>
            <a:pPr marL="109728" indent="0" algn="just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/>
              <a:t>se posílit </a:t>
            </a:r>
            <a:r>
              <a:rPr lang="cs-CZ" dirty="0" smtClean="0"/>
              <a:t>obranný systém </a:t>
            </a:r>
            <a:r>
              <a:rPr lang="cs-CZ" dirty="0"/>
              <a:t>a </a:t>
            </a:r>
            <a:r>
              <a:rPr lang="cs-CZ" dirty="0" smtClean="0"/>
              <a:t>následně </a:t>
            </a:r>
            <a:r>
              <a:rPr lang="cs-CZ" dirty="0"/>
              <a:t>vše uvést </a:t>
            </a:r>
            <a:r>
              <a:rPr lang="cs-CZ" dirty="0" smtClean="0"/>
              <a:t>do původního </a:t>
            </a:r>
          </a:p>
          <a:p>
            <a:pPr marL="109728" indent="0" algn="just">
              <a:buNone/>
            </a:pPr>
            <a:r>
              <a:rPr lang="cs-CZ" dirty="0"/>
              <a:t> </a:t>
            </a:r>
            <a:r>
              <a:rPr lang="cs-CZ" dirty="0" smtClean="0"/>
              <a:t>   stavu</a:t>
            </a:r>
            <a:endParaRPr lang="cs-CZ" dirty="0"/>
          </a:p>
          <a:p>
            <a:pPr algn="just"/>
            <a:r>
              <a:rPr lang="pl-PL" b="1" dirty="0">
                <a:solidFill>
                  <a:srgbClr val="FF0000"/>
                </a:solidFill>
              </a:rPr>
              <a:t>JAK HIV NIČÍ BUŇKY </a:t>
            </a:r>
          </a:p>
          <a:p>
            <a:pPr algn="just"/>
            <a:r>
              <a:rPr lang="pt-BR" dirty="0"/>
              <a:t>HIV se naváže na </a:t>
            </a:r>
            <a:r>
              <a:rPr lang="cs-CZ" dirty="0" smtClean="0"/>
              <a:t>buňku</a:t>
            </a:r>
            <a:r>
              <a:rPr lang="pt-BR" dirty="0" smtClean="0"/>
              <a:t> </a:t>
            </a:r>
            <a:r>
              <a:rPr lang="cs-CZ" dirty="0" smtClean="0"/>
              <a:t>p</a:t>
            </a:r>
            <a:r>
              <a:rPr lang="pt-BR" dirty="0" smtClean="0"/>
              <a:t>ronikne do</a:t>
            </a:r>
            <a:r>
              <a:rPr lang="cs-CZ" dirty="0" smtClean="0"/>
              <a:t> jejího </a:t>
            </a:r>
            <a:r>
              <a:rPr lang="cs-CZ" dirty="0"/>
              <a:t>jádra, kde se množí a nové virové </a:t>
            </a:r>
            <a:r>
              <a:rPr lang="cs-CZ" dirty="0" smtClean="0"/>
              <a:t>částice postupně </a:t>
            </a:r>
            <a:r>
              <a:rPr lang="cs-CZ" dirty="0"/>
              <a:t>opouštějí </a:t>
            </a:r>
            <a:r>
              <a:rPr lang="cs-CZ" dirty="0" smtClean="0"/>
              <a:t>infikovanou buňku, </a:t>
            </a:r>
          </a:p>
          <a:p>
            <a:pPr marL="109728" indent="0" algn="just">
              <a:buNone/>
            </a:pPr>
            <a:r>
              <a:rPr lang="cs-CZ" dirty="0"/>
              <a:t> </a:t>
            </a:r>
            <a:r>
              <a:rPr lang="cs-CZ" dirty="0" smtClean="0"/>
              <a:t>   která obvykle </a:t>
            </a:r>
            <a:r>
              <a:rPr lang="cs-CZ" dirty="0"/>
              <a:t>hyne.</a:t>
            </a:r>
          </a:p>
        </p:txBody>
      </p:sp>
    </p:spTree>
    <p:extLst>
      <p:ext uri="{BB962C8B-B14F-4D97-AF65-F5344CB8AC3E}">
        <p14:creationId xmlns:p14="http://schemas.microsoft.com/office/powerpoint/2010/main" val="3296529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HIV POZITIVNÍ</a:t>
            </a:r>
            <a:endParaRPr lang="cs-CZ" sz="60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infikovaný </a:t>
            </a:r>
            <a:r>
              <a:rPr lang="cs-CZ" dirty="0"/>
              <a:t>člověk </a:t>
            </a:r>
            <a:r>
              <a:rPr lang="cs-CZ" dirty="0" smtClean="0"/>
              <a:t>může </a:t>
            </a:r>
            <a:r>
              <a:rPr lang="cs-CZ" dirty="0"/>
              <a:t>po několika </a:t>
            </a:r>
            <a:r>
              <a:rPr lang="cs-CZ" dirty="0" smtClean="0"/>
              <a:t>týdnech zaznamenat </a:t>
            </a:r>
            <a:r>
              <a:rPr lang="cs-CZ" dirty="0"/>
              <a:t>onemocnění nejčastěji podobné </a:t>
            </a:r>
            <a:r>
              <a:rPr lang="cs-CZ" dirty="0" smtClean="0"/>
              <a:t>chřipce = </a:t>
            </a:r>
            <a:r>
              <a:rPr lang="cs-CZ" dirty="0" err="1" smtClean="0"/>
              <a:t>primoinfekce</a:t>
            </a:r>
            <a:endParaRPr lang="cs-CZ" dirty="0"/>
          </a:p>
          <a:p>
            <a:r>
              <a:rPr lang="cs-CZ" dirty="0" smtClean="0"/>
              <a:t>organismus chce zničit virus, než </a:t>
            </a:r>
            <a:r>
              <a:rPr lang="cs-CZ" dirty="0"/>
              <a:t>se stačí v </a:t>
            </a:r>
            <a:r>
              <a:rPr lang="cs-CZ" dirty="0" smtClean="0"/>
              <a:t>těle rozšířit</a:t>
            </a:r>
          </a:p>
          <a:p>
            <a:r>
              <a:rPr lang="cs-CZ" dirty="0"/>
              <a:t>v</a:t>
            </a:r>
            <a:r>
              <a:rPr lang="cs-CZ" dirty="0" smtClean="0"/>
              <a:t> krvi se </a:t>
            </a:r>
            <a:r>
              <a:rPr lang="cs-CZ" dirty="0"/>
              <a:t>objeví antigen p24 a posléze </a:t>
            </a:r>
            <a:r>
              <a:rPr lang="cs-CZ" dirty="0">
                <a:solidFill>
                  <a:srgbClr val="FF0000"/>
                </a:solidFill>
              </a:rPr>
              <a:t>protilátky</a:t>
            </a:r>
            <a:r>
              <a:rPr lang="cs-CZ" dirty="0"/>
              <a:t> proti </a:t>
            </a:r>
            <a:r>
              <a:rPr lang="cs-CZ" dirty="0" smtClean="0"/>
              <a:t>HIV</a:t>
            </a:r>
            <a:endParaRPr lang="cs-CZ" dirty="0"/>
          </a:p>
          <a:p>
            <a:r>
              <a:rPr lang="cs-CZ" dirty="0" smtClean="0"/>
              <a:t>nejčastější </a:t>
            </a:r>
            <a:r>
              <a:rPr lang="cs-CZ" dirty="0">
                <a:solidFill>
                  <a:srgbClr val="FF0000"/>
                </a:solidFill>
              </a:rPr>
              <a:t>příznaky</a:t>
            </a:r>
            <a:r>
              <a:rPr lang="cs-CZ" dirty="0"/>
              <a:t> </a:t>
            </a:r>
            <a:r>
              <a:rPr lang="cs-CZ" dirty="0" err="1" smtClean="0"/>
              <a:t>primoinfekce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  - zvýšená teplota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   - </a:t>
            </a:r>
            <a:r>
              <a:rPr lang="cs-CZ" dirty="0"/>
              <a:t>pocit únavy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  -</a:t>
            </a:r>
            <a:r>
              <a:rPr lang="cs-CZ" dirty="0"/>
              <a:t> </a:t>
            </a:r>
            <a:r>
              <a:rPr lang="cs-CZ" dirty="0" smtClean="0"/>
              <a:t>bolesti </a:t>
            </a:r>
            <a:r>
              <a:rPr lang="cs-CZ" dirty="0"/>
              <a:t>hlavy, svalů a </a:t>
            </a:r>
            <a:r>
              <a:rPr lang="cs-CZ" dirty="0" smtClean="0"/>
              <a:t>kloubů 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   - průjem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   - </a:t>
            </a:r>
            <a:r>
              <a:rPr lang="cs-CZ" dirty="0"/>
              <a:t>zduřelé lymfatické uzliny </a:t>
            </a:r>
            <a:r>
              <a:rPr lang="cs-CZ" dirty="0" smtClean="0"/>
              <a:t>/krk,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     třísla, podpaží/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  -  </a:t>
            </a:r>
            <a:r>
              <a:rPr lang="cs-CZ" dirty="0"/>
              <a:t>č</a:t>
            </a:r>
            <a:r>
              <a:rPr lang="cs-CZ" dirty="0" smtClean="0"/>
              <a:t>asto i vyrážka</a:t>
            </a:r>
            <a:r>
              <a:rPr lang="cs-CZ" dirty="0"/>
              <a:t>.</a:t>
            </a:r>
          </a:p>
          <a:p>
            <a:pPr marL="0" indent="0">
              <a:buNone/>
            </a:pPr>
            <a:r>
              <a:rPr lang="cs-CZ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68226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8638" y="980728"/>
            <a:ext cx="8229600" cy="1296144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ln w="1905"/>
                <a:solidFill>
                  <a:schemeClr val="tx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AIDS …</a:t>
            </a:r>
            <a:endParaRPr lang="cs-CZ" sz="6000" b="1" dirty="0">
              <a:ln w="1905"/>
              <a:solidFill>
                <a:schemeClr val="tx1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43608" y="2564904"/>
            <a:ext cx="63969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a) je vyléčitelný stav lidského organizmu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3797796"/>
            <a:ext cx="63200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b) ohrožuje lidský život, nelze jej vyléčit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5039598"/>
            <a:ext cx="58803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c) ohrožuje lidský život, nelze jej léčit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716991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980728"/>
            <a:ext cx="8229600" cy="1143000"/>
          </a:xfrm>
        </p:spPr>
        <p:txBody>
          <a:bodyPr>
            <a:noAutofit/>
          </a:bodyPr>
          <a:lstStyle/>
          <a:p>
            <a:r>
              <a:rPr lang="cs-CZ" b="1" dirty="0" smtClean="0">
                <a:ln w="1905"/>
                <a:solidFill>
                  <a:schemeClr val="tx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 jaký syndrom se v případě AIDS jedná?</a:t>
            </a:r>
            <a:endParaRPr lang="cs-CZ" b="1" dirty="0">
              <a:ln w="1905"/>
              <a:solidFill>
                <a:schemeClr val="tx1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31640" y="2996952"/>
            <a:ext cx="18042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a) vrozený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31640" y="4149080"/>
            <a:ext cx="17491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b) získaný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469802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764704"/>
            <a:ext cx="8229600" cy="1143000"/>
          </a:xfrm>
        </p:spPr>
        <p:txBody>
          <a:bodyPr/>
          <a:lstStyle/>
          <a:p>
            <a:r>
              <a:rPr lang="cs-CZ" b="1" dirty="0" smtClean="0">
                <a:ln w="1905"/>
                <a:solidFill>
                  <a:schemeClr val="tx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Onemocnění AIDS …</a:t>
            </a:r>
            <a:endParaRPr lang="cs-CZ" b="1" dirty="0">
              <a:ln w="1905"/>
              <a:solidFill>
                <a:schemeClr val="tx1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9592" y="2492896"/>
            <a:ext cx="48569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a) neohrožuje imunitní systém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3717032"/>
            <a:ext cx="648126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b) naruší schopnost imunitního systému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bojovat s viry a bakteriemi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252323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908720"/>
            <a:ext cx="8229600" cy="1143000"/>
          </a:xfrm>
        </p:spPr>
        <p:txBody>
          <a:bodyPr/>
          <a:lstStyle/>
          <a:p>
            <a:r>
              <a:rPr lang="cs-CZ" b="1" dirty="0" smtClean="0">
                <a:ln w="1905"/>
                <a:solidFill>
                  <a:schemeClr val="tx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  je  AIDS?</a:t>
            </a:r>
            <a:endParaRPr lang="cs-CZ" b="1" dirty="0">
              <a:ln w="1905"/>
              <a:solidFill>
                <a:schemeClr val="tx1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87624" y="2564904"/>
            <a:ext cx="13580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a) virus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3789040"/>
            <a:ext cx="16209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b) nemoc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5132775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052736"/>
            <a:ext cx="8229600" cy="1143000"/>
          </a:xfrm>
        </p:spPr>
        <p:txBody>
          <a:bodyPr/>
          <a:lstStyle/>
          <a:p>
            <a:r>
              <a:rPr lang="cs-CZ" b="1" dirty="0" smtClean="0">
                <a:ln w="1905"/>
                <a:solidFill>
                  <a:schemeClr val="tx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 je HIV?</a:t>
            </a:r>
            <a:endParaRPr lang="cs-CZ" b="1" dirty="0">
              <a:ln w="1905"/>
              <a:solidFill>
                <a:schemeClr val="tx1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87624" y="2846462"/>
            <a:ext cx="13580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a) virus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87624" y="4000103"/>
            <a:ext cx="16209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b) nemoc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206897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80728"/>
            <a:ext cx="8229600" cy="1143000"/>
          </a:xfrm>
        </p:spPr>
        <p:txBody>
          <a:bodyPr>
            <a:noAutofit/>
          </a:bodyPr>
          <a:lstStyle/>
          <a:p>
            <a:r>
              <a:rPr lang="cs-CZ" b="1" dirty="0" smtClean="0">
                <a:ln w="1905"/>
                <a:solidFill>
                  <a:schemeClr val="tx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Které krvinky zajišťují imunitu?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10801" y="2780928"/>
            <a:ext cx="114486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a) bílé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10801" y="3901678"/>
            <a:ext cx="18047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b) červené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5988842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980728"/>
            <a:ext cx="8229600" cy="1143000"/>
          </a:xfrm>
        </p:spPr>
        <p:txBody>
          <a:bodyPr>
            <a:noAutofit/>
          </a:bodyPr>
          <a:lstStyle/>
          <a:p>
            <a:r>
              <a:rPr lang="cs-CZ" b="1" dirty="0" smtClean="0">
                <a:ln w="1905"/>
                <a:solidFill>
                  <a:schemeClr val="tx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Jaké příznaky zaznamená infikovaný člověk?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87624" y="3068960"/>
            <a:ext cx="29340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a) </a:t>
            </a:r>
            <a:r>
              <a:rPr lang="cs-CZ" sz="2800" dirty="0"/>
              <a:t>z</a:t>
            </a:r>
            <a:r>
              <a:rPr lang="cs-CZ" sz="2800" dirty="0" smtClean="0"/>
              <a:t>cela specifické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87624" y="4365104"/>
            <a:ext cx="31694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b) </a:t>
            </a:r>
            <a:r>
              <a:rPr lang="cs-CZ" sz="2800" dirty="0"/>
              <a:t>p</a:t>
            </a:r>
            <a:r>
              <a:rPr lang="cs-CZ" sz="2800" dirty="0" smtClean="0"/>
              <a:t>odobné chřipce</a:t>
            </a:r>
            <a:endParaRPr lang="cs-CZ" sz="2800" dirty="0"/>
          </a:p>
        </p:txBody>
      </p:sp>
      <p:sp>
        <p:nvSpPr>
          <p:cNvPr id="6" name="Ovál 5"/>
          <p:cNvSpPr/>
          <p:nvPr/>
        </p:nvSpPr>
        <p:spPr>
          <a:xfrm>
            <a:off x="4357081" y="6453336"/>
            <a:ext cx="253572" cy="114300"/>
          </a:xfrm>
          <a:prstGeom prst="ellipse">
            <a:avLst/>
          </a:prstGeom>
          <a:solidFill>
            <a:schemeClr val="bg1">
              <a:lumMod val="65000"/>
            </a:schemeClr>
          </a:solidFill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3635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908720"/>
            <a:ext cx="8229600" cy="1143000"/>
          </a:xfrm>
        </p:spPr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Zdroje</a:t>
            </a:r>
            <a:endParaRPr lang="cs-CZ" sz="60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15616" y="2807350"/>
            <a:ext cx="25839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Vlastní zdroje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37632192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ooklet">
  <a:themeElements>
    <a:clrScheme name="Brooklet">
      <a:dk1>
        <a:sysClr val="windowText" lastClr="000000"/>
      </a:dk1>
      <a:lt1>
        <a:sysClr val="window" lastClr="FFFFFF"/>
      </a:lt1>
      <a:dk2>
        <a:srgbClr val="4062E3"/>
      </a:dk2>
      <a:lt2>
        <a:srgbClr val="C7E4F8"/>
      </a:lt2>
      <a:accent1>
        <a:srgbClr val="79498D"/>
      </a:accent1>
      <a:accent2>
        <a:srgbClr val="AE236A"/>
      </a:accent2>
      <a:accent3>
        <a:srgbClr val="F88941"/>
      </a:accent3>
      <a:accent4>
        <a:srgbClr val="DEC441"/>
      </a:accent4>
      <a:accent5>
        <a:srgbClr val="9FA500"/>
      </a:accent5>
      <a:accent6>
        <a:srgbClr val="707070"/>
      </a:accent6>
      <a:hlink>
        <a:srgbClr val="0000E1"/>
      </a:hlink>
      <a:folHlink>
        <a:srgbClr val="800080"/>
      </a:folHlink>
    </a:clrScheme>
    <a:fontScheme name="Brooklet">
      <a:majorFont>
        <a:latin typeface="Constantia"/>
        <a:ea typeface=""/>
        <a:cs typeface=""/>
        <a:font script="Jpan" typeface="HG明朝E"/>
        <a:font script="Hang" typeface="궁서"/>
        <a:font script="Hans" typeface="华文中宋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华文楷体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Brooklet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6175" cap="flat" cmpd="sng" algn="ctr">
          <a:solidFill>
            <a:schemeClr val="phClr">
              <a:alpha val="100000"/>
            </a:schemeClr>
          </a:solidFill>
          <a:prstDash val="solid"/>
        </a:ln>
        <a:ln w="16350" cap="flat" cmpd="sng" algn="ctr">
          <a:solidFill>
            <a:schemeClr val="phClr">
              <a:alpha val="100000"/>
            </a:schemeClr>
          </a:solidFill>
          <a:prstDash val="solid"/>
        </a:ln>
        <a:ln w="29525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orthographicFront"/>
            <a:lightRig rig="soft" dir="t">
              <a:rot lat="0" lon="0" rev="0"/>
            </a:lightRig>
          </a:scene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7200000"/>
            <a:lightRig rig="glow" dir="t">
              <a:rot lat="0" lon="0" rev="21000000"/>
            </a:lightRig>
          </a:scene3d>
          <a:sp3d>
            <a:bevelT w="304800" h="44450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0"/>
            <a:lightRig rig="glow" dir="t">
              <a:rot lat="0" lon="0" rev="21000000"/>
            </a:lightRig>
          </a:scene3d>
          <a:sp3d>
            <a:bevelT w="342900" h="38100" prst="softRound"/>
            <a:bevelB w="342900" h="38100" prst="softRound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75000"/>
              </a:schemeClr>
            </a:gs>
            <a:gs pos="65000">
              <a:schemeClr val="phClr">
                <a:shade val="75000"/>
              </a:schemeClr>
            </a:gs>
            <a:gs pos="100000">
              <a:schemeClr val="phClr">
                <a:shade val="75000"/>
              </a:schemeClr>
            </a:gs>
          </a:gsLst>
          <a:lin ang="16200000" scaled="1"/>
        </a:gradFill>
        <a:blipFill rotWithShape="0">
          <a:blip xmlns:r="http://schemas.openxmlformats.org/officeDocument/2006/relationships" r:embed="rId1">
            <a:duotone>
              <a:schemeClr val="phClr">
                <a:shade val="50000"/>
              </a:schemeClr>
              <a:schemeClr val="phClr">
                <a:tint val="75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potůčku</Template>
  <TotalTime>294</TotalTime>
  <Words>532</Words>
  <Application>Microsoft Office PowerPoint</Application>
  <PresentationFormat>Předvádění na obrazovce (4:3)</PresentationFormat>
  <Paragraphs>93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Brooklet</vt:lpstr>
      <vt:lpstr>Motiv sady Office</vt:lpstr>
      <vt:lpstr>Prezentace aplikace PowerPoint</vt:lpstr>
      <vt:lpstr>AIDS</vt:lpstr>
      <vt:lpstr>AIDS</vt:lpstr>
      <vt:lpstr>Proč  AIDS?</vt:lpstr>
      <vt:lpstr>HIV</vt:lpstr>
      <vt:lpstr>Imunitní systém</vt:lpstr>
      <vt:lpstr>Bílé krvinky</vt:lpstr>
      <vt:lpstr>HIV POZITIVNÍ</vt:lpstr>
      <vt:lpstr>AIDS …</vt:lpstr>
      <vt:lpstr>O jaký syndrom se v případě AIDS jedná?</vt:lpstr>
      <vt:lpstr>Onemocnění AIDS …</vt:lpstr>
      <vt:lpstr>Co  je  AIDS?</vt:lpstr>
      <vt:lpstr>Co je HIV?</vt:lpstr>
      <vt:lpstr>Které krvinky zajišťují imunitu?</vt:lpstr>
      <vt:lpstr>Jaké příznaky zaznamená infikovaný člověk?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AIDS, HIV</dc:title>
  <dc:creator>OEM</dc:creator>
  <cp:lastModifiedBy>OEM</cp:lastModifiedBy>
  <cp:revision>40</cp:revision>
  <dcterms:created xsi:type="dcterms:W3CDTF">2011-08-20T19:07:03Z</dcterms:created>
  <dcterms:modified xsi:type="dcterms:W3CDTF">2011-11-21T15:17:01Z</dcterms:modified>
</cp:coreProperties>
</file>