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76" r:id="rId4"/>
    <p:sldId id="258" r:id="rId5"/>
    <p:sldId id="259" r:id="rId6"/>
    <p:sldId id="260" r:id="rId7"/>
    <p:sldId id="261" r:id="rId8"/>
    <p:sldId id="262" r:id="rId9"/>
    <p:sldId id="263" r:id="rId10"/>
    <p:sldId id="275" r:id="rId11"/>
    <p:sldId id="264" r:id="rId12"/>
    <p:sldId id="265" r:id="rId13"/>
    <p:sldId id="266" r:id="rId14"/>
    <p:sldId id="267" r:id="rId15"/>
    <p:sldId id="269" r:id="rId16"/>
    <p:sldId id="270" r:id="rId17"/>
    <p:sldId id="271" r:id="rId18"/>
    <p:sldId id="272" r:id="rId19"/>
    <p:sldId id="273" r:id="rId20"/>
    <p:sldId id="274" r:id="rId21"/>
    <p:sldId id="277" r:id="rId22"/>
    <p:sldId id="278" r:id="rId23"/>
    <p:sldId id="279" r:id="rId24"/>
    <p:sldId id="280" r:id="rId25"/>
    <p:sldId id="281" r:id="rId26"/>
    <p:sldId id="268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23.5.2012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mpuls.cz/clanek/jsou-obezni-lide-diskriminovani/226323" TargetMode="External"/><Relationship Id="rId13" Type="http://schemas.openxmlformats.org/officeDocument/2006/relationships/hyperlink" Target="http://lesk.cas.sk/clanok/80327/tajne-zelanie-mnohych-zien-byt-znasilnena.html" TargetMode="External"/><Relationship Id="rId3" Type="http://schemas.openxmlformats.org/officeDocument/2006/relationships/hyperlink" Target="http://cs.wikipedia.org/wiki/Soubor:AMI_scheme.png" TargetMode="External"/><Relationship Id="rId7" Type="http://schemas.openxmlformats.org/officeDocument/2006/relationships/hyperlink" Target="http://www.prodamy.cz/filozofie-zdravi/?stranka=3" TargetMode="External"/><Relationship Id="rId12" Type="http://schemas.openxmlformats.org/officeDocument/2006/relationships/hyperlink" Target="http://lesk.cas.sk/clanok/92441/hromadi-sa-vo-vas-stres-vypnite-aspon-na-chvilu.html" TargetMode="External"/><Relationship Id="rId2" Type="http://schemas.openxmlformats.org/officeDocument/2006/relationships/hyperlink" Target="http://cs.wikipedia.org/wiki/Soubor:Heart_inferior_wall_infarc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MI_grid_cs.svg" TargetMode="External"/><Relationship Id="rId11" Type="http://schemas.openxmlformats.org/officeDocument/2006/relationships/hyperlink" Target="http://lesk.cas.sk/clanok/82725/prva-pomoc-aby-vas-netrafil-slak.html" TargetMode="External"/><Relationship Id="rId5" Type="http://schemas.openxmlformats.org/officeDocument/2006/relationships/hyperlink" Target="http://commons.wikimedia.org/wiki/File:J%C3%ADdlo_v_hospod%C4%9B_u_B%C5%99evnovsk%C3%A9ho_kl%C3%A1%C5%A1tera.jpg?uselang=cs" TargetMode="External"/><Relationship Id="rId15" Type="http://schemas.openxmlformats.org/officeDocument/2006/relationships/hyperlink" Target="http://lesk.cas.sk/clanok/91921/zabrani-ockovanie-vzniku-a-sireniu-tuberkulozy.html" TargetMode="External"/><Relationship Id="rId10" Type="http://schemas.openxmlformats.org/officeDocument/2006/relationships/hyperlink" Target="http://commons.wikimedia.org/wiki/File:Kava_sa_slagom_130208.jpg" TargetMode="External"/><Relationship Id="rId4" Type="http://schemas.openxmlformats.org/officeDocument/2006/relationships/hyperlink" Target="http://cs.wikipedia.org/wiki/Soubor:AMI_pain_front.png" TargetMode="External"/><Relationship Id="rId9" Type="http://schemas.openxmlformats.org/officeDocument/2006/relationships/hyperlink" Target="http://www.impuls.cz/clanek/obezita-deti-uz-se-nevejdou-do-sedacek/227844" TargetMode="External"/><Relationship Id="rId14" Type="http://schemas.openxmlformats.org/officeDocument/2006/relationships/hyperlink" Target="http://lesk.cas.sk/vyhladavanie/?hash=08609771b62&amp;q=vakciny&amp;sa.x=0&amp;sa.y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Civilizační choroby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pPr algn="ctr"/>
            <a:r>
              <a:rPr lang="cs-CZ" sz="2500" dirty="0" smtClean="0"/>
              <a:t>VY_32_INOVACE_2_VÝCHOVA </a:t>
            </a:r>
            <a:r>
              <a:rPr lang="cs-CZ" sz="2500" dirty="0"/>
              <a:t>KE </a:t>
            </a:r>
            <a:r>
              <a:rPr lang="cs-CZ" sz="2500" dirty="0" smtClean="0"/>
              <a:t>ZDRAVÍ_2_CIVILIZAČNÍ CHOROBY</a:t>
            </a:r>
            <a:endParaRPr lang="cs-CZ" sz="2500" dirty="0"/>
          </a:p>
          <a:p>
            <a:pPr algn="ctr"/>
            <a:r>
              <a:rPr lang="cs-CZ" sz="2500" dirty="0"/>
              <a:t>Dětský domov, Základní škola a Střední škola, Duchcov, příspěvková organizace</a:t>
            </a:r>
          </a:p>
          <a:p>
            <a:pPr algn="ctr"/>
            <a:r>
              <a:rPr lang="cs-CZ" sz="2500" dirty="0" smtClean="0"/>
              <a:t>Registrační </a:t>
            </a:r>
            <a:r>
              <a:rPr lang="cs-CZ" sz="2500" dirty="0"/>
              <a:t>číslo: cz.1.07/1.4.00/21.0559</a:t>
            </a:r>
          </a:p>
          <a:p>
            <a:pPr algn="ctr"/>
            <a:r>
              <a:rPr lang="cs-CZ" sz="2500" dirty="0"/>
              <a:t>Mgr. Ladislava Hofmanová</a:t>
            </a:r>
          </a:p>
          <a:p>
            <a:pPr algn="ctr"/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06" y="332656"/>
            <a:ext cx="4176713" cy="877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979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87824" y="2420888"/>
            <a:ext cx="4962128" cy="37215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Nemoc je změna organismu, která představuje psychickou a fyzickou  nepohodu.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nemoc ?</a:t>
            </a:r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64904"/>
            <a:ext cx="4962128" cy="3721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7559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374207" y="4581128"/>
            <a:ext cx="3259681" cy="19168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04048" y="1484784"/>
            <a:ext cx="3593976" cy="2696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7504" y="1484784"/>
            <a:ext cx="4654176" cy="26969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8800"/>
            <a:ext cx="4572396" cy="2688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Jak je možné se před nemocí chránit?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28800"/>
            <a:ext cx="3593976" cy="2696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355" y="4725144"/>
            <a:ext cx="3259681" cy="1916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688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4" grpId="0" animBg="1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dirty="0" smtClean="0"/>
              <a:t>1. Mytí rukou (po každém použití toalety, před přípravou a konzumací jídla a při návratu domů z venku).</a:t>
            </a:r>
          </a:p>
          <a:p>
            <a:r>
              <a:rPr lang="cs-CZ" dirty="0" smtClean="0"/>
              <a:t>2. Očkování (chrání před samotnou nemocí a při tvorbě přirozeného rezervoáru).</a:t>
            </a:r>
          </a:p>
          <a:p>
            <a:r>
              <a:rPr lang="cs-CZ" dirty="0" smtClean="0"/>
              <a:t>3. Pozor na antibiotika (čím častěji se užívají, tím méně účinkují).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je možné se před nemocí chránit?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2723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03848" y="2708920"/>
            <a:ext cx="4206264" cy="3312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Skupina onemocnění, která jsou spojena s životním stylem.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jsou to civilizační choroby?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136" y="2924944"/>
            <a:ext cx="4206264" cy="3289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8936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633184" y="3429000"/>
            <a:ext cx="2431157" cy="32415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34759"/>
            <a:ext cx="8229600" cy="4525963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růmyslová </a:t>
            </a:r>
            <a:r>
              <a:rPr lang="cs-CZ" dirty="0"/>
              <a:t>velkovýroba a druhotně i příjem kalorických </a:t>
            </a:r>
            <a:r>
              <a:rPr lang="cs-CZ" dirty="0" smtClean="0"/>
              <a:t>jídel.</a:t>
            </a:r>
            <a:endParaRPr lang="cs-CZ" dirty="0"/>
          </a:p>
          <a:p>
            <a:r>
              <a:rPr lang="cs-CZ" dirty="0"/>
              <a:t>Úbytek fyzického </a:t>
            </a:r>
            <a:r>
              <a:rPr lang="cs-CZ" dirty="0" smtClean="0"/>
              <a:t>pohybu.</a:t>
            </a:r>
            <a:endParaRPr lang="cs-CZ" dirty="0"/>
          </a:p>
          <a:p>
            <a:r>
              <a:rPr lang="cs-CZ" dirty="0"/>
              <a:t>Nadměrná konzumace jídla, alkoholu a </a:t>
            </a:r>
            <a:r>
              <a:rPr lang="cs-CZ" dirty="0" smtClean="0"/>
              <a:t>cigaret.</a:t>
            </a:r>
            <a:endParaRPr lang="cs-CZ" dirty="0"/>
          </a:p>
          <a:p>
            <a:r>
              <a:rPr lang="cs-CZ" dirty="0"/>
              <a:t>Zvýšený </a:t>
            </a:r>
            <a:r>
              <a:rPr lang="cs-CZ" dirty="0" smtClean="0"/>
              <a:t>stres.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Jaké jsou příčiny vzniku těchto chorob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3616457"/>
            <a:ext cx="2431157" cy="3241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1424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Infarkt myokardu</a:t>
            </a:r>
          </a:p>
          <a:p>
            <a:r>
              <a:rPr lang="cs-CZ" dirty="0" smtClean="0"/>
              <a:t>Cévní mozkové příhody</a:t>
            </a:r>
          </a:p>
          <a:p>
            <a:r>
              <a:rPr lang="cs-CZ" dirty="0" smtClean="0"/>
              <a:t>Obezita</a:t>
            </a:r>
          </a:p>
          <a:p>
            <a:r>
              <a:rPr lang="cs-CZ" dirty="0" smtClean="0"/>
              <a:t>Cukrovka</a:t>
            </a:r>
          </a:p>
          <a:p>
            <a:r>
              <a:rPr lang="cs-CZ" dirty="0" smtClean="0"/>
              <a:t>Nádory</a:t>
            </a:r>
          </a:p>
          <a:p>
            <a:r>
              <a:rPr lang="cs-CZ" dirty="0" smtClean="0"/>
              <a:t>Deprese</a:t>
            </a:r>
          </a:p>
          <a:p>
            <a:r>
              <a:rPr lang="cs-CZ" dirty="0" smtClean="0"/>
              <a:t>Předčasné stárnutí</a:t>
            </a:r>
          </a:p>
          <a:p>
            <a:r>
              <a:rPr lang="cs-CZ" dirty="0" smtClean="0"/>
              <a:t>Předčasné porody a potraty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Znáš nějaké civilizační choroby?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212" y="3645024"/>
            <a:ext cx="2241798" cy="22417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11960" y="6165304"/>
            <a:ext cx="41787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Modrý kruh – mezinárodní symbol diabetu</a:t>
            </a:r>
          </a:p>
        </p:txBody>
      </p:sp>
    </p:spTree>
    <p:extLst>
      <p:ext uri="{BB962C8B-B14F-4D97-AF65-F5344CB8AC3E}">
        <p14:creationId xmlns:p14="http://schemas.microsoft.com/office/powerpoint/2010/main" val="582292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si představíš pod pojmem stres?</a:t>
            </a:r>
          </a:p>
          <a:p>
            <a:r>
              <a:rPr lang="cs-CZ" dirty="0" smtClean="0"/>
              <a:t>Souhrn fyzických a duševních reakcí na nepříjemný stav.</a:t>
            </a:r>
          </a:p>
          <a:p>
            <a:endParaRPr lang="cs-CZ" dirty="0"/>
          </a:p>
          <a:p>
            <a:r>
              <a:rPr lang="cs-CZ" sz="28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Druhy stresu</a:t>
            </a:r>
            <a:r>
              <a:rPr lang="cs-CZ" dirty="0" smtClean="0"/>
              <a:t>:</a:t>
            </a:r>
          </a:p>
          <a:p>
            <a:r>
              <a:rPr lang="cs-CZ" dirty="0" err="1" smtClean="0"/>
              <a:t>Eustres</a:t>
            </a:r>
            <a:r>
              <a:rPr lang="cs-CZ" dirty="0" smtClean="0"/>
              <a:t> – pozitivní zátěž, která v přiměřené míře stimuluje jedince k lepším výkonům.</a:t>
            </a:r>
          </a:p>
          <a:p>
            <a:r>
              <a:rPr lang="cs-CZ" dirty="0" err="1" smtClean="0"/>
              <a:t>distres</a:t>
            </a:r>
            <a:r>
              <a:rPr lang="cs-CZ" dirty="0" smtClean="0"/>
              <a:t>: - nadměrná zátěž, která může jedince poškodit a vyvolat onemocnění.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7951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292080" y="4509120"/>
            <a:ext cx="2739648" cy="17335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9"/>
            <a:ext cx="8435702" cy="3243815"/>
          </a:xfrm>
        </p:spPr>
        <p:txBody>
          <a:bodyPr>
            <a:normAutofit fontScale="92500"/>
          </a:bodyPr>
          <a:lstStyle/>
          <a:p>
            <a:r>
              <a:rPr lang="cs-CZ" sz="26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Fyzikální faktory</a:t>
            </a:r>
            <a:r>
              <a:rPr lang="cs-CZ" dirty="0"/>
              <a:t>: prudké světlo, nadměrný </a:t>
            </a:r>
            <a:r>
              <a:rPr lang="cs-CZ" dirty="0" smtClean="0"/>
              <a:t>hluk</a:t>
            </a:r>
            <a:r>
              <a:rPr lang="cs-CZ" dirty="0"/>
              <a:t>.</a:t>
            </a:r>
            <a:endParaRPr lang="cs-CZ" dirty="0" smtClean="0"/>
          </a:p>
          <a:p>
            <a:r>
              <a:rPr lang="cs-CZ" sz="26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Psychické faktory</a:t>
            </a:r>
            <a:r>
              <a:rPr lang="cs-CZ" dirty="0" smtClean="0"/>
              <a:t>: zodpovědnost </a:t>
            </a:r>
            <a:r>
              <a:rPr lang="cs-CZ" dirty="0"/>
              <a:t>(nezaplacené účty, nedostatek peněz), práce nebo škola (zkoušky, dopravní špička, termíny úkolů</a:t>
            </a:r>
            <a:r>
              <a:rPr lang="cs-CZ" dirty="0" smtClean="0"/>
              <a:t>). </a:t>
            </a:r>
          </a:p>
          <a:p>
            <a:r>
              <a:rPr lang="cs-CZ" sz="26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Sociální faktory</a:t>
            </a:r>
            <a:r>
              <a:rPr lang="cs-CZ" dirty="0"/>
              <a:t>: osobní vztahy (konflikt, nevěra, zklamání, týrání), životní styl (přejídání, nezdravé složení stravy, kouření, nadměrné pití alkoholu, nedostatek spánku</a:t>
            </a:r>
            <a:r>
              <a:rPr lang="cs-CZ" dirty="0" smtClean="0"/>
              <a:t>).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znáš stresory?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653136"/>
            <a:ext cx="29527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386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11960" y="4509120"/>
            <a:ext cx="3312368" cy="19908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Traumatické faktory</a:t>
            </a:r>
            <a:r>
              <a:rPr lang="cs-CZ" dirty="0"/>
              <a:t>: události (narození dítěte, úmrtí, únos, znásilnění, válka, setkání, sňatek, rozvod, stěhování</a:t>
            </a:r>
            <a:r>
              <a:rPr lang="cs-CZ" dirty="0" smtClean="0"/>
              <a:t>).</a:t>
            </a:r>
            <a:endParaRPr lang="cs-CZ" dirty="0"/>
          </a:p>
          <a:p>
            <a:r>
              <a:rPr lang="cs-CZ" sz="24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Dětské faktory</a:t>
            </a:r>
            <a:r>
              <a:rPr lang="cs-CZ" dirty="0"/>
              <a:t>: vystavení stresu v raném věku může trvale zvýšit odpověď na stres, např. u týraných a zneužívaných dětí, školní zátěž, alkoholismus rodičů, přílišná náročnost rodičů.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znáš stresory?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653136"/>
            <a:ext cx="3384376" cy="1990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289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779912" y="3284984"/>
            <a:ext cx="4248472" cy="2632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503395" y="3284984"/>
            <a:ext cx="1597449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Každodenní stres se lidé snaží zvládat různými způsoby, které mj. zahrnují fyzické cvičení, různé relaxační techniky, </a:t>
            </a:r>
            <a:r>
              <a:rPr lang="cs-CZ" dirty="0" smtClean="0"/>
              <a:t>meditace.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407" y="3501008"/>
            <a:ext cx="1792015" cy="241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501008"/>
            <a:ext cx="4572000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16945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Infarkt myokardu (srdeční </a:t>
            </a:r>
            <a:r>
              <a:rPr lang="cs-CZ" dirty="0" smtClean="0"/>
              <a:t>mrtvice) </a:t>
            </a:r>
            <a:r>
              <a:rPr lang="cs-CZ" dirty="0"/>
              <a:t>je náhlé přerušení krevního zásobování části </a:t>
            </a:r>
            <a:r>
              <a:rPr lang="cs-CZ" dirty="0" smtClean="0"/>
              <a:t>srdce.</a:t>
            </a:r>
          </a:p>
          <a:p>
            <a:r>
              <a:rPr lang="cs-CZ" dirty="0"/>
              <a:t>Dochází k němu náhlým uzávěrem srdeční (koronární) tepny - </a:t>
            </a:r>
            <a:r>
              <a:rPr lang="cs-CZ" dirty="0" smtClean="0"/>
              <a:t>nejčastěji </a:t>
            </a:r>
            <a:r>
              <a:rPr lang="cs-CZ" dirty="0"/>
              <a:t>vznikem krevní </a:t>
            </a:r>
            <a:r>
              <a:rPr lang="cs-CZ" dirty="0" smtClean="0"/>
              <a:t>sraženiny.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Infarkt myokardu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656" y="3375825"/>
            <a:ext cx="2268760" cy="29337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75656" y="5052529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Ucpaná tepna (1) Poškozený okrsek srdečního svalu (2) Pravá koronární tepna (RCA) Levá koronární tepna (LCA</a:t>
            </a:r>
          </a:p>
        </p:txBody>
      </p:sp>
    </p:spTree>
    <p:extLst>
      <p:ext uri="{BB962C8B-B14F-4D97-AF65-F5344CB8AC3E}">
        <p14:creationId xmlns:p14="http://schemas.microsoft.com/office/powerpoint/2010/main" val="279713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Infarkt myokardu se vyskytuje více u mužů než u žen. Nejvíce ohroženi jsou muži nad 50 let a ženy nad 60 let.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Infarkt myokardu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39559"/>
            <a:ext cx="3411632" cy="2854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72200" y="6247664"/>
            <a:ext cx="2029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infarkt </a:t>
            </a:r>
            <a:r>
              <a:rPr lang="cs-CZ" dirty="0"/>
              <a:t>spodní stěny</a:t>
            </a:r>
          </a:p>
        </p:txBody>
      </p:sp>
    </p:spTree>
    <p:extLst>
      <p:ext uri="{BB962C8B-B14F-4D97-AF65-F5344CB8AC3E}">
        <p14:creationId xmlns:p14="http://schemas.microsoft.com/office/powerpoint/2010/main" val="3726019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76056" y="4507788"/>
            <a:ext cx="3014887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8435280" cy="3171808"/>
          </a:xfrm>
        </p:spPr>
        <p:txBody>
          <a:bodyPr>
            <a:normAutofit fontScale="85000" lnSpcReduction="20000"/>
          </a:bodyPr>
          <a:lstStyle/>
          <a:p>
            <a:endParaRPr lang="cs-CZ" dirty="0"/>
          </a:p>
          <a:p>
            <a:r>
              <a:rPr lang="cs-CZ" dirty="0"/>
              <a:t>U</a:t>
            </a:r>
            <a:r>
              <a:rPr lang="cs-CZ" dirty="0" smtClean="0"/>
              <a:t>kládání </a:t>
            </a:r>
            <a:r>
              <a:rPr lang="cs-CZ" dirty="0"/>
              <a:t>cholesterolu do stěny tepny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Postupné </a:t>
            </a:r>
            <a:r>
              <a:rPr lang="cs-CZ" dirty="0"/>
              <a:t>zvětšování tukového plátu zužuje její průsvit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</a:t>
            </a:r>
            <a:r>
              <a:rPr lang="cs-CZ" dirty="0"/>
              <a:t>jednom okamžiku se začne tvořit krevní sraženina, nasedávající na tukové hmoty, dráždící krevní destičky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Tento </a:t>
            </a:r>
            <a:r>
              <a:rPr lang="cs-CZ" dirty="0"/>
              <a:t>okamžik nastává nejčastěji v klidu, často ve spánku. </a:t>
            </a:r>
            <a:endParaRPr lang="cs-CZ" dirty="0" smtClean="0"/>
          </a:p>
          <a:p>
            <a:r>
              <a:rPr lang="cs-CZ" dirty="0" smtClean="0"/>
              <a:t>Jiné </a:t>
            </a:r>
            <a:r>
              <a:rPr lang="cs-CZ" dirty="0"/>
              <a:t>vyvolávající momenty, jako vystavení stresu, chladu, fyzická zátěž nebo změna počasí jsou málo časté.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Příčiny vzniku </a:t>
            </a:r>
            <a:r>
              <a:rPr lang="cs-CZ" dirty="0" smtClean="0"/>
              <a:t>infarktu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653136"/>
            <a:ext cx="3554437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6512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1328"/>
            <a:ext cx="5987008" cy="497200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D</a:t>
            </a:r>
            <a:r>
              <a:rPr lang="cs-CZ" dirty="0" smtClean="0"/>
              <a:t>életrvající </a:t>
            </a:r>
            <a:r>
              <a:rPr lang="cs-CZ" dirty="0"/>
              <a:t>(přes 10 minut) tlaková krutá svíravá bolest v oblasti srdce a hrudní </a:t>
            </a:r>
            <a:r>
              <a:rPr lang="cs-CZ" dirty="0" smtClean="0"/>
              <a:t>kosti.</a:t>
            </a:r>
            <a:endParaRPr lang="cs-CZ" dirty="0"/>
          </a:p>
          <a:p>
            <a:r>
              <a:rPr lang="cs-CZ" dirty="0" smtClean="0"/>
              <a:t>Bolest </a:t>
            </a:r>
            <a:r>
              <a:rPr lang="cs-CZ" dirty="0"/>
              <a:t>neustupuje a je stále silná </a:t>
            </a:r>
            <a:r>
              <a:rPr lang="cs-CZ" dirty="0" smtClean="0"/>
              <a:t>  v </a:t>
            </a:r>
            <a:r>
              <a:rPr lang="cs-CZ" dirty="0"/>
              <a:t>jakýchkoli </a:t>
            </a:r>
            <a:r>
              <a:rPr lang="cs-CZ" dirty="0" smtClean="0"/>
              <a:t>polohách.</a:t>
            </a:r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ypické </a:t>
            </a:r>
            <a:r>
              <a:rPr lang="cs-CZ" dirty="0"/>
              <a:t>je vyzařování bolesti do ramene, krku a levé ruky a lopatky.</a:t>
            </a:r>
          </a:p>
          <a:p>
            <a:r>
              <a:rPr lang="cs-CZ" dirty="0"/>
              <a:t>N</a:t>
            </a:r>
            <a:r>
              <a:rPr lang="cs-CZ" dirty="0" smtClean="0"/>
              <a:t>adměrné pocení.</a:t>
            </a:r>
            <a:endParaRPr lang="cs-CZ" dirty="0"/>
          </a:p>
          <a:p>
            <a:r>
              <a:rPr lang="cs-CZ" dirty="0"/>
              <a:t>Ú</a:t>
            </a:r>
            <a:r>
              <a:rPr lang="cs-CZ" dirty="0" smtClean="0"/>
              <a:t>zkost </a:t>
            </a:r>
            <a:r>
              <a:rPr lang="cs-CZ" dirty="0"/>
              <a:t>a </a:t>
            </a:r>
            <a:r>
              <a:rPr lang="cs-CZ" dirty="0" smtClean="0"/>
              <a:t>dušnost.</a:t>
            </a:r>
            <a:endParaRPr lang="cs-CZ" dirty="0"/>
          </a:p>
          <a:p>
            <a:r>
              <a:rPr lang="cs-CZ" dirty="0"/>
              <a:t>M</a:t>
            </a:r>
            <a:r>
              <a:rPr lang="cs-CZ" dirty="0" smtClean="0"/>
              <a:t>ohou </a:t>
            </a:r>
            <a:r>
              <a:rPr lang="cs-CZ" dirty="0"/>
              <a:t>se také objevit bolesti zad, břicha a čelisti.</a:t>
            </a:r>
          </a:p>
          <a:p>
            <a:r>
              <a:rPr lang="cs-CZ" dirty="0"/>
              <a:t>V</a:t>
            </a:r>
            <a:r>
              <a:rPr lang="cs-CZ" dirty="0" smtClean="0"/>
              <a:t>ětšinou </a:t>
            </a:r>
            <a:r>
              <a:rPr lang="cs-CZ" dirty="0"/>
              <a:t>se bolest dostavuje náhle, často v klidu nebo ve </a:t>
            </a:r>
            <a:r>
              <a:rPr lang="cs-CZ" dirty="0" smtClean="0"/>
              <a:t>spánku.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příznaky?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115" y="3027511"/>
            <a:ext cx="2484039" cy="2729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4853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Nekouřit.</a:t>
            </a:r>
            <a:endParaRPr lang="cs-CZ" dirty="0"/>
          </a:p>
          <a:p>
            <a:r>
              <a:rPr lang="cs-CZ" dirty="0"/>
              <a:t>Vyhýbat se tučným a mastným </a:t>
            </a:r>
            <a:r>
              <a:rPr lang="cs-CZ" dirty="0" smtClean="0"/>
              <a:t>jídlům.</a:t>
            </a:r>
            <a:endParaRPr lang="cs-CZ" dirty="0"/>
          </a:p>
          <a:p>
            <a:r>
              <a:rPr lang="cs-CZ" dirty="0"/>
              <a:t>Pravidelně </a:t>
            </a:r>
            <a:r>
              <a:rPr lang="cs-CZ" dirty="0" smtClean="0"/>
              <a:t>cvičit.</a:t>
            </a:r>
            <a:endParaRPr lang="cs-CZ" dirty="0"/>
          </a:p>
          <a:p>
            <a:r>
              <a:rPr lang="cs-CZ" dirty="0"/>
              <a:t>Nahrazovat živočišné tuky </a:t>
            </a:r>
            <a:r>
              <a:rPr lang="cs-CZ" dirty="0" smtClean="0"/>
              <a:t>rostlinnými.</a:t>
            </a:r>
            <a:endParaRPr lang="cs-CZ" dirty="0"/>
          </a:p>
          <a:p>
            <a:r>
              <a:rPr lang="cs-CZ" dirty="0"/>
              <a:t>Mít optimální tělesnou </a:t>
            </a:r>
            <a:r>
              <a:rPr lang="cs-CZ" dirty="0" smtClean="0"/>
              <a:t>váhu.</a:t>
            </a:r>
            <a:endParaRPr lang="cs-CZ" dirty="0"/>
          </a:p>
          <a:p>
            <a:r>
              <a:rPr lang="cs-CZ" dirty="0"/>
              <a:t>Nepřetěžovat organismus (velkou fyzickou nebo psychickou </a:t>
            </a:r>
            <a:r>
              <a:rPr lang="cs-CZ" dirty="0" smtClean="0"/>
              <a:t>námahou).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můžeme bránit?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3348" y="4653136"/>
            <a:ext cx="2681782" cy="201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183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355976" y="3320799"/>
            <a:ext cx="3600400" cy="27004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stav, ve kterém přirozená energetická rezerva </a:t>
            </a:r>
            <a:r>
              <a:rPr lang="cs-CZ" dirty="0" smtClean="0"/>
              <a:t>člověka, </a:t>
            </a:r>
            <a:r>
              <a:rPr lang="cs-CZ" dirty="0"/>
              <a:t>která je uložena v tukové tkáni, stoupla nad obvyklou úroveň a poškozuje zdraví.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Obezita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501008"/>
            <a:ext cx="3747034" cy="2930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682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build="p"/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Nadměrný </a:t>
            </a:r>
            <a:r>
              <a:rPr lang="cs-CZ" dirty="0"/>
              <a:t>příjem </a:t>
            </a:r>
            <a:r>
              <a:rPr lang="cs-CZ" dirty="0" smtClean="0"/>
              <a:t>potravy.</a:t>
            </a:r>
            <a:endParaRPr lang="cs-CZ" dirty="0"/>
          </a:p>
          <a:p>
            <a:r>
              <a:rPr lang="cs-CZ" dirty="0" smtClean="0"/>
              <a:t>Deprese.</a:t>
            </a:r>
          </a:p>
          <a:p>
            <a:r>
              <a:rPr lang="cs-CZ" dirty="0" smtClean="0"/>
              <a:t>Nedostatek pohybu.</a:t>
            </a:r>
            <a:endParaRPr lang="cs-CZ" dirty="0"/>
          </a:p>
          <a:p>
            <a:r>
              <a:rPr lang="cs-CZ" dirty="0" smtClean="0"/>
              <a:t>Nepravidelné stravování.</a:t>
            </a:r>
            <a:endParaRPr lang="cs-CZ" dirty="0"/>
          </a:p>
          <a:p>
            <a:r>
              <a:rPr lang="cs-CZ" dirty="0" smtClean="0"/>
              <a:t>Mateřské </a:t>
            </a:r>
            <a:r>
              <a:rPr lang="cs-CZ" dirty="0"/>
              <a:t>přibírání </a:t>
            </a:r>
            <a:r>
              <a:rPr lang="cs-CZ" dirty="0" smtClean="0"/>
              <a:t>váhy.</a:t>
            </a:r>
            <a:endParaRPr lang="cs-CZ" dirty="0"/>
          </a:p>
          <a:p>
            <a:r>
              <a:rPr lang="cs-CZ" dirty="0" smtClean="0"/>
              <a:t>Hypofunkce </a:t>
            </a:r>
            <a:r>
              <a:rPr lang="cs-CZ" dirty="0"/>
              <a:t>štítné </a:t>
            </a:r>
            <a:r>
              <a:rPr lang="cs-CZ" dirty="0" smtClean="0"/>
              <a:t>žlázy.</a:t>
            </a:r>
            <a:endParaRPr lang="cs-CZ" dirty="0"/>
          </a:p>
          <a:p>
            <a:r>
              <a:rPr lang="cs-CZ" dirty="0" smtClean="0"/>
              <a:t>Nadbytek estrogenů.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příčiny obezity?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45024"/>
            <a:ext cx="3137925" cy="2353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9434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Index tělesné hmotnosti, obvykle označovaný zkratkou BMI (z anglického body </a:t>
            </a:r>
            <a:r>
              <a:rPr lang="cs-CZ" dirty="0" err="1"/>
              <a:t>mass</a:t>
            </a:r>
            <a:r>
              <a:rPr lang="cs-CZ" dirty="0"/>
              <a:t> index) je číslo používané jako měřítko obezity, umožňující statistické porovnávání lidí </a:t>
            </a:r>
            <a:r>
              <a:rPr lang="cs-CZ" dirty="0" smtClean="0"/>
              <a:t>          s </a:t>
            </a:r>
            <a:r>
              <a:rPr lang="cs-CZ" dirty="0"/>
              <a:t>různou výškou. Index se spočítá vydělením hmotnosti daného člověka druhou mocninou jeho výšky: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BMI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7" y="4750097"/>
            <a:ext cx="3641179" cy="958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593" y="4365104"/>
            <a:ext cx="1962323" cy="1962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374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11560" y="2780928"/>
            <a:ext cx="8352928" cy="32403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Do tohoto vzorečku se dosazuje hmotnost v kilogramech a výška v metrech a výsledná jednotka kg/m² se často vynechává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si své BMI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0272104"/>
              </p:ext>
            </p:extLst>
          </p:nvPr>
        </p:nvGraphicFramePr>
        <p:xfrm>
          <a:off x="734888" y="2912328"/>
          <a:ext cx="8229600" cy="3108960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2743200"/>
                <a:gridCol w="2743200"/>
                <a:gridCol w="2743200"/>
              </a:tblGrid>
              <a:tr h="348971">
                <a:tc>
                  <a:txBody>
                    <a:bodyPr/>
                    <a:lstStyle/>
                    <a:p>
                      <a:r>
                        <a:rPr lang="cs-CZ" dirty="0" smtClean="0"/>
                        <a:t>BMI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Kategorie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/>
                        <a:t>Zdravotní rizika</a:t>
                      </a:r>
                    </a:p>
                  </a:txBody>
                  <a:tcPr anchor="ctr"/>
                </a:tc>
              </a:tr>
              <a:tr h="188538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méne než 18,5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podváha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vysoká</a:t>
                      </a:r>
                    </a:p>
                  </a:txBody>
                  <a:tcPr anchor="ctr"/>
                </a:tc>
              </a:tr>
              <a:tr h="188538"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18,5 - 24,9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norma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minimální</a:t>
                      </a:r>
                    </a:p>
                  </a:txBody>
                  <a:tcPr anchor="ctr"/>
                </a:tc>
              </a:tr>
              <a:tr h="188538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25,0 - 29,9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nadváha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nízká až lehce vyšší</a:t>
                      </a:r>
                    </a:p>
                  </a:txBody>
                  <a:tcPr anchor="ctr"/>
                </a:tc>
              </a:tr>
              <a:tr h="188538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30,0 - 34,9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obezita 1. stupně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zvýšená</a:t>
                      </a:r>
                    </a:p>
                  </a:txBody>
                  <a:tcPr anchor="ctr"/>
                </a:tc>
              </a:tr>
              <a:tr h="188538"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35,0 - 39,9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obezita 2. stupně (závažná)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vysoká</a:t>
                      </a:r>
                    </a:p>
                  </a:txBody>
                  <a:tcPr anchor="ctr"/>
                </a:tc>
              </a:tr>
              <a:tr h="188538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40,0 a více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obezita 3. stupně (těžká)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velmi vysoká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5593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AutoNum type="alphaUcParenR"/>
            </a:pPr>
            <a:r>
              <a:rPr lang="cs-CZ" dirty="0">
                <a:hlinkClick r:id="rId2" action="ppaction://hlinksldjump"/>
              </a:rPr>
              <a:t>J</a:t>
            </a:r>
            <a:r>
              <a:rPr lang="cs-CZ" dirty="0" smtClean="0">
                <a:hlinkClick r:id="rId2" action="ppaction://hlinksldjump"/>
              </a:rPr>
              <a:t>e to přirozený proces dospívání.</a:t>
            </a:r>
            <a:endParaRPr lang="cs-CZ" dirty="0" smtClean="0"/>
          </a:p>
          <a:p>
            <a:pPr marL="624078" indent="-514350">
              <a:buAutoNum type="alphaUcParenR"/>
            </a:pPr>
            <a:r>
              <a:rPr lang="cs-CZ" dirty="0" smtClean="0">
                <a:hlinkClick r:id="rId3" action="ppaction://hlinksldjump"/>
              </a:rPr>
              <a:t>Stav</a:t>
            </a:r>
            <a:r>
              <a:rPr lang="cs-CZ" dirty="0">
                <a:hlinkClick r:id="rId3" action="ppaction://hlinksldjump"/>
              </a:rPr>
              <a:t>, ve kterém přirozená energetická rezerva člověka, která je uložena v tukové tkáni, stoupla nad obvyklou úroveň </a:t>
            </a:r>
            <a:r>
              <a:rPr lang="cs-CZ" dirty="0" smtClean="0">
                <a:hlinkClick r:id="rId3" action="ppaction://hlinksldjump"/>
              </a:rPr>
              <a:t>            a </a:t>
            </a:r>
            <a:r>
              <a:rPr lang="cs-CZ" dirty="0">
                <a:hlinkClick r:id="rId3" action="ppaction://hlinksldjump"/>
              </a:rPr>
              <a:t>poškozuje zdraví. </a:t>
            </a:r>
            <a:endParaRPr lang="cs-CZ" dirty="0" smtClean="0"/>
          </a:p>
          <a:p>
            <a:pPr marL="624078" indent="-514350">
              <a:buAutoNum type="alphaUcParenR"/>
            </a:pPr>
            <a:r>
              <a:rPr lang="cs-CZ" dirty="0" smtClean="0">
                <a:hlinkClick r:id="rId2" action="ppaction://hlinksldjump"/>
              </a:rPr>
              <a:t>Zvýšený přínos tučných jídel.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obezita?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160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spcBef>
                <a:spcPct val="0"/>
              </a:spcBef>
              <a:buNone/>
            </a:pPr>
            <a:r>
              <a:rPr lang="cs-CZ" sz="41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Ano, velmi dobře.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6300192" y="1789188"/>
            <a:ext cx="731520" cy="12161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1510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100" b="1" dirty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Ne, to není správně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ahnutá šipka doleva 3">
            <a:hlinkClick r:id="rId2" action="ppaction://hlinksldjump"/>
          </p:cNvPr>
          <p:cNvSpPr/>
          <p:nvPr/>
        </p:nvSpPr>
        <p:spPr>
          <a:xfrm>
            <a:off x="6836608" y="1956828"/>
            <a:ext cx="731520" cy="121615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33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BMI je </a:t>
            </a:r>
            <a:r>
              <a:rPr lang="cs-CZ" dirty="0"/>
              <a:t>zkratka </a:t>
            </a:r>
            <a:r>
              <a:rPr lang="cs-CZ" dirty="0" smtClean="0"/>
              <a:t>Indexu </a:t>
            </a:r>
            <a:r>
              <a:rPr lang="cs-CZ" dirty="0"/>
              <a:t>tělesné hmotnosti</a:t>
            </a:r>
            <a:r>
              <a:rPr lang="cs-CZ"/>
              <a:t>, </a:t>
            </a:r>
            <a:r>
              <a:rPr lang="cs-CZ" smtClean="0"/>
              <a:t>      z </a:t>
            </a:r>
            <a:r>
              <a:rPr lang="cs-CZ" dirty="0"/>
              <a:t>anglického body </a:t>
            </a:r>
            <a:r>
              <a:rPr lang="cs-CZ" dirty="0" err="1"/>
              <a:t>mass</a:t>
            </a:r>
            <a:r>
              <a:rPr lang="cs-CZ" dirty="0"/>
              <a:t> index) 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95736" y="3356992"/>
            <a:ext cx="216024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Ano</a:t>
            </a:r>
            <a:endParaRPr lang="cs-CZ" sz="3600" dirty="0"/>
          </a:p>
        </p:txBody>
      </p:sp>
      <p:sp>
        <p:nvSpPr>
          <p:cNvPr id="5" name="Zaoblený obdélník 4"/>
          <p:cNvSpPr/>
          <p:nvPr/>
        </p:nvSpPr>
        <p:spPr>
          <a:xfrm>
            <a:off x="5076056" y="3356992"/>
            <a:ext cx="216024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Ne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66402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Eustres</a:t>
            </a:r>
            <a:r>
              <a:rPr lang="cs-CZ" dirty="0" smtClean="0"/>
              <a:t> – </a:t>
            </a:r>
            <a:r>
              <a:rPr lang="cs-CZ" dirty="0"/>
              <a:t>pozitivní zátěž, která v přiměřené míře stimuluje jedince k lepším výkonům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95736" y="3356992"/>
            <a:ext cx="216024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Ano</a:t>
            </a:r>
            <a:endParaRPr lang="cs-CZ" sz="3600" dirty="0"/>
          </a:p>
        </p:txBody>
      </p:sp>
      <p:sp>
        <p:nvSpPr>
          <p:cNvPr id="5" name="Zaoblený obdélník 4"/>
          <p:cNvSpPr/>
          <p:nvPr/>
        </p:nvSpPr>
        <p:spPr>
          <a:xfrm>
            <a:off x="5076056" y="3356992"/>
            <a:ext cx="2160240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Ne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7528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cs.wikipedia.org/wiki/Soubor:Heart_inferior_wall_infarct.jpg</a:t>
            </a:r>
            <a:endParaRPr lang="cs-CZ" dirty="0" smtClean="0"/>
          </a:p>
          <a:p>
            <a:r>
              <a:rPr lang="cs-CZ" dirty="0" smtClean="0"/>
              <a:t>Dostupné </a:t>
            </a:r>
            <a:r>
              <a:rPr lang="cs-CZ" dirty="0"/>
              <a:t>pod licencí: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cs.wikipedia.org/wiki/Soubor:AMI_scheme.png</a:t>
            </a:r>
            <a:endParaRPr lang="cs-CZ" dirty="0" smtClean="0"/>
          </a:p>
          <a:p>
            <a:r>
              <a:rPr lang="en-US" dirty="0" err="1"/>
              <a:t>Dostupné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: Creative Commons </a:t>
            </a:r>
            <a:endParaRPr lang="cs-CZ" dirty="0" smtClean="0"/>
          </a:p>
          <a:p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cs.wikipedia.org/wiki/Soubor:AMI_pain_front.png</a:t>
            </a:r>
            <a:endParaRPr lang="cs-CZ" dirty="0" smtClean="0"/>
          </a:p>
          <a:p>
            <a:r>
              <a:rPr lang="en-US" dirty="0" err="1"/>
              <a:t>Dostupné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: Creative </a:t>
            </a:r>
            <a:r>
              <a:rPr lang="en-US" dirty="0" smtClean="0"/>
              <a:t>Commons</a:t>
            </a:r>
            <a:endParaRPr lang="cs-CZ" dirty="0" smtClean="0"/>
          </a:p>
          <a:p>
            <a:r>
              <a:rPr lang="en-US" dirty="0" smtClean="0">
                <a:hlinkClick r:id="rId5"/>
              </a:rPr>
              <a:t>http</a:t>
            </a:r>
            <a:r>
              <a:rPr lang="en-US" dirty="0">
                <a:hlinkClick r:id="rId5"/>
              </a:rPr>
              <a:t>://</a:t>
            </a:r>
            <a:r>
              <a:rPr lang="en-US" dirty="0" smtClean="0">
                <a:hlinkClick r:id="rId5"/>
              </a:rPr>
              <a:t>commons.wikimedia.org/wiki/File:J%C3%ADdlo_v_hospod%C4%9B_u_B%C5%99evnovsk%C3%A9ho_kl%C3%A1%C5%A1tera.jpg?uselang=cs</a:t>
            </a:r>
            <a:endParaRPr lang="cs-CZ" dirty="0" smtClean="0"/>
          </a:p>
          <a:p>
            <a:r>
              <a:rPr lang="en-US" dirty="0" err="1"/>
              <a:t>Dostupné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: Creative </a:t>
            </a:r>
            <a:r>
              <a:rPr lang="en-US" dirty="0" smtClean="0"/>
              <a:t>Commons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cs.wikipedia.org/wiki/Soubor:BMI_grid_cs.svg</a:t>
            </a:r>
            <a:endParaRPr lang="cs-CZ" dirty="0" smtClean="0"/>
          </a:p>
          <a:p>
            <a:r>
              <a:rPr lang="en-US" dirty="0" err="1"/>
              <a:t>Dostupné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: Creative </a:t>
            </a:r>
            <a:r>
              <a:rPr lang="en-US" dirty="0" smtClean="0"/>
              <a:t>Commons</a:t>
            </a:r>
            <a:endParaRPr lang="cs-CZ" dirty="0" smtClean="0"/>
          </a:p>
          <a:p>
            <a:r>
              <a:rPr lang="en-US" dirty="0">
                <a:hlinkClick r:id="rId7"/>
              </a:rPr>
              <a:t>http://www.prodamy.cz/filozofie-zdravi/?</a:t>
            </a:r>
            <a:r>
              <a:rPr lang="en-US" dirty="0" smtClean="0">
                <a:hlinkClick r:id="rId7"/>
              </a:rPr>
              <a:t>stranka=3</a:t>
            </a:r>
            <a:endParaRPr lang="cs-CZ" dirty="0" smtClean="0"/>
          </a:p>
          <a:p>
            <a:r>
              <a:rPr lang="en-US" dirty="0">
                <a:hlinkClick r:id="rId8"/>
              </a:rPr>
              <a:t>http://</a:t>
            </a:r>
            <a:r>
              <a:rPr lang="en-US" dirty="0" smtClean="0">
                <a:hlinkClick r:id="rId8"/>
              </a:rPr>
              <a:t>www.impuls.cz/clanek/jsou-obezni-lide-diskriminovani/226323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www.impuls.cz/clanek/obezita-deti-uz-se-nevejdou-do-sedacek/227844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commons.wikimedia.org/wiki/File:Kava_sa_slagom_130208.jpg</a:t>
            </a:r>
            <a:endParaRPr lang="cs-CZ" dirty="0" smtClean="0"/>
          </a:p>
          <a:p>
            <a:r>
              <a:rPr lang="en-US" dirty="0" err="1"/>
              <a:t>Dostupné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: Creative </a:t>
            </a:r>
            <a:r>
              <a:rPr lang="en-US" dirty="0" smtClean="0"/>
              <a:t>Commons</a:t>
            </a:r>
            <a:endParaRPr lang="cs-CZ" dirty="0"/>
          </a:p>
          <a:p>
            <a:r>
              <a:rPr lang="cs-CZ" dirty="0" smtClean="0">
                <a:hlinkClick r:id="rId11"/>
              </a:rPr>
              <a:t>http</a:t>
            </a:r>
            <a:r>
              <a:rPr lang="cs-CZ" dirty="0">
                <a:hlinkClick r:id="rId11"/>
              </a:rPr>
              <a:t>://</a:t>
            </a:r>
            <a:r>
              <a:rPr lang="cs-CZ" dirty="0" smtClean="0">
                <a:hlinkClick r:id="rId11"/>
              </a:rPr>
              <a:t>lesk.cas.sk/clanok/82725/prva-pomoc-aby-vas-netrafil-slak.html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lesk.cas.sk/clanok/92441/hromadi-sa-vo-vas-stres-vypnite-aspon-na-chvilu.html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lesk.cas.sk/clanok/80327/tajne-zelanie-mnohych-zien-byt-znasilnena.htm</a:t>
            </a:r>
          </a:p>
          <a:p>
            <a:r>
              <a:rPr lang="cs-CZ" dirty="0" smtClean="0">
                <a:hlinkClick r:id="rId13"/>
              </a:rPr>
              <a:t>l</a:t>
            </a:r>
            <a:r>
              <a:rPr lang="cs-CZ" dirty="0"/>
              <a:t>http://</a:t>
            </a:r>
            <a:r>
              <a:rPr lang="cs-CZ" dirty="0" smtClean="0"/>
              <a:t>zivot.lesk.cas.sk/clanok/1251/skola-v-topolcanoch-len-pre-geniov.html</a:t>
            </a:r>
          </a:p>
          <a:p>
            <a:r>
              <a:rPr lang="cs-CZ" dirty="0">
                <a:hlinkClick r:id="rId14"/>
              </a:rPr>
              <a:t>http://lesk.cas.sk/vyhladavanie/?</a:t>
            </a:r>
            <a:r>
              <a:rPr lang="cs-CZ" dirty="0" smtClean="0">
                <a:hlinkClick r:id="rId14"/>
              </a:rPr>
              <a:t>hash=08609771b62&amp;q=vakciny&amp;sa.x=0&amp;sa.y=0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lesk.cas.sk/clanok/91921/zabrani-ockovanie-vzniku-a-sireniu-tuberkulozy.htm</a:t>
            </a:r>
          </a:p>
          <a:p>
            <a:r>
              <a:rPr lang="cs-CZ" dirty="0" smtClean="0">
                <a:hlinkClick r:id="rId15"/>
              </a:rPr>
              <a:t>l</a:t>
            </a:r>
            <a:r>
              <a:rPr lang="cs-CZ" dirty="0" smtClean="0"/>
              <a:t>http</a:t>
            </a:r>
            <a:r>
              <a:rPr lang="cs-CZ" dirty="0"/>
              <a:t>://cs.wikipedia.org/wiki/Soubor:Blue_circle_for_diabetes.svg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US" dirty="0"/>
          </a:p>
          <a:p>
            <a:endParaRPr lang="cs-CZ" dirty="0" smtClean="0"/>
          </a:p>
          <a:p>
            <a:endParaRPr lang="cs-CZ" dirty="0" smtClean="0"/>
          </a:p>
          <a:p>
            <a:endParaRPr lang="en-US" dirty="0"/>
          </a:p>
          <a:p>
            <a:endParaRPr lang="cs-CZ" dirty="0" smtClean="0"/>
          </a:p>
          <a:p>
            <a:endParaRPr lang="en-US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383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217</TotalTime>
  <Words>992</Words>
  <Application>Microsoft Office PowerPoint</Application>
  <PresentationFormat>Předvádění na obrazovce (4:3)</PresentationFormat>
  <Paragraphs>155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Shluk</vt:lpstr>
      <vt:lpstr>Civilizační choroby</vt:lpstr>
      <vt:lpstr>Co je to nemoc ?</vt:lpstr>
      <vt:lpstr>Jak je možné se před nemocí chránit?</vt:lpstr>
      <vt:lpstr>Jak je možné se před nemocí chránit?</vt:lpstr>
      <vt:lpstr>Co jsou to civilizační choroby?</vt:lpstr>
      <vt:lpstr>Jaké jsou příčiny vzniku těchto chorob?</vt:lpstr>
      <vt:lpstr>Znáš nějaké civilizační choroby?</vt:lpstr>
      <vt:lpstr>Stres</vt:lpstr>
      <vt:lpstr>Jaké znáš stresory?</vt:lpstr>
      <vt:lpstr>Jaké znáš stresory?</vt:lpstr>
      <vt:lpstr>Prezentace aplikace PowerPoint</vt:lpstr>
      <vt:lpstr>Infarkt myokardu </vt:lpstr>
      <vt:lpstr>Infarkt myokardu </vt:lpstr>
      <vt:lpstr>Příčiny vzniku infarktu</vt:lpstr>
      <vt:lpstr>Jaké jsou příznaky?</vt:lpstr>
      <vt:lpstr>Jak se můžeme bránit?</vt:lpstr>
      <vt:lpstr>Obezita</vt:lpstr>
      <vt:lpstr>Jaké jsou příčiny obezity?</vt:lpstr>
      <vt:lpstr>BMI</vt:lpstr>
      <vt:lpstr>Spočítej si své BMI</vt:lpstr>
      <vt:lpstr>Co je to obezita?</vt:lpstr>
      <vt:lpstr>Prezentace aplikace PowerPoint</vt:lpstr>
      <vt:lpstr>Prezentace aplikace PowerPoint</vt:lpstr>
      <vt:lpstr>Odpověz</vt:lpstr>
      <vt:lpstr>Odpověz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Civilizační choroby</dc:title>
  <dc:creator>Bery</dc:creator>
  <cp:lastModifiedBy>Kacenka</cp:lastModifiedBy>
  <cp:revision>45</cp:revision>
  <dcterms:created xsi:type="dcterms:W3CDTF">2011-06-27T14:40:13Z</dcterms:created>
  <dcterms:modified xsi:type="dcterms:W3CDTF">2012-05-23T14:07:28Z</dcterms:modified>
</cp:coreProperties>
</file>