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087" autoAdjust="0"/>
    <p:restoredTop sz="94660"/>
  </p:normalViewPr>
  <p:slideViewPr>
    <p:cSldViewPr>
      <p:cViewPr varScale="1">
        <p:scale>
          <a:sx n="88" d="100"/>
          <a:sy n="88" d="100"/>
        </p:scale>
        <p:origin x="-134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FDF946-77AB-4B45-9079-14B4812A93BF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C3641F-781E-4AAA-AB59-E78A20CB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654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http://www.gify.nou.cz/z_mix.htm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C3641F-781E-4AAA-AB59-E78A20CB07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477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http://www.pdclipart.org/displayimage.php?album=search&amp;cat=0&amp;pos=5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C3641F-781E-4AAA-AB59-E78A20CB078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907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http://www.detskeomalovanky.cz/wp-content/basa.gif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C3641F-781E-4AAA-AB59-E78A20CB078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897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http://www.omalovanky-zdarma.cz/_obrazky/omalovanky/hudobne-nastroje/hudobne-nastroje-03.gif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C3641F-781E-4AAA-AB59-E78A20CB078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161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http://www.detskeomalovanky.cz/wp-content/buben.gif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C3641F-781E-4AAA-AB59-E78A20CB078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897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http://www.gify.nou.cz/z_hroch.htm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C3641F-781E-4AAA-AB59-E78A20CB078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058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AFE7A74-2B20-470A-8F03-0360F809AAC0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178C34E-FEAC-4C09-86FC-78DC02D37F1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.xml"/><Relationship Id="rId4" Type="http://schemas.openxmlformats.org/officeDocument/2006/relationships/image" Target="../media/image4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3.xml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4.xml"/><Relationship Id="rId4" Type="http://schemas.openxmlformats.org/officeDocument/2006/relationships/image" Target="../media/image6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67687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ve 2. ročníku. Žáci si jejím prostřednictvím osvojí lidovou píseň Já jsem muzikant. Prezentace </a:t>
            </a:r>
            <a:r>
              <a:rPr lang="cs-CZ" smtClean="0"/>
              <a:t>obsahuje animace, </a:t>
            </a:r>
            <a:r>
              <a:rPr lang="cs-CZ" dirty="0" smtClean="0"/>
              <a:t>podporuje proces zapamatování si textu písně a znázorňuje jednotlivé hudební nástroje. Prezentace je časována na píseň z CD Tluče bubeníček, vydaného v roce 2004 </a:t>
            </a:r>
            <a:r>
              <a:rPr lang="cs-CZ" dirty="0" err="1" smtClean="0"/>
              <a:t>Areca</a:t>
            </a:r>
            <a:r>
              <a:rPr lang="cs-CZ" dirty="0" smtClean="0"/>
              <a:t> </a:t>
            </a:r>
            <a:r>
              <a:rPr lang="cs-CZ" dirty="0" err="1" smtClean="0"/>
              <a:t>Multimedia</a:t>
            </a:r>
            <a:r>
              <a:rPr lang="cs-CZ" dirty="0" smtClean="0"/>
              <a:t> s.r.o.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"/>
    </mc:Choice>
    <mc:Fallback xmlns="">
      <p:transition spd="slow" advTm="59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4284808"/>
              </p:ext>
            </p:extLst>
          </p:nvPr>
        </p:nvGraphicFramePr>
        <p:xfrm>
          <a:off x="1403648" y="1340768"/>
          <a:ext cx="6480720" cy="420937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 jsem muzikant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10/2011</a:t>
                      </a:r>
                    </a:p>
                    <a:p>
                      <a:r>
                        <a:rPr lang="cs-CZ" dirty="0" smtClean="0"/>
                        <a:t>18.1.2012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JÁ JSEM MUZIKANT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203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97"/>
    </mc:Choice>
    <mc:Fallback xmlns="">
      <p:transition spd="slow" advTm="599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764704"/>
            <a:ext cx="3429000" cy="2057400"/>
          </a:xfrm>
        </p:spPr>
        <p:txBody>
          <a:bodyPr/>
          <a:lstStyle/>
          <a:p>
            <a:r>
              <a:rPr lang="cs-CZ" dirty="0" smtClean="0"/>
              <a:t>Já jsem muzikant a přicházím k vám z české země.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92080" y="3933056"/>
            <a:ext cx="3429000" cy="192024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lgerian" pitchFamily="82" charset="0"/>
              </a:rPr>
              <a:t>MY JSME MUZIKANTI, PŘICHÁZÍME K VÁM.</a:t>
            </a:r>
            <a:endParaRPr lang="cs-CZ" sz="3200" dirty="0">
              <a:solidFill>
                <a:srgbClr val="FFFF00"/>
              </a:solidFill>
              <a:latin typeface="Algerian" pitchFamily="82" charset="0"/>
            </a:endParaRPr>
          </a:p>
        </p:txBody>
      </p:sp>
      <p:pic>
        <p:nvPicPr>
          <p:cNvPr id="9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2" r="14272"/>
          <a:stretch>
            <a:fillRect/>
          </a:stretch>
        </p:blipFill>
        <p:spPr>
          <a:xfrm>
            <a:off x="598506" y="1037039"/>
            <a:ext cx="4206240" cy="4206240"/>
          </a:xfrm>
        </p:spPr>
      </p:pic>
      <p:pic>
        <p:nvPicPr>
          <p:cNvPr id="10" name="Zástupný symbol pro 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9438">
            <a:off x="598506" y="1344924"/>
            <a:ext cx="4206240" cy="3750181"/>
          </a:xfrm>
          <a:prstGeom prst="rect">
            <a:avLst/>
          </a:prstGeo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9392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2"/>
    </mc:Choice>
    <mc:Fallback xmlns="">
      <p:transition spd="slow" advTm="9382"/>
    </mc:Fallback>
  </mc:AlternateContent>
  <p:timing>
    <p:tnLst>
      <p:par>
        <p:cTn id="1" dur="indefinite" restart="never" nodeType="tmRoot"/>
      </p:par>
    </p:tnLst>
  </p:timing>
  <p:extLst mod="1">
    <p:ext uri="{E180D4A7-C9FB-4DFB-919C-405C955672EB}">
      <p14:showEvtLst xmlns:p14="http://schemas.microsoft.com/office/powerpoint/2010/main">
        <p14:playEvt time="0" objId="6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1988840"/>
            <a:ext cx="3429000" cy="2057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JÁ UMÍM HRÁTI.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MY UMÍME TAKY.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 TO NA </a:t>
            </a:r>
            <a:r>
              <a:rPr lang="cs-CZ" dirty="0" err="1" smtClean="0"/>
              <a:t>HOUSLe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 SE NA NĚ HRAJE?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20072" y="4365104"/>
            <a:ext cx="3429000" cy="1920240"/>
          </a:xfrm>
        </p:spPr>
        <p:txBody>
          <a:bodyPr>
            <a:normAutofit lnSpcReduction="10000"/>
          </a:bodyPr>
          <a:lstStyle/>
          <a:p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Fidli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fidli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staré vidli,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fidli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fidli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housličky,</a:t>
            </a:r>
          </a:p>
          <a:p>
            <a:endParaRPr lang="cs-CZ" sz="2800" dirty="0">
              <a:solidFill>
                <a:srgbClr val="FFFF00"/>
              </a:solidFill>
              <a:latin typeface="Brush Script MT" pitchFamily="66" charset="0"/>
            </a:endParaRPr>
          </a:p>
          <a:p>
            <a:r>
              <a:rPr lang="cs-CZ" sz="2800" dirty="0" err="1">
                <a:solidFill>
                  <a:srgbClr val="FFFF00"/>
                </a:solidFill>
                <a:latin typeface="Brush Script MT" pitchFamily="66" charset="0"/>
              </a:rPr>
              <a:t>Fidli</a:t>
            </a:r>
            <a:r>
              <a:rPr lang="cs-CZ" sz="2800" dirty="0">
                <a:solidFill>
                  <a:srgbClr val="FFFF00"/>
                </a:solidFill>
                <a:latin typeface="Brush Script MT" pitchFamily="66" charset="0"/>
              </a:rPr>
              <a:t>, </a:t>
            </a:r>
            <a:r>
              <a:rPr lang="cs-CZ" sz="2800" dirty="0" err="1">
                <a:solidFill>
                  <a:srgbClr val="FFFF00"/>
                </a:solidFill>
                <a:latin typeface="Brush Script MT" pitchFamily="66" charset="0"/>
              </a:rPr>
              <a:t>fidli</a:t>
            </a:r>
            <a:r>
              <a:rPr lang="cs-CZ" sz="2800" dirty="0">
                <a:solidFill>
                  <a:srgbClr val="FFFF00"/>
                </a:solidFill>
                <a:latin typeface="Brush Script MT" pitchFamily="66" charset="0"/>
              </a:rPr>
              <a:t>, staré vidli, </a:t>
            </a:r>
            <a:r>
              <a:rPr lang="cs-CZ" sz="2800" dirty="0" err="1">
                <a:solidFill>
                  <a:srgbClr val="FFFF00"/>
                </a:solidFill>
                <a:latin typeface="Brush Script MT" pitchFamily="66" charset="0"/>
              </a:rPr>
              <a:t>fidli</a:t>
            </a:r>
            <a:r>
              <a:rPr lang="cs-CZ" sz="2800" dirty="0">
                <a:solidFill>
                  <a:srgbClr val="FFFF00"/>
                </a:solidFill>
                <a:latin typeface="Brush Script MT" pitchFamily="66" charset="0"/>
              </a:rPr>
              <a:t>, </a:t>
            </a:r>
            <a:r>
              <a:rPr lang="cs-CZ" sz="2800" dirty="0" err="1">
                <a:solidFill>
                  <a:srgbClr val="FFFF00"/>
                </a:solidFill>
                <a:latin typeface="Brush Script MT" pitchFamily="66" charset="0"/>
              </a:rPr>
              <a:t>fidli</a:t>
            </a:r>
            <a:r>
              <a:rPr lang="cs-CZ" sz="2800" dirty="0">
                <a:solidFill>
                  <a:srgbClr val="FFFF00"/>
                </a:solidFill>
                <a:latin typeface="Brush Script MT" pitchFamily="66" charset="0"/>
              </a:rPr>
              <a:t>, housličky,</a:t>
            </a:r>
          </a:p>
          <a:p>
            <a:endParaRPr lang="cs-CZ" sz="2000" dirty="0">
              <a:solidFill>
                <a:srgbClr val="FFFF00"/>
              </a:solidFill>
              <a:latin typeface="Brush Script MT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21136">
            <a:off x="1220865" y="1988013"/>
            <a:ext cx="2980481" cy="23843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4354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12"/>
    </mc:Choice>
    <mc:Fallback xmlns="">
      <p:transition spd="slow" advTm="15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764704"/>
            <a:ext cx="3429000" cy="2057400"/>
          </a:xfrm>
        </p:spPr>
        <p:txBody>
          <a:bodyPr/>
          <a:lstStyle/>
          <a:p>
            <a:r>
              <a:rPr lang="cs-CZ" dirty="0" smtClean="0"/>
              <a:t>Já jsem muzikant a přicházím k vám z české země.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92080" y="3933056"/>
            <a:ext cx="3429000" cy="192024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lgerian" pitchFamily="82" charset="0"/>
              </a:rPr>
              <a:t>MY JSME MUZIKANTI, PŘICHÁZÍME K VÁM.</a:t>
            </a:r>
            <a:endParaRPr lang="cs-CZ" sz="3200" dirty="0">
              <a:solidFill>
                <a:srgbClr val="FFFF00"/>
              </a:solidFill>
              <a:latin typeface="Algerian" pitchFamily="82" charset="0"/>
            </a:endParaRPr>
          </a:p>
        </p:txBody>
      </p:sp>
      <p:pic>
        <p:nvPicPr>
          <p:cNvPr id="8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2" r="14272"/>
          <a:stretch>
            <a:fillRect/>
          </a:stretch>
        </p:blipFill>
        <p:spPr/>
      </p:pic>
      <p:pic>
        <p:nvPicPr>
          <p:cNvPr id="9" name="Zástupný symbol pro 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9438">
            <a:off x="668544" y="1335252"/>
            <a:ext cx="4206240" cy="3750181"/>
          </a:xfrm>
          <a:prstGeom prst="rect">
            <a:avLst/>
          </a:prstGeo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78876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77"/>
    </mc:Choice>
    <mc:Fallback xmlns="">
      <p:transition spd="slow" advTm="7577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1988840"/>
            <a:ext cx="3429000" cy="2057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JÁ UMÍM HRÁTI.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MY UMÍME TAKY.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 TO NA basu.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 SE NA Ni HRAJE?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20072" y="4365104"/>
            <a:ext cx="3429000" cy="192024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Stála basa u primasa za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kamnama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 stála,</a:t>
            </a:r>
          </a:p>
          <a:p>
            <a:endParaRPr lang="cs-CZ" sz="2800" dirty="0">
              <a:solidFill>
                <a:srgbClr val="FFFF00"/>
              </a:solidFill>
              <a:latin typeface="Brush Script MT" pitchFamily="66" charset="0"/>
            </a:endParaRPr>
          </a:p>
          <a:p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Jak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primaska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 zatopila, 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basa sama hrála.</a:t>
            </a:r>
            <a:endParaRPr lang="cs-CZ" sz="2800" dirty="0">
              <a:solidFill>
                <a:srgbClr val="FFFF00"/>
              </a:solidFill>
              <a:latin typeface="Brush Script MT" pitchFamily="66" charset="0"/>
            </a:endParaRPr>
          </a:p>
          <a:p>
            <a:endParaRPr lang="cs-CZ" sz="2000" dirty="0">
              <a:solidFill>
                <a:srgbClr val="FFFF00"/>
              </a:solidFill>
              <a:latin typeface="Brush Script MT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21136">
            <a:off x="1873531" y="1775916"/>
            <a:ext cx="2135226" cy="284597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88949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89"/>
    </mc:Choice>
    <mc:Fallback xmlns="">
      <p:transition spd="slow" advTm="16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764704"/>
            <a:ext cx="3429000" cy="2057400"/>
          </a:xfrm>
        </p:spPr>
        <p:txBody>
          <a:bodyPr/>
          <a:lstStyle/>
          <a:p>
            <a:r>
              <a:rPr lang="cs-CZ" dirty="0" smtClean="0"/>
              <a:t>Já jsem muzikant a přicházím k vám z české země.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92080" y="3933056"/>
            <a:ext cx="3429000" cy="192024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lgerian" pitchFamily="82" charset="0"/>
              </a:rPr>
              <a:t>MY JSME MUZIKANTI, PŘICHÁZÍME K VÁM.</a:t>
            </a:r>
            <a:endParaRPr lang="cs-CZ" sz="3200" dirty="0">
              <a:solidFill>
                <a:srgbClr val="FFFF00"/>
              </a:solidFill>
              <a:latin typeface="Algerian" pitchFamily="82" charset="0"/>
            </a:endParaRPr>
          </a:p>
        </p:txBody>
      </p:sp>
      <p:pic>
        <p:nvPicPr>
          <p:cNvPr id="8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2" r="14272"/>
          <a:stretch>
            <a:fillRect/>
          </a:stretch>
        </p:blipFill>
        <p:spPr/>
      </p:pic>
      <p:pic>
        <p:nvPicPr>
          <p:cNvPr id="9" name="Zástupný symbol pro 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9438">
            <a:off x="668544" y="1335252"/>
            <a:ext cx="4206240" cy="3750181"/>
          </a:xfrm>
          <a:prstGeom prst="rect">
            <a:avLst/>
          </a:prstGeo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17430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48"/>
    </mc:Choice>
    <mc:Fallback xmlns="">
      <p:transition spd="slow" advTm="7748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1988840"/>
            <a:ext cx="3429000" cy="2057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JÁ UMÍM HRÁTI.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MY UMÍME TAKY.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 TO NA trumpetu.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 SE NA Ni HRAJE?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20072" y="4365104"/>
            <a:ext cx="3429000" cy="192024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Já rád játra, ty rád játra, on rád játra, trumpeta,</a:t>
            </a:r>
            <a:endParaRPr lang="cs-CZ" sz="2800" dirty="0">
              <a:solidFill>
                <a:srgbClr val="FFFF00"/>
              </a:solidFill>
              <a:latin typeface="Brush Script MT" pitchFamily="66" charset="0"/>
            </a:endParaRPr>
          </a:p>
          <a:p>
            <a:endParaRPr lang="cs-CZ" sz="2000" dirty="0" smtClean="0">
              <a:solidFill>
                <a:srgbClr val="FFFF00"/>
              </a:solidFill>
              <a:latin typeface="Brush Script MT" pitchFamily="66" charset="0"/>
            </a:endParaRPr>
          </a:p>
          <a:p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já </a:t>
            </a:r>
            <a:r>
              <a:rPr lang="cs-CZ" sz="2800" dirty="0">
                <a:solidFill>
                  <a:srgbClr val="FFFF00"/>
                </a:solidFill>
                <a:latin typeface="Brush Script MT" pitchFamily="66" charset="0"/>
              </a:rPr>
              <a:t>rád játra, ty rád játra, on rád játra, 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trumpeta.</a:t>
            </a:r>
            <a:endParaRPr lang="cs-CZ" sz="2800" dirty="0">
              <a:solidFill>
                <a:srgbClr val="FFFF00"/>
              </a:solidFill>
              <a:latin typeface="Brush Script MT" pitchFamily="66" charset="0"/>
            </a:endParaRPr>
          </a:p>
          <a:p>
            <a:endParaRPr lang="cs-CZ" sz="2000" dirty="0">
              <a:solidFill>
                <a:srgbClr val="FFFF00"/>
              </a:solidFill>
              <a:latin typeface="Brush Script MT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678864" flipV="1">
            <a:off x="1698945" y="1887918"/>
            <a:ext cx="2143102" cy="285747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55995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51"/>
    </mc:Choice>
    <mc:Fallback xmlns="">
      <p:transition spd="slow" advTm="15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764704"/>
            <a:ext cx="3429000" cy="2057400"/>
          </a:xfrm>
        </p:spPr>
        <p:txBody>
          <a:bodyPr/>
          <a:lstStyle/>
          <a:p>
            <a:r>
              <a:rPr lang="cs-CZ" dirty="0" smtClean="0"/>
              <a:t>Já jsem muzikant a přicházím k vám z české země.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92080" y="3933056"/>
            <a:ext cx="3429000" cy="192024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lgerian" pitchFamily="82" charset="0"/>
              </a:rPr>
              <a:t>MY JSME MUZIKANTI, PŘICHÁZÍME K VÁM.</a:t>
            </a:r>
            <a:endParaRPr lang="cs-CZ" sz="3200" dirty="0">
              <a:solidFill>
                <a:srgbClr val="FFFF00"/>
              </a:solidFill>
              <a:latin typeface="Algerian" pitchFamily="82" charset="0"/>
            </a:endParaRPr>
          </a:p>
        </p:txBody>
      </p:sp>
      <p:pic>
        <p:nvPicPr>
          <p:cNvPr id="7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2" r="14272"/>
          <a:stretch>
            <a:fillRect/>
          </a:stretch>
        </p:blipFill>
        <p:spPr/>
      </p:pic>
      <p:pic>
        <p:nvPicPr>
          <p:cNvPr id="8" name="Zástupný symbol pro 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9438">
            <a:off x="668544" y="1335252"/>
            <a:ext cx="4206240" cy="3750181"/>
          </a:xfrm>
          <a:prstGeom prst="rect">
            <a:avLst/>
          </a:prstGeo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07514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65"/>
    </mc:Choice>
    <mc:Fallback xmlns="">
      <p:transition spd="slow" advTm="7965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1988840"/>
            <a:ext cx="3429000" cy="2057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JÁ UMÍM HRÁTI.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MY UMÍME TAKY.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 TO NA bubínek.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 SE NA Něj HRAJE?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220072" y="4365104"/>
            <a:ext cx="3429000" cy="1920240"/>
          </a:xfrm>
        </p:spPr>
        <p:txBody>
          <a:bodyPr>
            <a:normAutofit lnSpcReduction="10000"/>
          </a:bodyPr>
          <a:lstStyle/>
          <a:p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Bumtarata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bumtarata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bumtarata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bubínek,</a:t>
            </a:r>
          </a:p>
          <a:p>
            <a:endParaRPr lang="cs-CZ" sz="2800" dirty="0">
              <a:solidFill>
                <a:srgbClr val="FFFF00"/>
              </a:solidFill>
              <a:latin typeface="Brush Script MT" pitchFamily="66" charset="0"/>
            </a:endParaRPr>
          </a:p>
          <a:p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Bumtarata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bumtarata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</a:t>
            </a:r>
            <a:r>
              <a:rPr lang="cs-CZ" sz="2800" dirty="0" err="1" smtClean="0">
                <a:solidFill>
                  <a:srgbClr val="FFFF00"/>
                </a:solidFill>
                <a:latin typeface="Brush Script MT" pitchFamily="66" charset="0"/>
              </a:rPr>
              <a:t>bumtarata</a:t>
            </a:r>
            <a:r>
              <a:rPr lang="cs-CZ" sz="2800" dirty="0" smtClean="0">
                <a:solidFill>
                  <a:srgbClr val="FFFF00"/>
                </a:solidFill>
                <a:latin typeface="Brush Script MT" pitchFamily="66" charset="0"/>
              </a:rPr>
              <a:t>, bubínek.</a:t>
            </a:r>
            <a:endParaRPr lang="cs-CZ" sz="2800" dirty="0">
              <a:solidFill>
                <a:srgbClr val="FFFF00"/>
              </a:solidFill>
              <a:latin typeface="Brush Script MT" pitchFamily="66" charset="0"/>
            </a:endParaRPr>
          </a:p>
          <a:p>
            <a:endParaRPr lang="cs-CZ" sz="2000" dirty="0">
              <a:solidFill>
                <a:srgbClr val="FFFF00"/>
              </a:solidFill>
              <a:latin typeface="Brush Script MT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21136">
            <a:off x="1665826" y="1643282"/>
            <a:ext cx="2256863" cy="300810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1845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07"/>
    </mc:Choice>
    <mc:Fallback xmlns="">
      <p:transition spd="slow" advTm="159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877194"/>
            <a:ext cx="1985134" cy="2343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73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62"/>
    </mc:Choice>
    <mc:Fallback xmlns="">
      <p:transition spd="slow" advTm="8462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41682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Reference:</a:t>
            </a:r>
          </a:p>
          <a:p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www.gify.nou.cz/z_mix.htm</a:t>
            </a:r>
            <a:r>
              <a:rPr lang="en-US" dirty="0" smtClean="0"/>
              <a:t>,</a:t>
            </a:r>
            <a:r>
              <a:rPr lang="cs-CZ" dirty="0" smtClean="0"/>
              <a:t> online </a:t>
            </a:r>
            <a:r>
              <a:rPr lang="en-US" dirty="0" smtClean="0"/>
              <a:t>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</a:p>
          <a:p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www.pdclipart.org/</a:t>
            </a:r>
            <a:r>
              <a:rPr lang="cs-CZ" dirty="0" err="1" smtClean="0"/>
              <a:t>displayimage.php?album</a:t>
            </a:r>
            <a:r>
              <a:rPr lang="cs-CZ" dirty="0" smtClean="0"/>
              <a:t>=</a:t>
            </a:r>
            <a:r>
              <a:rPr lang="cs-CZ" dirty="0" err="1" smtClean="0"/>
              <a:t>search&amp;cat</a:t>
            </a:r>
            <a:r>
              <a:rPr lang="cs-CZ" dirty="0" smtClean="0"/>
              <a:t>=0&amp;pos=5, </a:t>
            </a:r>
            <a:r>
              <a:rPr lang="en-US" dirty="0" smtClean="0"/>
              <a:t>online 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</a:p>
          <a:p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www.detskeomalovanky.cz/</a:t>
            </a:r>
            <a:r>
              <a:rPr lang="cs-CZ" dirty="0" err="1" smtClean="0"/>
              <a:t>wp-content</a:t>
            </a:r>
            <a:r>
              <a:rPr lang="cs-CZ" dirty="0" smtClean="0"/>
              <a:t>/basa.gif,</a:t>
            </a:r>
            <a:r>
              <a:rPr lang="en-US" dirty="0" smtClean="0"/>
              <a:t> online 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</a:p>
          <a:p>
            <a:endParaRPr lang="cs-CZ" dirty="0" smtClean="0"/>
          </a:p>
          <a:p>
            <a:r>
              <a:rPr lang="cs-CZ" dirty="0"/>
              <a:t>http://www.omalovanky-zdarma.cz/_</a:t>
            </a:r>
            <a:r>
              <a:rPr lang="cs-CZ" dirty="0" err="1" smtClean="0"/>
              <a:t>obrazky</a:t>
            </a:r>
            <a:r>
              <a:rPr lang="cs-CZ" dirty="0" smtClean="0"/>
              <a:t>/</a:t>
            </a:r>
            <a:r>
              <a:rPr lang="cs-CZ" dirty="0" err="1" smtClean="0"/>
              <a:t>omalovanky</a:t>
            </a:r>
            <a:r>
              <a:rPr lang="cs-CZ" dirty="0" smtClean="0"/>
              <a:t>/</a:t>
            </a:r>
            <a:r>
              <a:rPr lang="cs-CZ" dirty="0" err="1" smtClean="0"/>
              <a:t>hudobne-nastroje</a:t>
            </a:r>
            <a:r>
              <a:rPr lang="cs-CZ" dirty="0" smtClean="0"/>
              <a:t>/hudobne-nastroje-03.gif, </a:t>
            </a:r>
            <a:r>
              <a:rPr lang="en-US" dirty="0" smtClean="0"/>
              <a:t>online 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</a:p>
          <a:p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www.detskeomalovanky.cz/</a:t>
            </a:r>
            <a:r>
              <a:rPr lang="cs-CZ" dirty="0" err="1" smtClean="0"/>
              <a:t>wp-content</a:t>
            </a:r>
            <a:r>
              <a:rPr lang="cs-CZ" dirty="0" smtClean="0"/>
              <a:t>/buben.gif,</a:t>
            </a:r>
            <a:r>
              <a:rPr lang="en-US" dirty="0" smtClean="0"/>
              <a:t> online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</a:p>
          <a:p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www.gify.nou.cz/z_hroch.htm, </a:t>
            </a:r>
            <a:r>
              <a:rPr lang="en-US" dirty="0" smtClean="0"/>
              <a:t>online 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47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376</Words>
  <Application>Microsoft Office PowerPoint</Application>
  <PresentationFormat>Předvádění na obrazovce (4:3)</PresentationFormat>
  <Paragraphs>73</Paragraphs>
  <Slides>13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Prezentace aplikace PowerPoint</vt:lpstr>
      <vt:lpstr>JÁ JSEM MUZIKANT</vt:lpstr>
      <vt:lpstr>Já jsem muzikant a přicházím k vám z české země.</vt:lpstr>
      <vt:lpstr>JÁ UMÍM HRÁTI.  MY UMÍME TAKY.  A TO NA HOUSLe.  JAK SE NA NĚ HRAJE?</vt:lpstr>
      <vt:lpstr>Já jsem muzikant a přicházím k vám z české země.</vt:lpstr>
      <vt:lpstr>JÁ UMÍM HRÁTI.  MY UMÍME TAKY.  A TO NA basu.  JAK SE NA Ni HRAJE?</vt:lpstr>
      <vt:lpstr>Já jsem muzikant a přicházím k vám z české země.</vt:lpstr>
      <vt:lpstr>JÁ UMÍM HRÁTI.  MY UMÍME TAKY.  A TO NA trumpetu.  JAK SE NA Ni HRAJE?</vt:lpstr>
      <vt:lpstr>Já jsem muzikant a přicházím k vám z české země.</vt:lpstr>
      <vt:lpstr>JÁ UMÍM HRÁTI.  MY UMÍME TAKY.  A TO NA bubínek.  JAK SE NA Něj HRAJE?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JÁ JSEM MUZIKANT</dc:title>
  <dc:creator>Admin</dc:creator>
  <cp:lastModifiedBy>Admin</cp:lastModifiedBy>
  <cp:revision>14</cp:revision>
  <dcterms:created xsi:type="dcterms:W3CDTF">2011-10-16T13:00:55Z</dcterms:created>
  <dcterms:modified xsi:type="dcterms:W3CDTF">2012-05-23T14:27:21Z</dcterms:modified>
</cp:coreProperties>
</file>