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9" r:id="rId4"/>
    <p:sldId id="260" r:id="rId5"/>
    <p:sldId id="261" r:id="rId6"/>
    <p:sldId id="262" r:id="rId7"/>
    <p:sldId id="268" r:id="rId8"/>
    <p:sldId id="263" r:id="rId9"/>
    <p:sldId id="265" r:id="rId10"/>
    <p:sldId id="269" r:id="rId11"/>
    <p:sldId id="266" r:id="rId12"/>
    <p:sldId id="267" r:id="rId13"/>
    <p:sldId id="270" r:id="rId14"/>
    <p:sldId id="271" r:id="rId15"/>
    <p:sldId id="258"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CA21D1-43E8-49A2-A89A-E7031F2E0872}" type="datetimeFigureOut">
              <a:rPr lang="cs-CZ" smtClean="0"/>
              <a:t>23.5.2012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BA216B-6E69-4D65-AB1A-FAF07A678ADF}" type="slidenum">
              <a:rPr lang="cs-CZ" smtClean="0"/>
              <a:t>‹#›</a:t>
            </a:fld>
            <a:endParaRPr lang="cs-CZ"/>
          </a:p>
        </p:txBody>
      </p:sp>
    </p:spTree>
    <p:extLst>
      <p:ext uri="{BB962C8B-B14F-4D97-AF65-F5344CB8AC3E}">
        <p14:creationId xmlns:p14="http://schemas.microsoft.com/office/powerpoint/2010/main" val="189709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EBA216B-6E69-4D65-AB1A-FAF07A678ADF}" type="slidenum">
              <a:rPr lang="cs-CZ" smtClean="0"/>
              <a:t>13</a:t>
            </a:fld>
            <a:endParaRPr lang="cs-CZ"/>
          </a:p>
        </p:txBody>
      </p:sp>
    </p:spTree>
    <p:extLst>
      <p:ext uri="{BB962C8B-B14F-4D97-AF65-F5344CB8AC3E}">
        <p14:creationId xmlns:p14="http://schemas.microsoft.com/office/powerpoint/2010/main" val="99572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EBA216B-6E69-4D65-AB1A-FAF07A678ADF}" type="slidenum">
              <a:rPr lang="cs-CZ" smtClean="0"/>
              <a:t>14</a:t>
            </a:fld>
            <a:endParaRPr lang="cs-CZ"/>
          </a:p>
        </p:txBody>
      </p:sp>
    </p:spTree>
    <p:extLst>
      <p:ext uri="{BB962C8B-B14F-4D97-AF65-F5344CB8AC3E}">
        <p14:creationId xmlns:p14="http://schemas.microsoft.com/office/powerpoint/2010/main" val="99572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Kliknutím lze upravit styl.</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7" name="Zástupný symbol pro datum 6"/>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8" name="Ová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scene3d>
              <a:camera prst="orthographicFront"/>
              <a:lightRig rig="flat" dir="tl">
                <a:rot lat="0" lon="0" rev="6600000"/>
              </a:lightRig>
            </a:scene3d>
            <a:sp3d extrusionH="25400" contourW="8890">
              <a:bevelT w="38100" h="31750"/>
              <a:contourClr>
                <a:schemeClr val="accent2">
                  <a:shade val="75000"/>
                </a:schemeClr>
              </a:contourClr>
            </a:sp3d>
          </a:bodyPr>
          <a:lstStyle>
            <a:lvl1pPr>
              <a:defRPr b="1" cap="none" spc="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reflection blurRad="6350" stA="60000" endA="900" endPos="58000" dir="5400000" sy="-100000" algn="bl" rotWithShape="0"/>
                </a:effectLst>
              </a:defRPr>
            </a:lvl1pPr>
            <a:extLst/>
          </a:lstStyle>
          <a:p>
            <a:r>
              <a:rPr kumimoji="0" lang="cs-CZ" dirty="0" smtClean="0"/>
              <a:t>Kliknutím lze upravit styl.</a:t>
            </a:r>
            <a:endParaRPr kumimoji="0" lang="en-US" dirty="0"/>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á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Kliknutím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á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0" y="1102894"/>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Kliknutím lze upravit styl.</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5EC1D4A-A796-47C3-A63E-CE236FB377E2}" type="datetimeFigureOut">
              <a:rPr lang="cs-CZ" smtClean="0"/>
              <a:t>23.5.2012</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AC57A5DF-1266-40EA-9282-1E66B9DE06C0}" type="slidenum">
              <a:rPr lang="cs-CZ" smtClean="0"/>
              <a:t>‹#›</a:t>
            </a:fld>
            <a:endParaRPr lang="cs-CZ"/>
          </a:p>
        </p:txBody>
      </p:sp>
      <p:sp>
        <p:nvSpPr>
          <p:cNvPr id="15" name="Obdélník 14"/>
          <p:cNvSpPr/>
          <p:nvPr/>
        </p:nvSpPr>
        <p:spPr bwMode="invGray">
          <a:xfrm>
            <a:off x="983335" y="21102"/>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3.bp.blogspot.com/-RcDyB5kBAsA/TZpM3yTUGAI/AAAAAAAAAQM/UCzDPdE9nbs/s1600/bully%5b1%5d.jpg" TargetMode="External"/><Relationship Id="rId3" Type="http://schemas.openxmlformats.org/officeDocument/2006/relationships/hyperlink" Target="http://www.zs9.zlinedu.cz/sikana/sikana.htm" TargetMode="External"/><Relationship Id="rId7" Type="http://schemas.openxmlformats.org/officeDocument/2006/relationships/hyperlink" Target="http://1.bp.blogspot.com/-nxz49CFLmCc/TaGpf8wcCGI/AAAAAAAAFWY/L0DAeGtHs5U/s1600/kids-bullying.jpg" TargetMode="External"/><Relationship Id="rId2" Type="http://schemas.openxmlformats.org/officeDocument/2006/relationships/hyperlink" Target="http://cs.wikipedia.org/wiki/%C5%A0ikana" TargetMode="External"/><Relationship Id="rId1" Type="http://schemas.openxmlformats.org/officeDocument/2006/relationships/slideLayout" Target="../slideLayouts/slideLayout2.xml"/><Relationship Id="rId6" Type="http://schemas.openxmlformats.org/officeDocument/2006/relationships/hyperlink" Target="http://www.originalmancard.com/wp-content/uploads/2011/05/bully.gif" TargetMode="External"/><Relationship Id="rId5" Type="http://schemas.openxmlformats.org/officeDocument/2006/relationships/hyperlink" Target="http://en.wikipedia.org/wiki/School_bullying" TargetMode="External"/><Relationship Id="rId4" Type="http://schemas.openxmlformats.org/officeDocument/2006/relationships/hyperlink" Target="http://www.policie.cz/clanek/preventivni-informace-sikana.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dirty="0"/>
              <a:t>Krizové situace : šikanování</a:t>
            </a:r>
          </a:p>
        </p:txBody>
      </p:sp>
      <p:sp>
        <p:nvSpPr>
          <p:cNvPr id="3" name="Podnadpis 2"/>
          <p:cNvSpPr>
            <a:spLocks noGrp="1"/>
          </p:cNvSpPr>
          <p:nvPr>
            <p:ph type="subTitle" idx="1"/>
          </p:nvPr>
        </p:nvSpPr>
        <p:spPr/>
        <p:txBody>
          <a:bodyPr>
            <a:normAutofit fontScale="92500"/>
          </a:bodyPr>
          <a:lstStyle/>
          <a:p>
            <a:pPr algn="ctr"/>
            <a:r>
              <a:rPr lang="cs-CZ" sz="2200" dirty="0" smtClean="0"/>
              <a:t>VY_32_INOVACE_7_VÝCHOVA </a:t>
            </a:r>
            <a:r>
              <a:rPr lang="cs-CZ" sz="2200" dirty="0"/>
              <a:t>KE </a:t>
            </a:r>
            <a:r>
              <a:rPr lang="cs-CZ" sz="2200" dirty="0" smtClean="0"/>
              <a:t>ZDRAVÍ_2_ŠIKANOVÁNÍ</a:t>
            </a:r>
            <a:endParaRPr lang="cs-CZ" sz="2200" dirty="0"/>
          </a:p>
          <a:p>
            <a:pPr algn="ctr"/>
            <a:r>
              <a:rPr lang="cs-CZ" sz="2000" dirty="0"/>
              <a:t>Dětský domov, Základní škola a Střední škola, Duchcov, příspěvková organizace</a:t>
            </a:r>
          </a:p>
          <a:p>
            <a:pPr algn="ctr"/>
            <a:r>
              <a:rPr lang="cs-CZ" sz="2000" dirty="0"/>
              <a:t>Registrační číslo: cz.1.07/1.4.00/21.0559</a:t>
            </a:r>
          </a:p>
          <a:p>
            <a:pPr algn="ctr"/>
            <a:r>
              <a:rPr lang="cs-CZ" sz="2000" dirty="0"/>
              <a:t>Mgr. Ladislava Hofmanová</a:t>
            </a:r>
          </a:p>
          <a:p>
            <a:pPr algn="ctr"/>
            <a:endParaRPr lang="cs-CZ" sz="2800" dirty="0"/>
          </a:p>
          <a:p>
            <a:endParaRPr lang="cs-CZ" dirty="0"/>
          </a:p>
        </p:txBody>
      </p:sp>
      <p:pic>
        <p:nvPicPr>
          <p:cNvPr id="4" name="Zástupný symbol pro obsah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8" y="3574256"/>
            <a:ext cx="5094605" cy="3383136"/>
          </a:xfrm>
          <a:prstGeom prst="rect">
            <a:avLst/>
          </a:prstGeom>
        </p:spPr>
      </p:pic>
    </p:spTree>
    <p:extLst>
      <p:ext uri="{BB962C8B-B14F-4D97-AF65-F5344CB8AC3E}">
        <p14:creationId xmlns:p14="http://schemas.microsoft.com/office/powerpoint/2010/main" val="38361697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Šikana</a:t>
            </a:r>
            <a:endParaRPr lang="cs-CZ" dirty="0"/>
          </a:p>
        </p:txBody>
      </p:sp>
      <p:sp>
        <p:nvSpPr>
          <p:cNvPr id="5" name="Zástupný symbol pro obsah 4"/>
          <p:cNvSpPr>
            <a:spLocks noGrp="1"/>
          </p:cNvSpPr>
          <p:nvPr>
            <p:ph idx="1"/>
          </p:nvPr>
        </p:nvSpPr>
        <p:spPr/>
        <p:txBody>
          <a:bodyPr>
            <a:normAutofit/>
          </a:bodyPr>
          <a:lstStyle/>
          <a:p>
            <a:r>
              <a:rPr lang="cs-CZ" sz="2400" b="1" dirty="0"/>
              <a:t>Šikana</a:t>
            </a:r>
            <a:r>
              <a:rPr lang="cs-CZ" sz="2400" dirty="0"/>
              <a:t> (anglicky </a:t>
            </a:r>
            <a:r>
              <a:rPr lang="cs-CZ" sz="2400" dirty="0" err="1"/>
              <a:t>bullying</a:t>
            </a:r>
            <a:r>
              <a:rPr lang="cs-CZ" sz="2400" dirty="0"/>
              <a:t>) označuje fyzické </a:t>
            </a:r>
            <a:r>
              <a:rPr lang="cs-CZ" sz="2400" dirty="0" smtClean="0"/>
              <a:t>              i </a:t>
            </a:r>
            <a:r>
              <a:rPr lang="cs-CZ" sz="2400" dirty="0"/>
              <a:t>psychické omezování či týrání jedince v kolektivu</a:t>
            </a:r>
            <a:r>
              <a:rPr lang="cs-CZ" sz="2400" dirty="0" smtClean="0"/>
              <a:t>.</a:t>
            </a:r>
          </a:p>
          <a:p>
            <a:r>
              <a:rPr lang="cs-CZ" sz="2400" dirty="0" smtClean="0"/>
              <a:t>Dochází </a:t>
            </a:r>
            <a:r>
              <a:rPr lang="cs-CZ" sz="2400" dirty="0"/>
              <a:t>k ní ve všech skupinách věkových </a:t>
            </a:r>
            <a:r>
              <a:rPr lang="cs-CZ" sz="2400" dirty="0" smtClean="0"/>
              <a:t>                 i </a:t>
            </a:r>
            <a:r>
              <a:rPr lang="cs-CZ" sz="2400" dirty="0"/>
              <a:t>sociálních. </a:t>
            </a:r>
            <a:endParaRPr lang="cs-CZ" sz="2400" dirty="0" smtClean="0"/>
          </a:p>
          <a:p>
            <a:r>
              <a:rPr lang="cs-CZ" sz="2400" dirty="0" smtClean="0"/>
              <a:t>Setkat </a:t>
            </a:r>
            <a:r>
              <a:rPr lang="cs-CZ" sz="2400" dirty="0"/>
              <a:t>se s ní můžeme v jakémkoliv typu škol </a:t>
            </a:r>
            <a:r>
              <a:rPr lang="cs-CZ" sz="2400" dirty="0" smtClean="0"/>
              <a:t>              a </a:t>
            </a:r>
            <a:r>
              <a:rPr lang="cs-CZ" sz="2400" dirty="0"/>
              <a:t>školských zařízeních, v armádě, sportovním klubu, ve vězení, ale i v rodině </a:t>
            </a:r>
            <a:r>
              <a:rPr lang="cs-CZ" sz="2400" dirty="0" smtClean="0"/>
              <a:t>či </a:t>
            </a:r>
            <a:r>
              <a:rPr lang="cs-CZ" sz="2400" dirty="0"/>
              <a:t>v </a:t>
            </a:r>
            <a:r>
              <a:rPr lang="cs-CZ" sz="2400" dirty="0" smtClean="0"/>
              <a:t>zaměstnání.</a:t>
            </a:r>
            <a:endParaRPr lang="cs-CZ" sz="2400" dirty="0"/>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5656" y="4153702"/>
            <a:ext cx="3456384" cy="2304256"/>
          </a:xfrm>
          <a:prstGeom prst="rect">
            <a:avLst/>
          </a:prstGeo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4293" y="4153703"/>
            <a:ext cx="3037723" cy="2304256"/>
          </a:xfrm>
          <a:prstGeom prst="rect">
            <a:avLst/>
          </a:prstGeom>
        </p:spPr>
      </p:pic>
    </p:spTree>
    <p:extLst>
      <p:ext uri="{BB962C8B-B14F-4D97-AF65-F5344CB8AC3E}">
        <p14:creationId xmlns:p14="http://schemas.microsoft.com/office/powerpoint/2010/main" val="54029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50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Effect transition="in" filter="fade">
                                      <p:cBhvr>
                                        <p:cTn id="31" dur="1000"/>
                                        <p:tgtEl>
                                          <p:spTgt spid="5">
                                            <p:txEl>
                                              <p:pRg st="2" end="2"/>
                                            </p:txEl>
                                          </p:spTgt>
                                        </p:tgtEl>
                                      </p:cBhvr>
                                    </p:animEffect>
                                    <p:anim calcmode="lin" valueType="num">
                                      <p:cBhvr>
                                        <p:cTn id="3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Šikana</a:t>
            </a:r>
            <a:endParaRPr lang="cs-CZ" dirty="0"/>
          </a:p>
        </p:txBody>
      </p:sp>
      <p:sp>
        <p:nvSpPr>
          <p:cNvPr id="3" name="Zástupný symbol pro obsah 2"/>
          <p:cNvSpPr>
            <a:spLocks noGrp="1"/>
          </p:cNvSpPr>
          <p:nvPr>
            <p:ph idx="1"/>
          </p:nvPr>
        </p:nvSpPr>
        <p:spPr>
          <a:xfrm>
            <a:off x="1115616" y="1516138"/>
            <a:ext cx="3928480" cy="4800600"/>
          </a:xfrm>
        </p:spPr>
        <p:txBody>
          <a:bodyPr>
            <a:normAutofit/>
          </a:bodyPr>
          <a:lstStyle/>
          <a:p>
            <a:pPr algn="just"/>
            <a:r>
              <a:rPr lang="cs-CZ" sz="2000" dirty="0"/>
              <a:t>Varianty šikany jsou velmi různé, stejně jako metody, kterými je prováděna. </a:t>
            </a:r>
            <a:r>
              <a:rPr lang="cs-CZ" sz="2000" dirty="0" smtClean="0"/>
              <a:t>Zpravidla má agresor nad obětí fyzickou či početní </a:t>
            </a:r>
            <a:r>
              <a:rPr lang="cs-CZ" sz="2000" dirty="0"/>
              <a:t>převahu. </a:t>
            </a:r>
            <a:endParaRPr lang="cs-CZ" sz="2000" dirty="0" smtClean="0"/>
          </a:p>
          <a:p>
            <a:r>
              <a:rPr lang="cs-CZ" sz="2000" dirty="0" smtClean="0"/>
              <a:t>Následky </a:t>
            </a:r>
            <a:r>
              <a:rPr lang="cs-CZ" sz="2000" dirty="0"/>
              <a:t>šikany si do dalšího života odnášejí všichni zúčastnění, největší dopad má ale pochopitelně na oběť.</a:t>
            </a:r>
          </a:p>
          <a:p>
            <a:endParaRPr lang="cs-CZ" sz="2000"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1146900"/>
            <a:ext cx="3600400" cy="5539077"/>
          </a:xfrm>
          <a:prstGeom prst="rect">
            <a:avLst/>
          </a:prstGeom>
        </p:spPr>
      </p:pic>
    </p:spTree>
    <p:extLst>
      <p:ext uri="{BB962C8B-B14F-4D97-AF65-F5344CB8AC3E}">
        <p14:creationId xmlns:p14="http://schemas.microsoft.com/office/powerpoint/2010/main" val="311962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Šikana</a:t>
            </a:r>
            <a:endParaRPr lang="cs-CZ" dirty="0"/>
          </a:p>
        </p:txBody>
      </p:sp>
      <p:sp>
        <p:nvSpPr>
          <p:cNvPr id="3" name="Zástupný symbol pro obsah 2"/>
          <p:cNvSpPr>
            <a:spLocks noGrp="1"/>
          </p:cNvSpPr>
          <p:nvPr>
            <p:ph idx="1"/>
          </p:nvPr>
        </p:nvSpPr>
        <p:spPr/>
        <p:txBody>
          <a:bodyPr>
            <a:normAutofit/>
          </a:bodyPr>
          <a:lstStyle/>
          <a:p>
            <a:r>
              <a:rPr lang="cs-CZ" sz="2400" dirty="0"/>
              <a:t>Slovo šikana má původ ve francouzském „</a:t>
            </a:r>
            <a:r>
              <a:rPr lang="cs-CZ" sz="2400" dirty="0" err="1"/>
              <a:t>chicane</a:t>
            </a:r>
            <a:r>
              <a:rPr lang="cs-CZ" sz="2400" dirty="0"/>
              <a:t>“, což znamená „zlomyslné obtěžování, </a:t>
            </a:r>
            <a:r>
              <a:rPr lang="cs-CZ" sz="2400" dirty="0" smtClean="0"/>
              <a:t>týrání</a:t>
            </a:r>
            <a:r>
              <a:rPr lang="cs-CZ" sz="2400" dirty="0"/>
              <a:t>, sužování, </a:t>
            </a:r>
            <a:r>
              <a:rPr lang="cs-CZ" sz="2400" dirty="0" smtClean="0"/>
              <a:t>pronásledování.</a:t>
            </a:r>
            <a:endParaRPr lang="cs-CZ" sz="2400" dirty="0"/>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2717011"/>
            <a:ext cx="5256584" cy="3957315"/>
          </a:xfrm>
          <a:prstGeom prst="rect">
            <a:avLst/>
          </a:prstGeom>
        </p:spPr>
      </p:pic>
    </p:spTree>
    <p:extLst>
      <p:ext uri="{BB962C8B-B14F-4D97-AF65-F5344CB8AC3E}">
        <p14:creationId xmlns:p14="http://schemas.microsoft.com/office/powerpoint/2010/main" val="205763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10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Podstata a </a:t>
            </a:r>
            <a:r>
              <a:rPr lang="cs-CZ" b="1" dirty="0" smtClean="0"/>
              <a:t>rysy</a:t>
            </a:r>
            <a:endParaRPr lang="cs-CZ" dirty="0"/>
          </a:p>
        </p:txBody>
      </p:sp>
      <p:sp>
        <p:nvSpPr>
          <p:cNvPr id="3" name="Zástupný symbol pro obsah 2"/>
          <p:cNvSpPr>
            <a:spLocks noGrp="1"/>
          </p:cNvSpPr>
          <p:nvPr>
            <p:ph idx="1"/>
          </p:nvPr>
        </p:nvSpPr>
        <p:spPr>
          <a:xfrm>
            <a:off x="1435608" y="1447800"/>
            <a:ext cx="7498080" cy="1045096"/>
          </a:xfrm>
        </p:spPr>
        <p:txBody>
          <a:bodyPr>
            <a:normAutofit fontScale="92500" lnSpcReduction="10000"/>
          </a:bodyPr>
          <a:lstStyle/>
          <a:p>
            <a:r>
              <a:rPr lang="cs-CZ" sz="2400" dirty="0"/>
              <a:t>Šikana může mít fyzickou i psychickou podobu </a:t>
            </a:r>
            <a:r>
              <a:rPr lang="cs-CZ" sz="2400" dirty="0" smtClean="0"/>
              <a:t>              a </a:t>
            </a:r>
            <a:r>
              <a:rPr lang="cs-CZ" sz="2400" dirty="0"/>
              <a:t>projevuje se ve všech skupinách </a:t>
            </a:r>
            <a:r>
              <a:rPr lang="cs-CZ" sz="2400" dirty="0" smtClean="0"/>
              <a:t>věkových                           </a:t>
            </a:r>
            <a:r>
              <a:rPr lang="cs-CZ" sz="2400" dirty="0"/>
              <a:t>i sociálních</a:t>
            </a:r>
            <a:r>
              <a:rPr lang="cs-CZ" sz="2400" dirty="0" smtClean="0"/>
              <a:t>. </a:t>
            </a:r>
          </a:p>
          <a:p>
            <a:endParaRPr lang="cs-CZ" sz="2400" dirty="0"/>
          </a:p>
          <a:p>
            <a:endParaRPr lang="cs-CZ" sz="2400" dirty="0" smtClean="0"/>
          </a:p>
          <a:p>
            <a:endParaRPr lang="cs-CZ" sz="2400" dirty="0"/>
          </a:p>
          <a:p>
            <a:endParaRPr lang="cs-CZ" sz="2400" dirty="0" smtClean="0"/>
          </a:p>
          <a:p>
            <a:endParaRPr lang="cs-CZ" sz="2400" dirty="0" smtClean="0"/>
          </a:p>
          <a:p>
            <a:endParaRPr lang="cs-CZ" sz="2400" dirty="0" smtClean="0"/>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2492896"/>
            <a:ext cx="2632105" cy="3977680"/>
          </a:xfrm>
          <a:prstGeom prst="rect">
            <a:avLst/>
          </a:prstGeom>
        </p:spPr>
      </p:pic>
      <p:sp>
        <p:nvSpPr>
          <p:cNvPr id="5" name="Obdélník 4"/>
          <p:cNvSpPr/>
          <p:nvPr/>
        </p:nvSpPr>
        <p:spPr>
          <a:xfrm>
            <a:off x="4211960" y="2636912"/>
            <a:ext cx="4320480" cy="2308324"/>
          </a:xfrm>
          <a:prstGeom prst="rect">
            <a:avLst/>
          </a:prstGeom>
        </p:spPr>
        <p:txBody>
          <a:bodyPr wrap="square">
            <a:spAutoFit/>
          </a:bodyPr>
          <a:lstStyle/>
          <a:p>
            <a:pPr algn="just"/>
            <a:r>
              <a:rPr lang="cs-CZ" sz="2400" dirty="0"/>
              <a:t>Za určitých okolností může šikanování přerůst až do forem skupinové trestné činnosti a v některých opravdu závažných případech nabýt </a:t>
            </a:r>
            <a:r>
              <a:rPr lang="cs-CZ" sz="2400" dirty="0" smtClean="0"/>
              <a:t>            i </a:t>
            </a:r>
            <a:r>
              <a:rPr lang="cs-CZ" sz="2400" dirty="0"/>
              <a:t>rysy organizovaného zločinu.</a:t>
            </a:r>
          </a:p>
        </p:txBody>
      </p:sp>
    </p:spTree>
    <p:extLst>
      <p:ext uri="{BB962C8B-B14F-4D97-AF65-F5344CB8AC3E}">
        <p14:creationId xmlns:p14="http://schemas.microsoft.com/office/powerpoint/2010/main" val="129435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Vnější znaky</a:t>
            </a:r>
            <a:br>
              <a:rPr lang="cs-CZ" b="1" dirty="0"/>
            </a:br>
            <a:endParaRPr lang="cs-CZ" dirty="0"/>
          </a:p>
        </p:txBody>
      </p:sp>
      <p:sp>
        <p:nvSpPr>
          <p:cNvPr id="3" name="Zástupný symbol pro obsah 2"/>
          <p:cNvSpPr>
            <a:spLocks noGrp="1"/>
          </p:cNvSpPr>
          <p:nvPr>
            <p:ph idx="1"/>
          </p:nvPr>
        </p:nvSpPr>
        <p:spPr>
          <a:xfrm>
            <a:off x="1331640" y="908720"/>
            <a:ext cx="6768752" cy="4800600"/>
          </a:xfrm>
        </p:spPr>
        <p:txBody>
          <a:bodyPr>
            <a:noAutofit/>
          </a:bodyPr>
          <a:lstStyle/>
          <a:p>
            <a:pPr algn="just"/>
            <a:r>
              <a:rPr lang="cs-CZ" sz="2400" dirty="0" smtClean="0"/>
              <a:t>nepoměr </a:t>
            </a:r>
            <a:r>
              <a:rPr lang="cs-CZ" sz="2400" dirty="0"/>
              <a:t>sil mezi agresorem a obětí (zpravidla vlastní fyzická síla, početní převaha agresorů; psychická převaha nad méně odolným jedincem);</a:t>
            </a:r>
          </a:p>
          <a:p>
            <a:pPr algn="just"/>
            <a:r>
              <a:rPr lang="cs-CZ" sz="2400" dirty="0"/>
              <a:t>samoúčelnost agrese, šikanujícímu nejde primárně o dosažení konkrétního cíle, zisku (sama agrese je původním a hlavním cílem šikany, protože je nejmarkantnějším stvrzením převahy útočníka, proto mu poskytuje nezastupitelné uspokojení</a:t>
            </a:r>
            <a:r>
              <a:rPr lang="cs-CZ" sz="2400" dirty="0" smtClean="0"/>
              <a:t>);</a:t>
            </a:r>
            <a:endParaRPr lang="cs-CZ" sz="2400" dirty="0"/>
          </a:p>
          <a:p>
            <a:pPr algn="just"/>
            <a:endParaRPr lang="cs-CZ" sz="2400"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2594" y="4768578"/>
            <a:ext cx="2229566" cy="2089422"/>
          </a:xfrm>
          <a:prstGeom prst="rect">
            <a:avLst/>
          </a:prstGeom>
        </p:spPr>
      </p:pic>
    </p:spTree>
    <p:extLst>
      <p:ext uri="{BB962C8B-B14F-4D97-AF65-F5344CB8AC3E}">
        <p14:creationId xmlns:p14="http://schemas.microsoft.com/office/powerpoint/2010/main" val="376542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75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Vnější znaky</a:t>
            </a:r>
            <a:br>
              <a:rPr lang="cs-CZ" b="1" dirty="0"/>
            </a:br>
            <a:endParaRPr lang="cs-CZ" dirty="0"/>
          </a:p>
        </p:txBody>
      </p:sp>
      <p:pic>
        <p:nvPicPr>
          <p:cNvPr id="5" name="Obrázek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3573016"/>
            <a:ext cx="3333750" cy="3114675"/>
          </a:xfrm>
          <a:prstGeom prst="rect">
            <a:avLst/>
          </a:prstGeom>
        </p:spPr>
      </p:pic>
      <p:sp>
        <p:nvSpPr>
          <p:cNvPr id="4" name="Zástupný symbol pro obsah 3"/>
          <p:cNvSpPr>
            <a:spLocks noGrp="1"/>
          </p:cNvSpPr>
          <p:nvPr>
            <p:ph idx="1"/>
          </p:nvPr>
        </p:nvSpPr>
        <p:spPr/>
        <p:txBody>
          <a:bodyPr/>
          <a:lstStyle/>
          <a:p>
            <a:endParaRPr lang="cs-CZ"/>
          </a:p>
        </p:txBody>
      </p:sp>
      <p:sp>
        <p:nvSpPr>
          <p:cNvPr id="6" name="Zástupný symbol pro obsah 2"/>
          <p:cNvSpPr txBox="1">
            <a:spLocks/>
          </p:cNvSpPr>
          <p:nvPr/>
        </p:nvSpPr>
        <p:spPr>
          <a:xfrm>
            <a:off x="1403648" y="908720"/>
            <a:ext cx="7498080"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cs-CZ" sz="2600" smtClean="0"/>
              <a:t>Šikanu je možné členit dle následujících kritérií:</a:t>
            </a:r>
          </a:p>
          <a:p>
            <a:r>
              <a:rPr lang="cs-CZ" sz="2600" smtClean="0"/>
              <a:t>„viditelnost“ šikany </a:t>
            </a:r>
          </a:p>
          <a:p>
            <a:pPr lvl="1"/>
            <a:r>
              <a:rPr lang="cs-CZ" sz="2200" smtClean="0"/>
              <a:t>šikanování </a:t>
            </a:r>
            <a:r>
              <a:rPr lang="cs-CZ" sz="2200" i="1" smtClean="0"/>
              <a:t>zjevné</a:t>
            </a:r>
            <a:r>
              <a:rPr lang="cs-CZ" sz="2200" smtClean="0"/>
              <a:t> (fyzické útoky, psychické ponižování, vydírání) a </a:t>
            </a:r>
            <a:r>
              <a:rPr lang="cs-CZ" sz="2200" i="1" smtClean="0"/>
              <a:t>skryté</a:t>
            </a:r>
            <a:r>
              <a:rPr lang="cs-CZ" sz="2200" smtClean="0"/>
              <a:t> (vyloučení ze skupiny</a:t>
            </a:r>
          </a:p>
          <a:p>
            <a:r>
              <a:rPr lang="cs-CZ" sz="3000" smtClean="0"/>
              <a:t>míra nutné aktivity oběti</a:t>
            </a:r>
          </a:p>
          <a:p>
            <a:pPr lvl="1"/>
            <a:r>
              <a:rPr lang="cs-CZ" sz="2200" i="1" smtClean="0"/>
              <a:t>pasivní snášení útoků</a:t>
            </a:r>
            <a:r>
              <a:rPr lang="cs-CZ" sz="2200" smtClean="0"/>
              <a:t> a </a:t>
            </a:r>
            <a:r>
              <a:rPr lang="cs-CZ" sz="2200" i="1" smtClean="0"/>
              <a:t>nedobrovolné vykonávání příkazů</a:t>
            </a:r>
            <a:r>
              <a:rPr lang="cs-CZ" sz="2200" smtClean="0"/>
              <a:t> agresora;</a:t>
            </a:r>
          </a:p>
          <a:p>
            <a:r>
              <a:rPr lang="cs-CZ" sz="2600" smtClean="0"/>
              <a:t>forma útoku </a:t>
            </a:r>
          </a:p>
          <a:p>
            <a:pPr lvl="1"/>
            <a:r>
              <a:rPr lang="cs-CZ" sz="2200" i="1" smtClean="0"/>
              <a:t>fyzické</a:t>
            </a:r>
            <a:r>
              <a:rPr lang="cs-CZ" sz="2200" smtClean="0"/>
              <a:t> nebo </a:t>
            </a:r>
            <a:r>
              <a:rPr lang="cs-CZ" sz="2200" i="1" smtClean="0"/>
              <a:t>verbální</a:t>
            </a:r>
            <a:r>
              <a:rPr lang="cs-CZ" sz="2200" smtClean="0"/>
              <a:t> šikanování, </a:t>
            </a:r>
          </a:p>
          <a:p>
            <a:pPr lvl="1"/>
            <a:r>
              <a:rPr lang="cs-CZ" sz="2200" smtClean="0"/>
              <a:t>dále i </a:t>
            </a:r>
            <a:r>
              <a:rPr lang="cs-CZ" sz="2200" i="1" smtClean="0"/>
              <a:t>ničení a odcizování </a:t>
            </a:r>
          </a:p>
          <a:p>
            <a:pPr lvl="1"/>
            <a:r>
              <a:rPr lang="cs-CZ" sz="2200" i="1" smtClean="0"/>
              <a:t>osobních věcí</a:t>
            </a:r>
            <a:r>
              <a:rPr lang="cs-CZ" sz="2200" smtClean="0"/>
              <a:t>.</a:t>
            </a:r>
          </a:p>
          <a:p>
            <a:endParaRPr lang="cs-CZ" dirty="0"/>
          </a:p>
        </p:txBody>
      </p:sp>
    </p:spTree>
    <p:extLst>
      <p:ext uri="{BB962C8B-B14F-4D97-AF65-F5344CB8AC3E}">
        <p14:creationId xmlns:p14="http://schemas.microsoft.com/office/powerpoint/2010/main" val="339144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anim calcmode="lin" valueType="num">
                                      <p:cBhvr>
                                        <p:cTn id="2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Effect transition="in" filter="fade">
                                      <p:cBhvr>
                                        <p:cTn id="26" dur="1000"/>
                                        <p:tgtEl>
                                          <p:spTgt spid="6">
                                            <p:txEl>
                                              <p:pRg st="2" end="2"/>
                                            </p:txEl>
                                          </p:spTgt>
                                        </p:tgtEl>
                                      </p:cBhvr>
                                    </p:animEffect>
                                    <p:anim calcmode="lin" valueType="num">
                                      <p:cBhvr>
                                        <p:cTn id="2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Effect transition="in" filter="fade">
                                      <p:cBhvr>
                                        <p:cTn id="33" dur="1000"/>
                                        <p:tgtEl>
                                          <p:spTgt spid="6">
                                            <p:txEl>
                                              <p:pRg st="3" end="3"/>
                                            </p:txEl>
                                          </p:spTgt>
                                        </p:tgtEl>
                                      </p:cBhvr>
                                    </p:animEffect>
                                    <p:anim calcmode="lin" valueType="num">
                                      <p:cBhvr>
                                        <p:cTn id="34"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1000"/>
                                        <p:tgtEl>
                                          <p:spTgt spid="6">
                                            <p:txEl>
                                              <p:pRg st="4" end="4"/>
                                            </p:txEl>
                                          </p:spTgt>
                                        </p:tgtEl>
                                      </p:cBhvr>
                                    </p:animEffect>
                                    <p:anim calcmode="lin" valueType="num">
                                      <p:cBhvr>
                                        <p:cTn id="3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6">
                                            <p:txEl>
                                              <p:pRg st="5" end="5"/>
                                            </p:txEl>
                                          </p:spTgt>
                                        </p:tgtEl>
                                        <p:attrNameLst>
                                          <p:attrName>style.visibility</p:attrName>
                                        </p:attrNameLst>
                                      </p:cBhvr>
                                      <p:to>
                                        <p:strVal val="visible"/>
                                      </p:to>
                                    </p:set>
                                    <p:animEffect transition="in" filter="fade">
                                      <p:cBhvr>
                                        <p:cTn id="45" dur="1000"/>
                                        <p:tgtEl>
                                          <p:spTgt spid="6">
                                            <p:txEl>
                                              <p:pRg st="5" end="5"/>
                                            </p:txEl>
                                          </p:spTgt>
                                        </p:tgtEl>
                                      </p:cBhvr>
                                    </p:animEffect>
                                    <p:anim calcmode="lin" valueType="num">
                                      <p:cBhvr>
                                        <p:cTn id="4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6">
                                            <p:txEl>
                                              <p:pRg st="6" end="6"/>
                                            </p:txEl>
                                          </p:spTgt>
                                        </p:tgtEl>
                                        <p:attrNameLst>
                                          <p:attrName>style.visibility</p:attrName>
                                        </p:attrNameLst>
                                      </p:cBhvr>
                                      <p:to>
                                        <p:strVal val="visible"/>
                                      </p:to>
                                    </p:set>
                                    <p:animEffect transition="in" filter="fade">
                                      <p:cBhvr>
                                        <p:cTn id="50" dur="1000"/>
                                        <p:tgtEl>
                                          <p:spTgt spid="6">
                                            <p:txEl>
                                              <p:pRg st="6" end="6"/>
                                            </p:txEl>
                                          </p:spTgt>
                                        </p:tgtEl>
                                      </p:cBhvr>
                                    </p:animEffect>
                                    <p:anim calcmode="lin" valueType="num">
                                      <p:cBhvr>
                                        <p:cTn id="51"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6">
                                            <p:txEl>
                                              <p:pRg st="6" end="6"/>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6">
                                            <p:txEl>
                                              <p:pRg st="7" end="7"/>
                                            </p:txEl>
                                          </p:spTgt>
                                        </p:tgtEl>
                                        <p:attrNameLst>
                                          <p:attrName>style.visibility</p:attrName>
                                        </p:attrNameLst>
                                      </p:cBhvr>
                                      <p:to>
                                        <p:strVal val="visible"/>
                                      </p:to>
                                    </p:set>
                                    <p:animEffect transition="in" filter="fade">
                                      <p:cBhvr>
                                        <p:cTn id="55" dur="1000"/>
                                        <p:tgtEl>
                                          <p:spTgt spid="6">
                                            <p:txEl>
                                              <p:pRg st="7" end="7"/>
                                            </p:txEl>
                                          </p:spTgt>
                                        </p:tgtEl>
                                      </p:cBhvr>
                                    </p:animEffect>
                                    <p:anim calcmode="lin" valueType="num">
                                      <p:cBhvr>
                                        <p:cTn id="56"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6">
                                            <p:txEl>
                                              <p:pRg st="8" end="8"/>
                                            </p:txEl>
                                          </p:spTgt>
                                        </p:tgtEl>
                                        <p:attrNameLst>
                                          <p:attrName>style.visibility</p:attrName>
                                        </p:attrNameLst>
                                      </p:cBhvr>
                                      <p:to>
                                        <p:strVal val="visible"/>
                                      </p:to>
                                    </p:set>
                                    <p:animEffect transition="in" filter="fade">
                                      <p:cBhvr>
                                        <p:cTn id="60" dur="1000"/>
                                        <p:tgtEl>
                                          <p:spTgt spid="6">
                                            <p:txEl>
                                              <p:pRg st="8" end="8"/>
                                            </p:txEl>
                                          </p:spTgt>
                                        </p:tgtEl>
                                      </p:cBhvr>
                                    </p:animEffect>
                                    <p:anim calcmode="lin" valueType="num">
                                      <p:cBhvr>
                                        <p:cTn id="61"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Vztah oběti a agresora</a:t>
            </a:r>
            <a:br>
              <a:rPr lang="cs-CZ" b="1" dirty="0"/>
            </a:br>
            <a:endParaRPr lang="cs-CZ" dirty="0"/>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056" y="4270578"/>
            <a:ext cx="3899272" cy="2589360"/>
          </a:xfrm>
          <a:prstGeom prst="rect">
            <a:avLst/>
          </a:prstGeom>
        </p:spPr>
      </p:pic>
      <p:sp>
        <p:nvSpPr>
          <p:cNvPr id="5" name="Zástupný symbol pro obsah 4"/>
          <p:cNvSpPr>
            <a:spLocks noGrp="1"/>
          </p:cNvSpPr>
          <p:nvPr>
            <p:ph idx="1"/>
          </p:nvPr>
        </p:nvSpPr>
        <p:spPr/>
        <p:txBody>
          <a:bodyPr/>
          <a:lstStyle/>
          <a:p>
            <a:endParaRPr lang="cs-CZ"/>
          </a:p>
        </p:txBody>
      </p:sp>
      <p:sp>
        <p:nvSpPr>
          <p:cNvPr id="6" name="Zástupný symbol pro obsah 2"/>
          <p:cNvSpPr txBox="1">
            <a:spLocks/>
          </p:cNvSpPr>
          <p:nvPr/>
        </p:nvSpPr>
        <p:spPr>
          <a:xfrm>
            <a:off x="1259632" y="908720"/>
            <a:ext cx="7498080" cy="4800600"/>
          </a:xfrm>
          <a:prstGeom prst="rect">
            <a:avLst/>
          </a:prstGeom>
        </p:spPr>
        <p:txBody>
          <a:bodyPr>
            <a:no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algn="just"/>
            <a:r>
              <a:rPr lang="cs-CZ" sz="2400" smtClean="0"/>
              <a:t>Vztah, který se vytvoří mezi agresorem a obětí, může být až překvapivě silný. Příčinu je možné hledat v absenci citových vztahů, které jedinec substituuje intenzivním vztahem navázaným skrze šikanu,</a:t>
            </a:r>
            <a:r>
              <a:rPr lang="cs-CZ" sz="2400" baseline="30000" smtClean="0"/>
              <a:t> </a:t>
            </a:r>
            <a:r>
              <a:rPr lang="cs-CZ" sz="2400" smtClean="0"/>
              <a:t>nebo v závislosti na nepodobné závislosti drogové.</a:t>
            </a:r>
          </a:p>
          <a:p>
            <a:r>
              <a:rPr lang="cs-CZ" sz="2400" smtClean="0"/>
              <a:t>V druhém případě vznikne u šikanujícího „návyk“, který musí uspokojovat stále většími dávkami.</a:t>
            </a:r>
          </a:p>
          <a:p>
            <a:r>
              <a:rPr lang="cs-CZ" sz="2400" smtClean="0"/>
              <a:t> U oběti naproti tomu může pod tlakem šikany dojít k identifikaci s agresorem.</a:t>
            </a:r>
            <a:endParaRPr lang="cs-CZ" sz="2400" dirty="0"/>
          </a:p>
        </p:txBody>
      </p:sp>
    </p:spTree>
    <p:extLst>
      <p:ext uri="{BB962C8B-B14F-4D97-AF65-F5344CB8AC3E}">
        <p14:creationId xmlns:p14="http://schemas.microsoft.com/office/powerpoint/2010/main" val="291827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anim calcmode="lin" valueType="num">
                                      <p:cBhvr>
                                        <p:cTn id="2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Stádia </a:t>
            </a:r>
            <a:r>
              <a:rPr lang="cs-CZ" b="1" dirty="0" smtClean="0"/>
              <a:t>šikany</a:t>
            </a:r>
            <a:endParaRPr lang="cs-CZ" dirty="0"/>
          </a:p>
        </p:txBody>
      </p:sp>
      <p:sp>
        <p:nvSpPr>
          <p:cNvPr id="3" name="Zástupný symbol pro obsah 2"/>
          <p:cNvSpPr>
            <a:spLocks noGrp="1"/>
          </p:cNvSpPr>
          <p:nvPr>
            <p:ph idx="1"/>
          </p:nvPr>
        </p:nvSpPr>
        <p:spPr>
          <a:xfrm>
            <a:off x="1187624" y="1340768"/>
            <a:ext cx="7344816" cy="5616624"/>
          </a:xfrm>
        </p:spPr>
        <p:txBody>
          <a:bodyPr>
            <a:normAutofit/>
          </a:bodyPr>
          <a:lstStyle/>
          <a:p>
            <a:r>
              <a:rPr lang="cs-CZ" sz="2400" b="1" dirty="0"/>
              <a:t>První stupeň (zrod ostrakismu) </a:t>
            </a:r>
            <a:endParaRPr lang="cs-CZ" sz="2400" b="1" dirty="0" smtClean="0"/>
          </a:p>
          <a:p>
            <a:pPr lvl="1" algn="just"/>
            <a:r>
              <a:rPr lang="cs-CZ" sz="1800" dirty="0"/>
              <a:t>Šikana se může objevit kdekoliv, podmínky jejího vzniku nejsou totiž nijak neobvyklé. V každé skupině se najdou jedinci, kteří jsou méně oblíbení a vlivní.</a:t>
            </a:r>
          </a:p>
          <a:p>
            <a:pPr lvl="1" algn="just"/>
            <a:r>
              <a:rPr lang="cs-CZ" sz="1800" dirty="0" smtClean="0"/>
              <a:t>Jde </a:t>
            </a:r>
            <a:r>
              <a:rPr lang="cs-CZ" sz="1800" dirty="0"/>
              <a:t>o mírné, převážně psychické formy násilí, kdy se okrajový člen necítí dobře. Ostatní ho více či méně odmítají, nebaví se </a:t>
            </a:r>
            <a:r>
              <a:rPr lang="cs-CZ" sz="1800" dirty="0" smtClean="0"/>
              <a:t>                s </a:t>
            </a:r>
            <a:r>
              <a:rPr lang="cs-CZ" sz="1800" dirty="0"/>
              <a:t>ním, pomlouvají ho, spřádají proti němu intriky a dělají na jeho účet drobné legrácky</a:t>
            </a:r>
            <a:r>
              <a:rPr lang="cs-CZ" sz="1800" dirty="0" smtClean="0"/>
              <a:t>.</a:t>
            </a:r>
          </a:p>
          <a:p>
            <a:r>
              <a:rPr lang="cs-CZ" sz="2400" b="1" dirty="0"/>
              <a:t>Druhý stupeň (fyzická agrese a přitvrzování manipulace</a:t>
            </a:r>
            <a:r>
              <a:rPr lang="cs-CZ" sz="2400" b="1" dirty="0" smtClean="0"/>
              <a:t>)</a:t>
            </a:r>
          </a:p>
          <a:p>
            <a:pPr lvl="1" algn="just"/>
            <a:r>
              <a:rPr lang="cs-CZ" sz="1800" dirty="0"/>
              <a:t>Existuje více důvodů pro postoupení do druhého stádia. Jedna </a:t>
            </a:r>
            <a:r>
              <a:rPr lang="cs-CZ" sz="1800" dirty="0" smtClean="0"/>
              <a:t>    z </a:t>
            </a:r>
            <a:r>
              <a:rPr lang="cs-CZ" sz="1800" dirty="0"/>
              <a:t>možností je odreagování žáků prostřednictvím nejslabšího jedince, který funguje jako ventil.</a:t>
            </a:r>
          </a:p>
        </p:txBody>
      </p:sp>
    </p:spTree>
    <p:extLst>
      <p:ext uri="{BB962C8B-B14F-4D97-AF65-F5344CB8AC3E}">
        <p14:creationId xmlns:p14="http://schemas.microsoft.com/office/powerpoint/2010/main" val="329559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Stádia </a:t>
            </a:r>
            <a:r>
              <a:rPr lang="cs-CZ" b="1" dirty="0" smtClean="0"/>
              <a:t>šikany</a:t>
            </a:r>
            <a:endParaRPr lang="cs-CZ" dirty="0"/>
          </a:p>
        </p:txBody>
      </p:sp>
      <p:sp>
        <p:nvSpPr>
          <p:cNvPr id="3" name="Zástupný symbol pro obsah 2"/>
          <p:cNvSpPr>
            <a:spLocks noGrp="1"/>
          </p:cNvSpPr>
          <p:nvPr>
            <p:ph idx="1"/>
          </p:nvPr>
        </p:nvSpPr>
        <p:spPr>
          <a:xfrm>
            <a:off x="1435608" y="1447800"/>
            <a:ext cx="7498080" cy="5077544"/>
          </a:xfrm>
        </p:spPr>
        <p:txBody>
          <a:bodyPr>
            <a:normAutofit fontScale="62500" lnSpcReduction="20000"/>
          </a:bodyPr>
          <a:lstStyle/>
          <a:p>
            <a:r>
              <a:rPr lang="cs-CZ" sz="3400" b="1" dirty="0"/>
              <a:t>Třetí stupeň (klíčový moment – vytvoření jádra) </a:t>
            </a:r>
          </a:p>
          <a:p>
            <a:pPr lvl="1"/>
            <a:r>
              <a:rPr lang="cs-CZ" sz="2600" dirty="0"/>
              <a:t>V tomto stupni se vytvoří skupinka agresorů, tzv. úderné jádro, které nyní již spolupracuje systematicky. Skupina je nyní rozdělena na řadu podskupin bojujících o vliv.</a:t>
            </a:r>
          </a:p>
          <a:p>
            <a:pPr lvl="1"/>
            <a:endParaRPr lang="cs-CZ" dirty="0"/>
          </a:p>
          <a:p>
            <a:r>
              <a:rPr lang="cs-CZ" sz="3400" b="1" dirty="0"/>
              <a:t>Čtvrtý stupeň (většina přijímá normy agresorů) </a:t>
            </a:r>
          </a:p>
          <a:p>
            <a:pPr lvl="1">
              <a:lnSpc>
                <a:spcPct val="120000"/>
              </a:lnSpc>
            </a:pPr>
            <a:r>
              <a:rPr lang="cs-CZ" sz="2600" dirty="0"/>
              <a:t>Nyní jsou normy agresorů přijaty, většina je považuje za nepsané zákony. </a:t>
            </a:r>
            <a:endParaRPr lang="cs-CZ" sz="2600" dirty="0" smtClean="0"/>
          </a:p>
          <a:p>
            <a:pPr lvl="1">
              <a:lnSpc>
                <a:spcPct val="120000"/>
              </a:lnSpc>
            </a:pPr>
            <a:endParaRPr lang="cs-CZ" sz="2600" dirty="0"/>
          </a:p>
          <a:p>
            <a:r>
              <a:rPr lang="cs-CZ" sz="3400" b="1" dirty="0"/>
              <a:t>Pátý stupeň (totalita neboli dokonalá šikana) </a:t>
            </a:r>
          </a:p>
          <a:p>
            <a:pPr lvl="1" algn="just">
              <a:lnSpc>
                <a:spcPct val="120000"/>
              </a:lnSpc>
            </a:pPr>
            <a:r>
              <a:rPr lang="cs-CZ" sz="2600" dirty="0"/>
              <a:t>V poslední fázi dochází nastolení totalitní ideologie šikanování. Žáci jsou rozděleni na dvě skupiny lidí – na agresory a na oběti. Agresoři využívají vše, co lze zužitkovat, od materiálních věcí až po školní znalosti. Agresoři ztrácí veškeré zábrany, chtějí pouze provádět násilí, které považují za normální, dokonce za legraci. Tento nejvyšší stupeň je příznačný spíše pro šikany ve věznicích, vojenském prostředí a výchovných ústavech pro mládež. V mírnější podobě se však někdy vyskytuje i na školách.</a:t>
            </a:r>
          </a:p>
          <a:p>
            <a:endParaRPr lang="cs-CZ" dirty="0"/>
          </a:p>
        </p:txBody>
      </p:sp>
    </p:spTree>
    <p:extLst>
      <p:ext uri="{BB962C8B-B14F-4D97-AF65-F5344CB8AC3E}">
        <p14:creationId xmlns:p14="http://schemas.microsoft.com/office/powerpoint/2010/main" val="254251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b="1" dirty="0"/>
              <a:t>Kdo bývá dětskou obětí šikany?</a:t>
            </a:r>
            <a:br>
              <a:rPr lang="cs-CZ" sz="3600" b="1" dirty="0"/>
            </a:br>
            <a:endParaRPr lang="cs-CZ" sz="3600" dirty="0"/>
          </a:p>
        </p:txBody>
      </p:sp>
      <p:sp>
        <p:nvSpPr>
          <p:cNvPr id="3" name="Zástupný symbol pro obsah 2"/>
          <p:cNvSpPr>
            <a:spLocks noGrp="1"/>
          </p:cNvSpPr>
          <p:nvPr>
            <p:ph idx="1"/>
          </p:nvPr>
        </p:nvSpPr>
        <p:spPr/>
        <p:txBody>
          <a:bodyPr>
            <a:noAutofit/>
          </a:bodyPr>
          <a:lstStyle/>
          <a:p>
            <a:r>
              <a:rPr lang="cs-CZ" sz="2400" dirty="0" smtClean="0"/>
              <a:t>Dítě</a:t>
            </a:r>
            <a:r>
              <a:rPr lang="cs-CZ" sz="2400" dirty="0"/>
              <a:t>, které se neumí nebo nemůže bránit.</a:t>
            </a:r>
          </a:p>
          <a:p>
            <a:r>
              <a:rPr lang="cs-CZ" sz="2400" dirty="0"/>
              <a:t>Dítě, které se jakýmkoliv způsobem odlišuje od očekávaného průměru (nosí brýle, přestěhovalo se, má nadváhu </a:t>
            </a:r>
            <a:r>
              <a:rPr lang="cs-CZ" sz="2400"/>
              <a:t>apod</a:t>
            </a:r>
            <a:r>
              <a:rPr lang="cs-CZ" sz="2400" smtClean="0"/>
              <a:t>.).</a:t>
            </a:r>
            <a:endParaRPr lang="cs-CZ" sz="2400" dirty="0"/>
          </a:p>
          <a:p>
            <a:r>
              <a:rPr lang="cs-CZ" sz="2400" dirty="0"/>
              <a:t>Dítě fyzicky slabé, popř. uzavřené, které těžko navazuje osobní kontakt s ostatními dětmi.</a:t>
            </a:r>
          </a:p>
          <a:p>
            <a:r>
              <a:rPr lang="cs-CZ" sz="2400" dirty="0"/>
              <a:t>Dítě duševně zaostalejší, popř. </a:t>
            </a:r>
            <a:r>
              <a:rPr lang="cs-CZ" sz="2400" dirty="0" smtClean="0"/>
              <a:t>pomalejší                 </a:t>
            </a:r>
            <a:r>
              <a:rPr lang="cs-CZ" sz="2400" dirty="0"/>
              <a:t>v uvažování.</a:t>
            </a:r>
          </a:p>
          <a:p>
            <a:r>
              <a:rPr lang="cs-CZ" sz="2400" dirty="0"/>
              <a:t>Dítě jiné barvy pleti, často příslušník národnostní menšiny.</a:t>
            </a:r>
          </a:p>
          <a:p>
            <a:r>
              <a:rPr lang="cs-CZ" sz="2400" dirty="0"/>
              <a:t>Dítě nadprůměrně duševně vybavené, dětský genius.</a:t>
            </a:r>
          </a:p>
          <a:p>
            <a:endParaRPr lang="cs-CZ" sz="2800" dirty="0"/>
          </a:p>
        </p:txBody>
      </p:sp>
    </p:spTree>
    <p:extLst>
      <p:ext uri="{BB962C8B-B14F-4D97-AF65-F5344CB8AC3E}">
        <p14:creationId xmlns:p14="http://schemas.microsoft.com/office/powerpoint/2010/main" val="236492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Následky šikany</a:t>
            </a:r>
            <a:r>
              <a:rPr lang="cs-CZ" b="1" dirty="0"/>
              <a:t/>
            </a:r>
            <a:br>
              <a:rPr lang="cs-CZ" b="1" dirty="0"/>
            </a:br>
            <a:endParaRPr lang="cs-CZ" dirty="0"/>
          </a:p>
        </p:txBody>
      </p:sp>
      <p:sp>
        <p:nvSpPr>
          <p:cNvPr id="3" name="Zástupný symbol pro obsah 2"/>
          <p:cNvSpPr>
            <a:spLocks noGrp="1"/>
          </p:cNvSpPr>
          <p:nvPr>
            <p:ph idx="1"/>
          </p:nvPr>
        </p:nvSpPr>
        <p:spPr>
          <a:xfrm>
            <a:off x="1115616" y="1447800"/>
            <a:ext cx="7818072" cy="4800600"/>
          </a:xfrm>
        </p:spPr>
        <p:txBody>
          <a:bodyPr>
            <a:normAutofit fontScale="85000" lnSpcReduction="20000"/>
          </a:bodyPr>
          <a:lstStyle/>
          <a:p>
            <a:pPr algn="just"/>
            <a:r>
              <a:rPr lang="cs-CZ" dirty="0" smtClean="0"/>
              <a:t>V </a:t>
            </a:r>
            <a:r>
              <a:rPr lang="cs-CZ" dirty="0"/>
              <a:t>dlouhodobém horizontu může šikana vést </a:t>
            </a:r>
            <a:r>
              <a:rPr lang="cs-CZ" dirty="0" smtClean="0"/>
              <a:t>           k </a:t>
            </a:r>
            <a:r>
              <a:rPr lang="cs-CZ" dirty="0"/>
              <a:t>poškození fyzického a psychického zdraví.</a:t>
            </a:r>
          </a:p>
          <a:p>
            <a:pPr algn="just"/>
            <a:r>
              <a:rPr lang="cs-CZ" dirty="0"/>
              <a:t>Poškození bývají mnohdy nevratného charakteru, osobnost jedince je narušena dříve, než se stačila plně rozvinout.</a:t>
            </a:r>
          </a:p>
          <a:p>
            <a:pPr algn="just"/>
            <a:r>
              <a:rPr lang="cs-CZ" dirty="0"/>
              <a:t>Dochází k přetrhání citových vazeb na své nejbližší.</a:t>
            </a:r>
          </a:p>
          <a:p>
            <a:pPr algn="just"/>
            <a:r>
              <a:rPr lang="cs-CZ" dirty="0"/>
              <a:t>Ponižování lidské důstojnosti vedoucí ke ztrátě důvěry k autoritám, která je doprovázená ztrátou iluzí o celé společnosti, která nedokáže garantovat alespoň minimální ochranu před násilím slabým a bezbranným jedincům společnosti.</a:t>
            </a:r>
          </a:p>
          <a:p>
            <a:pPr algn="just"/>
            <a:endParaRPr lang="cs-CZ" dirty="0"/>
          </a:p>
        </p:txBody>
      </p:sp>
    </p:spTree>
    <p:extLst>
      <p:ext uri="{BB962C8B-B14F-4D97-AF65-F5344CB8AC3E}">
        <p14:creationId xmlns:p14="http://schemas.microsoft.com/office/powerpoint/2010/main" val="300140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Opakování</a:t>
            </a:r>
            <a:endParaRPr lang="cs-CZ" dirty="0"/>
          </a:p>
        </p:txBody>
      </p:sp>
      <p:sp>
        <p:nvSpPr>
          <p:cNvPr id="3" name="Zástupný symbol pro obsah 2"/>
          <p:cNvSpPr>
            <a:spLocks noGrp="1"/>
          </p:cNvSpPr>
          <p:nvPr>
            <p:ph idx="1"/>
          </p:nvPr>
        </p:nvSpPr>
        <p:spPr>
          <a:xfrm>
            <a:off x="1435608" y="1447800"/>
            <a:ext cx="7498080" cy="685056"/>
          </a:xfrm>
        </p:spPr>
        <p:txBody>
          <a:bodyPr/>
          <a:lstStyle/>
          <a:p>
            <a:r>
              <a:rPr lang="cs-CZ" dirty="0" smtClean="0"/>
              <a:t>Co je to šikana?</a:t>
            </a:r>
            <a:endParaRPr lang="cs-CZ" dirty="0"/>
          </a:p>
        </p:txBody>
      </p:sp>
      <p:grpSp>
        <p:nvGrpSpPr>
          <p:cNvPr id="10" name="Skupina 9"/>
          <p:cNvGrpSpPr/>
          <p:nvPr/>
        </p:nvGrpSpPr>
        <p:grpSpPr>
          <a:xfrm>
            <a:off x="2411761" y="4012275"/>
            <a:ext cx="6732239" cy="1792988"/>
            <a:chOff x="2411761" y="4012275"/>
            <a:chExt cx="6732239" cy="1792988"/>
          </a:xfrm>
        </p:grpSpPr>
        <p:sp>
          <p:nvSpPr>
            <p:cNvPr id="7" name="Obdélník 6"/>
            <p:cNvSpPr/>
            <p:nvPr/>
          </p:nvSpPr>
          <p:spPr>
            <a:xfrm>
              <a:off x="2915816" y="4012275"/>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4" name="Výseč 3"/>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 name="Prstenec 5"/>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Ovál 4"/>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extovéPole 8"/>
            <p:cNvSpPr txBox="1"/>
            <p:nvPr/>
          </p:nvSpPr>
          <p:spPr>
            <a:xfrm>
              <a:off x="3692153" y="4261567"/>
              <a:ext cx="5123487" cy="646331"/>
            </a:xfrm>
            <a:prstGeom prst="rect">
              <a:avLst/>
            </a:prstGeom>
            <a:noFill/>
          </p:spPr>
          <p:txBody>
            <a:bodyPr wrap="square" rtlCol="0">
              <a:spAutoFit/>
            </a:bodyPr>
            <a:lstStyle/>
            <a:p>
              <a:r>
                <a:rPr lang="cs-CZ" b="1" dirty="0"/>
                <a:t>Šikana</a:t>
              </a:r>
              <a:r>
                <a:rPr lang="cs-CZ" dirty="0"/>
                <a:t> (anglicky </a:t>
              </a:r>
              <a:r>
                <a:rPr lang="cs-CZ" dirty="0" err="1"/>
                <a:t>bullying</a:t>
              </a:r>
              <a:r>
                <a:rPr lang="cs-CZ" dirty="0"/>
                <a:t>) označuje fyzické i psychické omezování či týrání jedince v kolektivu.</a:t>
              </a:r>
            </a:p>
          </p:txBody>
        </p:sp>
      </p:grpSp>
      <p:grpSp>
        <p:nvGrpSpPr>
          <p:cNvPr id="11" name="Skupina 10"/>
          <p:cNvGrpSpPr/>
          <p:nvPr/>
        </p:nvGrpSpPr>
        <p:grpSpPr>
          <a:xfrm>
            <a:off x="2412055" y="2764340"/>
            <a:ext cx="6732239" cy="1792988"/>
            <a:chOff x="2411761" y="4012275"/>
            <a:chExt cx="6732239" cy="1792988"/>
          </a:xfrm>
        </p:grpSpPr>
        <p:sp>
          <p:nvSpPr>
            <p:cNvPr id="12" name="Obdélník 11"/>
            <p:cNvSpPr/>
            <p:nvPr/>
          </p:nvSpPr>
          <p:spPr>
            <a:xfrm>
              <a:off x="2915816" y="4012275"/>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13" name="Výseč 12"/>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4" name="Prstenec 13"/>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5" name="Ovál 14"/>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6" name="TextovéPole 15"/>
            <p:cNvSpPr txBox="1"/>
            <p:nvPr/>
          </p:nvSpPr>
          <p:spPr>
            <a:xfrm>
              <a:off x="3692153" y="4261567"/>
              <a:ext cx="5123487" cy="646331"/>
            </a:xfrm>
            <a:prstGeom prst="rect">
              <a:avLst/>
            </a:prstGeom>
            <a:noFill/>
          </p:spPr>
          <p:txBody>
            <a:bodyPr wrap="square" rtlCol="0">
              <a:spAutoFit/>
            </a:bodyPr>
            <a:lstStyle/>
            <a:p>
              <a:r>
                <a:rPr lang="cs-CZ" b="1" dirty="0"/>
                <a:t>Šikana</a:t>
              </a:r>
              <a:r>
                <a:rPr lang="cs-CZ" dirty="0"/>
                <a:t> (anglicky </a:t>
              </a:r>
              <a:r>
                <a:rPr lang="cs-CZ" dirty="0" err="1"/>
                <a:t>bullying</a:t>
              </a:r>
              <a:r>
                <a:rPr lang="cs-CZ" dirty="0"/>
                <a:t>) označuje </a:t>
              </a:r>
              <a:r>
                <a:rPr lang="cs-CZ" dirty="0" smtClean="0"/>
                <a:t>kolektivní pomoc nejslabšímu jedinci </a:t>
              </a:r>
              <a:r>
                <a:rPr lang="cs-CZ" dirty="0"/>
                <a:t>v kolektivu.</a:t>
              </a:r>
            </a:p>
          </p:txBody>
        </p:sp>
      </p:grpSp>
      <p:grpSp>
        <p:nvGrpSpPr>
          <p:cNvPr id="17" name="Skupina 16"/>
          <p:cNvGrpSpPr/>
          <p:nvPr/>
        </p:nvGrpSpPr>
        <p:grpSpPr>
          <a:xfrm>
            <a:off x="2412055" y="5229200"/>
            <a:ext cx="6732239" cy="1792988"/>
            <a:chOff x="2411761" y="4012275"/>
            <a:chExt cx="6732239" cy="1792988"/>
          </a:xfrm>
        </p:grpSpPr>
        <p:sp>
          <p:nvSpPr>
            <p:cNvPr id="18" name="Obdélník 17"/>
            <p:cNvSpPr/>
            <p:nvPr/>
          </p:nvSpPr>
          <p:spPr>
            <a:xfrm>
              <a:off x="2915816" y="4012275"/>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19" name="Výseč 18"/>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0" name="Prstenec 19"/>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1" name="Ovál 20"/>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2" name="TextovéPole 21"/>
            <p:cNvSpPr txBox="1"/>
            <p:nvPr/>
          </p:nvSpPr>
          <p:spPr>
            <a:xfrm>
              <a:off x="3692153" y="4261567"/>
              <a:ext cx="5123487" cy="646331"/>
            </a:xfrm>
            <a:prstGeom prst="rect">
              <a:avLst/>
            </a:prstGeom>
            <a:noFill/>
          </p:spPr>
          <p:txBody>
            <a:bodyPr wrap="square" rtlCol="0">
              <a:spAutoFit/>
            </a:bodyPr>
            <a:lstStyle/>
            <a:p>
              <a:r>
                <a:rPr lang="cs-CZ" b="1" dirty="0"/>
                <a:t>Šikana</a:t>
              </a:r>
              <a:r>
                <a:rPr lang="cs-CZ" dirty="0"/>
                <a:t> (anglicky </a:t>
              </a:r>
              <a:r>
                <a:rPr lang="cs-CZ" dirty="0" err="1"/>
                <a:t>bullying</a:t>
              </a:r>
              <a:r>
                <a:rPr lang="cs-CZ" dirty="0"/>
                <a:t>) </a:t>
              </a:r>
              <a:r>
                <a:rPr lang="cs-CZ" dirty="0" smtClean="0"/>
                <a:t>označuje kamarádský vztah mezi lidmi v jedné skupině.</a:t>
              </a:r>
              <a:endParaRPr lang="cs-CZ" dirty="0"/>
            </a:p>
          </p:txBody>
        </p:sp>
      </p:grpSp>
      <p:sp>
        <p:nvSpPr>
          <p:cNvPr id="23" name="TextovéPole 22"/>
          <p:cNvSpPr txBox="1"/>
          <p:nvPr/>
        </p:nvSpPr>
        <p:spPr>
          <a:xfrm>
            <a:off x="5004048" y="1484784"/>
            <a:ext cx="3600400" cy="523220"/>
          </a:xfrm>
          <a:prstGeom prst="rect">
            <a:avLst/>
          </a:prstGeom>
          <a:noFill/>
        </p:spPr>
        <p:txBody>
          <a:bodyPr wrap="squar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cs-CZ" sz="2800" b="1" dirty="0" smtClean="0">
                <a:ln w="11430"/>
                <a:solidFill>
                  <a:srgbClr val="00B050"/>
                </a:solidFill>
                <a:effectLst>
                  <a:outerShdw blurRad="50800" dist="39000" dir="5460000" algn="tl">
                    <a:srgbClr val="000000">
                      <a:alpha val="38000"/>
                    </a:srgbClr>
                  </a:outerShdw>
                </a:effectLst>
              </a:rPr>
              <a:t>Správná odpověď</a:t>
            </a:r>
            <a:endParaRPr lang="cs-CZ" sz="2800" b="1" dirty="0">
              <a:ln w="11430"/>
              <a:solidFill>
                <a:srgbClr val="00B050"/>
              </a:soli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294580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1000"/>
                                        <p:tgtEl>
                                          <p:spTgt spid="3">
                                            <p:txEl>
                                              <p:pRg st="0" end="0"/>
                                            </p:txEl>
                                          </p:spTgt>
                                        </p:tgtEl>
                                      </p:cBhvr>
                                    </p:animEffect>
                                    <p:anim calcmode="lin" valueType="num">
                                      <p:cBhvr>
                                        <p:cTn id="2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11"/>
                    </p:tgtEl>
                  </p:cond>
                </p:stCondLst>
                <p:endSync evt="end" delay="0">
                  <p:rtn val="all"/>
                </p:endSync>
                <p:childTnLst>
                  <p:par>
                    <p:cTn id="26" fill="hold">
                      <p:stCondLst>
                        <p:cond delay="0"/>
                      </p:stCondLst>
                      <p:childTnLst>
                        <p:par>
                          <p:cTn id="27" fill="hold">
                            <p:stCondLst>
                              <p:cond delay="0"/>
                            </p:stCondLst>
                            <p:childTnLst>
                              <p:par>
                                <p:cTn id="28" presetID="9" presetClass="emph" presetSubtype="0" nodeType="clickEffect">
                                  <p:stCondLst>
                                    <p:cond delay="0"/>
                                  </p:stCondLst>
                                  <p:childTnLst>
                                    <p:set>
                                      <p:cBhvr rctx="PPT">
                                        <p:cTn id="29" dur="indefinite"/>
                                        <p:tgtEl>
                                          <p:spTgt spid="11"/>
                                        </p:tgtEl>
                                        <p:attrNameLst>
                                          <p:attrName>style.opacity</p:attrName>
                                        </p:attrNameLst>
                                      </p:cBhvr>
                                      <p:to>
                                        <p:strVal val="0.5"/>
                                      </p:to>
                                    </p:set>
                                    <p:animEffect filter="image" prLst="opacity: 0.5">
                                      <p:cBhvr rctx="IE">
                                        <p:cTn id="30" dur="indefinite"/>
                                        <p:tgtEl>
                                          <p:spTgt spid="11"/>
                                        </p:tgtEl>
                                      </p:cBhvr>
                                    </p:animEffect>
                                  </p:childTnLst>
                                </p:cTn>
                              </p:par>
                            </p:childTnLst>
                          </p:cTn>
                        </p:par>
                      </p:childTnLst>
                    </p:cTn>
                  </p:par>
                </p:childTnLst>
              </p:cTn>
              <p:nextCondLst>
                <p:cond evt="onClick" delay="0">
                  <p:tgtEl>
                    <p:spTgt spid="11"/>
                  </p:tgtEl>
                </p:cond>
              </p:nextCondLst>
            </p:seq>
            <p:seq concurrent="1" nextAc="seek">
              <p:cTn id="31" restart="whenNotActive" fill="hold" evtFilter="cancelBubble" nodeType="interactiveSeq">
                <p:stCondLst>
                  <p:cond evt="onClick" delay="0">
                    <p:tgtEl>
                      <p:spTgt spid="17"/>
                    </p:tgtEl>
                  </p:cond>
                </p:stCondLst>
                <p:endSync evt="end" delay="0">
                  <p:rtn val="all"/>
                </p:endSync>
                <p:childTnLst>
                  <p:par>
                    <p:cTn id="32" fill="hold">
                      <p:stCondLst>
                        <p:cond delay="0"/>
                      </p:stCondLst>
                      <p:childTnLst>
                        <p:par>
                          <p:cTn id="33" fill="hold">
                            <p:stCondLst>
                              <p:cond delay="0"/>
                            </p:stCondLst>
                            <p:childTnLst>
                              <p:par>
                                <p:cTn id="34" presetID="9" presetClass="emph" presetSubtype="0" nodeType="clickEffect">
                                  <p:stCondLst>
                                    <p:cond delay="0"/>
                                  </p:stCondLst>
                                  <p:childTnLst>
                                    <p:set>
                                      <p:cBhvr rctx="PPT">
                                        <p:cTn id="35" dur="indefinite"/>
                                        <p:tgtEl>
                                          <p:spTgt spid="17"/>
                                        </p:tgtEl>
                                        <p:attrNameLst>
                                          <p:attrName>style.opacity</p:attrName>
                                        </p:attrNameLst>
                                      </p:cBhvr>
                                      <p:to>
                                        <p:strVal val="0.5"/>
                                      </p:to>
                                    </p:set>
                                    <p:animEffect filter="image" prLst="opacity: 0.5">
                                      <p:cBhvr rctx="IE">
                                        <p:cTn id="36" dur="indefinite"/>
                                        <p:tgtEl>
                                          <p:spTgt spid="17"/>
                                        </p:tgtEl>
                                      </p:cBhvr>
                                    </p:animEffect>
                                  </p:childTnLst>
                                </p:cTn>
                              </p:par>
                            </p:childTnLst>
                          </p:cTn>
                        </p:par>
                      </p:childTnLst>
                    </p:cTn>
                  </p:par>
                </p:childTnLst>
              </p:cTn>
              <p:nextCondLst>
                <p:cond evt="onClick" delay="0">
                  <p:tgtEl>
                    <p:spTgt spid="17"/>
                  </p:tgtEl>
                </p:cond>
              </p:nextCondLst>
            </p:seq>
            <p:seq concurrent="1" nextAc="seek">
              <p:cTn id="37" restart="whenNotActive" fill="hold" evtFilter="cancelBubble" nodeType="interactiveSeq">
                <p:stCondLst>
                  <p:cond evt="onClick" delay="0">
                    <p:tgtEl>
                      <p:spTgt spid="10"/>
                    </p:tgtEl>
                  </p:cond>
                </p:stCondLst>
                <p:endSync evt="end" delay="0">
                  <p:rtn val="all"/>
                </p:endSync>
                <p:childTnLst>
                  <p:par>
                    <p:cTn id="38" fill="hold">
                      <p:stCondLst>
                        <p:cond delay="0"/>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10"/>
                                        </p:tgtEl>
                                      </p:cBhvr>
                                    </p:animEffect>
                                    <p:animScale>
                                      <p:cBhvr>
                                        <p:cTn id="42" dur="250" autoRev="1" fill="hold"/>
                                        <p:tgtEl>
                                          <p:spTgt spid="10"/>
                                        </p:tgtEl>
                                      </p:cBhvr>
                                      <p:by x="105000" y="105000"/>
                                    </p:animScale>
                                  </p:childTnLst>
                                </p:cTn>
                              </p:par>
                              <p:par>
                                <p:cTn id="43" presetID="22" presetClass="entr" presetSubtype="4"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wipe(down)">
                                      <p:cBhvr>
                                        <p:cTn id="45" dur="500"/>
                                        <p:tgtEl>
                                          <p:spTgt spid="23"/>
                                        </p:tgtEl>
                                      </p:cBhvr>
                                    </p:animEffect>
                                  </p:childTnLst>
                                </p:cTn>
                              </p:par>
                            </p:childTnLst>
                          </p:cTn>
                        </p:par>
                      </p:childTnLst>
                    </p:cTn>
                  </p:par>
                </p:childTnLst>
              </p:cTn>
              <p:nextCondLst>
                <p:cond evt="onClick" delay="0">
                  <p:tgtEl>
                    <p:spTgt spid="10"/>
                  </p:tgtEl>
                </p:cond>
              </p:nextCondLst>
            </p:seq>
          </p:childTnLst>
        </p:cTn>
      </p:par>
    </p:tnLst>
    <p:bldLst>
      <p:bldP spid="3" grpId="0" build="p"/>
      <p:bldP spid="2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Opakování</a:t>
            </a:r>
            <a:endParaRPr lang="cs-CZ" dirty="0"/>
          </a:p>
        </p:txBody>
      </p:sp>
      <p:sp>
        <p:nvSpPr>
          <p:cNvPr id="3" name="Zástupný symbol pro obsah 2"/>
          <p:cNvSpPr>
            <a:spLocks noGrp="1"/>
          </p:cNvSpPr>
          <p:nvPr>
            <p:ph idx="1"/>
          </p:nvPr>
        </p:nvSpPr>
        <p:spPr>
          <a:xfrm>
            <a:off x="1435608" y="1447800"/>
            <a:ext cx="7498080" cy="685056"/>
          </a:xfrm>
        </p:spPr>
        <p:txBody>
          <a:bodyPr/>
          <a:lstStyle/>
          <a:p>
            <a:r>
              <a:rPr lang="cs-CZ" dirty="0"/>
              <a:t>Kdo bývá dětskou obětí šikany</a:t>
            </a:r>
            <a:r>
              <a:rPr lang="cs-CZ" dirty="0" smtClean="0"/>
              <a:t>?</a:t>
            </a:r>
            <a:endParaRPr lang="cs-CZ" dirty="0"/>
          </a:p>
        </p:txBody>
      </p:sp>
      <p:grpSp>
        <p:nvGrpSpPr>
          <p:cNvPr id="10" name="Skupina 9"/>
          <p:cNvGrpSpPr/>
          <p:nvPr/>
        </p:nvGrpSpPr>
        <p:grpSpPr>
          <a:xfrm>
            <a:off x="2411761" y="2708920"/>
            <a:ext cx="6732239" cy="1801249"/>
            <a:chOff x="2411761" y="4004014"/>
            <a:chExt cx="6732239" cy="1801249"/>
          </a:xfrm>
        </p:grpSpPr>
        <p:sp>
          <p:nvSpPr>
            <p:cNvPr id="7" name="Obdélník 6"/>
            <p:cNvSpPr/>
            <p:nvPr/>
          </p:nvSpPr>
          <p:spPr>
            <a:xfrm>
              <a:off x="2915816" y="4004014"/>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4" name="Výseč 3"/>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 name="Prstenec 5"/>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Ovál 4"/>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extovéPole 8"/>
            <p:cNvSpPr txBox="1"/>
            <p:nvPr/>
          </p:nvSpPr>
          <p:spPr>
            <a:xfrm>
              <a:off x="3779912" y="4400067"/>
              <a:ext cx="5123487" cy="369332"/>
            </a:xfrm>
            <a:prstGeom prst="rect">
              <a:avLst/>
            </a:prstGeom>
            <a:noFill/>
          </p:spPr>
          <p:txBody>
            <a:bodyPr wrap="square" rtlCol="0">
              <a:spAutoFit/>
            </a:bodyPr>
            <a:lstStyle/>
            <a:p>
              <a:pPr algn="ctr"/>
              <a:r>
                <a:rPr lang="cs-CZ" dirty="0"/>
                <a:t>Dítě, které se neumí nebo nemůže bránit.</a:t>
              </a:r>
            </a:p>
          </p:txBody>
        </p:sp>
      </p:grpSp>
      <p:grpSp>
        <p:nvGrpSpPr>
          <p:cNvPr id="11" name="Skupina 10"/>
          <p:cNvGrpSpPr/>
          <p:nvPr/>
        </p:nvGrpSpPr>
        <p:grpSpPr>
          <a:xfrm>
            <a:off x="2431082" y="3954674"/>
            <a:ext cx="6732239" cy="1792988"/>
            <a:chOff x="2411761" y="4012275"/>
            <a:chExt cx="6732239" cy="1792988"/>
          </a:xfrm>
        </p:grpSpPr>
        <p:sp>
          <p:nvSpPr>
            <p:cNvPr id="12" name="Obdélník 11"/>
            <p:cNvSpPr/>
            <p:nvPr/>
          </p:nvSpPr>
          <p:spPr>
            <a:xfrm>
              <a:off x="2915816" y="4012275"/>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13" name="Výseč 12"/>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4" name="Prstenec 13"/>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5" name="Ovál 14"/>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6" name="TextovéPole 15"/>
            <p:cNvSpPr txBox="1"/>
            <p:nvPr/>
          </p:nvSpPr>
          <p:spPr>
            <a:xfrm>
              <a:off x="3832599" y="4400067"/>
              <a:ext cx="5123487" cy="369332"/>
            </a:xfrm>
            <a:prstGeom prst="rect">
              <a:avLst/>
            </a:prstGeom>
            <a:noFill/>
          </p:spPr>
          <p:txBody>
            <a:bodyPr wrap="square" rtlCol="0">
              <a:spAutoFit/>
            </a:bodyPr>
            <a:lstStyle/>
            <a:p>
              <a:pPr algn="ctr"/>
              <a:r>
                <a:rPr lang="cs-CZ" dirty="0"/>
                <a:t>Dítě, které </a:t>
              </a:r>
              <a:r>
                <a:rPr lang="cs-CZ" dirty="0" smtClean="0"/>
                <a:t>je fyzicky nejsilnější z kolektivu.</a:t>
              </a:r>
              <a:endParaRPr lang="cs-CZ" dirty="0"/>
            </a:p>
          </p:txBody>
        </p:sp>
      </p:grpSp>
      <p:grpSp>
        <p:nvGrpSpPr>
          <p:cNvPr id="17" name="Skupina 16"/>
          <p:cNvGrpSpPr/>
          <p:nvPr/>
        </p:nvGrpSpPr>
        <p:grpSpPr>
          <a:xfrm>
            <a:off x="2412055" y="5229200"/>
            <a:ext cx="6732239" cy="1792988"/>
            <a:chOff x="2411761" y="4012275"/>
            <a:chExt cx="6732239" cy="1792988"/>
          </a:xfrm>
        </p:grpSpPr>
        <p:sp>
          <p:nvSpPr>
            <p:cNvPr id="18" name="Obdélník 17"/>
            <p:cNvSpPr/>
            <p:nvPr/>
          </p:nvSpPr>
          <p:spPr>
            <a:xfrm>
              <a:off x="2915816" y="4012275"/>
              <a:ext cx="6228184" cy="1144917"/>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cs-CZ"/>
            </a:p>
          </p:txBody>
        </p:sp>
        <p:sp>
          <p:nvSpPr>
            <p:cNvPr id="19" name="Výseč 18"/>
            <p:cNvSpPr/>
            <p:nvPr/>
          </p:nvSpPr>
          <p:spPr>
            <a:xfrm rot="16200000">
              <a:off x="2270404" y="4636473"/>
              <a:ext cx="1310147" cy="1027434"/>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0" name="Prstenec 19"/>
            <p:cNvSpPr/>
            <p:nvPr/>
          </p:nvSpPr>
          <p:spPr>
            <a:xfrm rot="16887403">
              <a:off x="2814086" y="4176293"/>
              <a:ext cx="899912" cy="691246"/>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1" name="Ovál 20"/>
            <p:cNvSpPr/>
            <p:nvPr/>
          </p:nvSpPr>
          <p:spPr>
            <a:xfrm rot="11414164">
              <a:off x="3235252" y="4096217"/>
              <a:ext cx="1161328" cy="94215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2" name="TextovéPole 21"/>
            <p:cNvSpPr txBox="1"/>
            <p:nvPr/>
          </p:nvSpPr>
          <p:spPr>
            <a:xfrm>
              <a:off x="3944211" y="4400067"/>
              <a:ext cx="5123487" cy="369332"/>
            </a:xfrm>
            <a:prstGeom prst="rect">
              <a:avLst/>
            </a:prstGeom>
            <a:noFill/>
          </p:spPr>
          <p:txBody>
            <a:bodyPr wrap="square" rtlCol="0">
              <a:spAutoFit/>
            </a:bodyPr>
            <a:lstStyle/>
            <a:p>
              <a:pPr algn="ctr"/>
              <a:r>
                <a:rPr lang="cs-CZ" dirty="0"/>
                <a:t>Dítě, které </a:t>
              </a:r>
              <a:r>
                <a:rPr lang="cs-CZ" dirty="0" smtClean="0"/>
                <a:t>má v kolektivu nejvíce kamarádů.</a:t>
              </a:r>
              <a:endParaRPr lang="cs-CZ" dirty="0"/>
            </a:p>
          </p:txBody>
        </p:sp>
      </p:grpSp>
      <p:sp>
        <p:nvSpPr>
          <p:cNvPr id="23" name="TextovéPole 22"/>
          <p:cNvSpPr txBox="1"/>
          <p:nvPr/>
        </p:nvSpPr>
        <p:spPr>
          <a:xfrm>
            <a:off x="5215240" y="2132856"/>
            <a:ext cx="3600400" cy="523220"/>
          </a:xfrm>
          <a:prstGeom prst="rect">
            <a:avLst/>
          </a:prstGeom>
          <a:noFill/>
        </p:spPr>
        <p:txBody>
          <a:bodyPr wrap="square" rtlCol="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cs-CZ" sz="2800" b="1" dirty="0" smtClean="0">
                <a:ln w="11430"/>
                <a:solidFill>
                  <a:srgbClr val="00B050"/>
                </a:solidFill>
                <a:effectLst>
                  <a:outerShdw blurRad="50800" dist="39000" dir="5460000" algn="tl">
                    <a:srgbClr val="000000">
                      <a:alpha val="38000"/>
                    </a:srgbClr>
                  </a:outerShdw>
                </a:effectLst>
              </a:rPr>
              <a:t>Správná odpověď</a:t>
            </a:r>
            <a:endParaRPr lang="cs-CZ" sz="2800" b="1" dirty="0">
              <a:ln w="11430"/>
              <a:solidFill>
                <a:srgbClr val="00B050"/>
              </a:soli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232673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1000"/>
                                        <p:tgtEl>
                                          <p:spTgt spid="3">
                                            <p:txEl>
                                              <p:pRg st="0" end="0"/>
                                            </p:txEl>
                                          </p:spTgt>
                                        </p:tgtEl>
                                      </p:cBhvr>
                                    </p:animEffect>
                                    <p:anim calcmode="lin" valueType="num">
                                      <p:cBhvr>
                                        <p:cTn id="2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11"/>
                    </p:tgtEl>
                  </p:cond>
                </p:stCondLst>
                <p:endSync evt="end" delay="0">
                  <p:rtn val="all"/>
                </p:endSync>
                <p:childTnLst>
                  <p:par>
                    <p:cTn id="26" fill="hold">
                      <p:stCondLst>
                        <p:cond delay="0"/>
                      </p:stCondLst>
                      <p:childTnLst>
                        <p:par>
                          <p:cTn id="27" fill="hold">
                            <p:stCondLst>
                              <p:cond delay="0"/>
                            </p:stCondLst>
                            <p:childTnLst>
                              <p:par>
                                <p:cTn id="28" presetID="9" presetClass="emph" presetSubtype="0" nodeType="clickEffect">
                                  <p:stCondLst>
                                    <p:cond delay="0"/>
                                  </p:stCondLst>
                                  <p:childTnLst>
                                    <p:set>
                                      <p:cBhvr rctx="PPT">
                                        <p:cTn id="29" dur="indefinite"/>
                                        <p:tgtEl>
                                          <p:spTgt spid="11"/>
                                        </p:tgtEl>
                                        <p:attrNameLst>
                                          <p:attrName>style.opacity</p:attrName>
                                        </p:attrNameLst>
                                      </p:cBhvr>
                                      <p:to>
                                        <p:strVal val="0.5"/>
                                      </p:to>
                                    </p:set>
                                    <p:animEffect filter="image" prLst="opacity: 0.5">
                                      <p:cBhvr rctx="IE">
                                        <p:cTn id="30" dur="indefinite"/>
                                        <p:tgtEl>
                                          <p:spTgt spid="11"/>
                                        </p:tgtEl>
                                      </p:cBhvr>
                                    </p:animEffect>
                                  </p:childTnLst>
                                </p:cTn>
                              </p:par>
                            </p:childTnLst>
                          </p:cTn>
                        </p:par>
                      </p:childTnLst>
                    </p:cTn>
                  </p:par>
                </p:childTnLst>
              </p:cTn>
              <p:nextCondLst>
                <p:cond evt="onClick" delay="0">
                  <p:tgtEl>
                    <p:spTgt spid="11"/>
                  </p:tgtEl>
                </p:cond>
              </p:nextCondLst>
            </p:seq>
            <p:seq concurrent="1" nextAc="seek">
              <p:cTn id="31" restart="whenNotActive" fill="hold" evtFilter="cancelBubble" nodeType="interactiveSeq">
                <p:stCondLst>
                  <p:cond evt="onClick" delay="0">
                    <p:tgtEl>
                      <p:spTgt spid="17"/>
                    </p:tgtEl>
                  </p:cond>
                </p:stCondLst>
                <p:endSync evt="end" delay="0">
                  <p:rtn val="all"/>
                </p:endSync>
                <p:childTnLst>
                  <p:par>
                    <p:cTn id="32" fill="hold">
                      <p:stCondLst>
                        <p:cond delay="0"/>
                      </p:stCondLst>
                      <p:childTnLst>
                        <p:par>
                          <p:cTn id="33" fill="hold">
                            <p:stCondLst>
                              <p:cond delay="0"/>
                            </p:stCondLst>
                            <p:childTnLst>
                              <p:par>
                                <p:cTn id="34" presetID="9" presetClass="emph" presetSubtype="0" nodeType="clickEffect">
                                  <p:stCondLst>
                                    <p:cond delay="0"/>
                                  </p:stCondLst>
                                  <p:childTnLst>
                                    <p:set>
                                      <p:cBhvr rctx="PPT">
                                        <p:cTn id="35" dur="indefinite"/>
                                        <p:tgtEl>
                                          <p:spTgt spid="17"/>
                                        </p:tgtEl>
                                        <p:attrNameLst>
                                          <p:attrName>style.opacity</p:attrName>
                                        </p:attrNameLst>
                                      </p:cBhvr>
                                      <p:to>
                                        <p:strVal val="0.5"/>
                                      </p:to>
                                    </p:set>
                                    <p:animEffect filter="image" prLst="opacity: 0.5">
                                      <p:cBhvr rctx="IE">
                                        <p:cTn id="36" dur="indefinite"/>
                                        <p:tgtEl>
                                          <p:spTgt spid="17"/>
                                        </p:tgtEl>
                                      </p:cBhvr>
                                    </p:animEffect>
                                  </p:childTnLst>
                                </p:cTn>
                              </p:par>
                            </p:childTnLst>
                          </p:cTn>
                        </p:par>
                      </p:childTnLst>
                    </p:cTn>
                  </p:par>
                </p:childTnLst>
              </p:cTn>
              <p:nextCondLst>
                <p:cond evt="onClick" delay="0">
                  <p:tgtEl>
                    <p:spTgt spid="17"/>
                  </p:tgtEl>
                </p:cond>
              </p:nextCondLst>
            </p:seq>
            <p:seq concurrent="1" nextAc="seek">
              <p:cTn id="37" restart="whenNotActive" fill="hold" evtFilter="cancelBubble" nodeType="interactiveSeq">
                <p:stCondLst>
                  <p:cond evt="onClick" delay="0">
                    <p:tgtEl>
                      <p:spTgt spid="10"/>
                    </p:tgtEl>
                  </p:cond>
                </p:stCondLst>
                <p:endSync evt="end" delay="0">
                  <p:rtn val="all"/>
                </p:endSync>
                <p:childTnLst>
                  <p:par>
                    <p:cTn id="38" fill="hold">
                      <p:stCondLst>
                        <p:cond delay="0"/>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10"/>
                                        </p:tgtEl>
                                      </p:cBhvr>
                                    </p:animEffect>
                                    <p:animScale>
                                      <p:cBhvr>
                                        <p:cTn id="42" dur="250" autoRev="1" fill="hold"/>
                                        <p:tgtEl>
                                          <p:spTgt spid="10"/>
                                        </p:tgtEl>
                                      </p:cBhvr>
                                      <p:by x="105000" y="105000"/>
                                    </p:animScale>
                                  </p:childTnLst>
                                </p:cTn>
                              </p:par>
                              <p:par>
                                <p:cTn id="43" presetID="22" presetClass="entr" presetSubtype="4"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wipe(down)">
                                      <p:cBhvr>
                                        <p:cTn id="45" dur="500"/>
                                        <p:tgtEl>
                                          <p:spTgt spid="23"/>
                                        </p:tgtEl>
                                      </p:cBhvr>
                                    </p:animEffect>
                                  </p:childTnLst>
                                </p:cTn>
                              </p:par>
                            </p:childTnLst>
                          </p:cTn>
                        </p:par>
                      </p:childTnLst>
                    </p:cTn>
                  </p:par>
                </p:childTnLst>
              </p:cTn>
              <p:nextCondLst>
                <p:cond evt="onClick" delay="0">
                  <p:tgtEl>
                    <p:spTgt spid="10"/>
                  </p:tgtEl>
                </p:cond>
              </p:nextCondLst>
            </p:seq>
          </p:childTnLst>
        </p:cTn>
      </p:par>
    </p:tnLst>
    <p:bldLst>
      <p:bldP spid="3" grpId="0" build="p"/>
      <p:bldP spid="2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Odkazy</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a:hlinkClick r:id="rId2"/>
              </a:rPr>
              <a:t>http://cs.wikipedia.org/wiki/%</a:t>
            </a:r>
            <a:r>
              <a:rPr lang="cs-CZ" dirty="0" smtClean="0">
                <a:hlinkClick r:id="rId2"/>
              </a:rPr>
              <a:t>C5%A0ikana</a:t>
            </a:r>
            <a:endParaRPr lang="cs-CZ" dirty="0" smtClean="0"/>
          </a:p>
          <a:p>
            <a:r>
              <a:rPr lang="cs-CZ" dirty="0">
                <a:hlinkClick r:id="rId3"/>
              </a:rPr>
              <a:t>http://</a:t>
            </a:r>
            <a:r>
              <a:rPr lang="cs-CZ" dirty="0" smtClean="0">
                <a:hlinkClick r:id="rId3"/>
              </a:rPr>
              <a:t>www.zs9.zlinedu.cz/sikana/sikana.htm</a:t>
            </a:r>
            <a:endParaRPr lang="cs-CZ" dirty="0" smtClean="0"/>
          </a:p>
          <a:p>
            <a:r>
              <a:rPr lang="cs-CZ" dirty="0">
                <a:hlinkClick r:id="rId4"/>
              </a:rPr>
              <a:t>http://</a:t>
            </a:r>
            <a:r>
              <a:rPr lang="cs-CZ" dirty="0" smtClean="0">
                <a:hlinkClick r:id="rId4"/>
              </a:rPr>
              <a:t>www.policie.cz/clanek/preventivni-informace-sikana.aspx</a:t>
            </a:r>
            <a:endParaRPr lang="cs-CZ" dirty="0" smtClean="0"/>
          </a:p>
          <a:p>
            <a:r>
              <a:rPr lang="cs-CZ" dirty="0">
                <a:hlinkClick r:id="rId5"/>
              </a:rPr>
              <a:t>http://</a:t>
            </a:r>
            <a:r>
              <a:rPr lang="cs-CZ" dirty="0" smtClean="0">
                <a:hlinkClick r:id="rId5"/>
              </a:rPr>
              <a:t>en.wikipedia.org/wiki/School_bullying</a:t>
            </a:r>
            <a:endParaRPr lang="cs-CZ" dirty="0" smtClean="0"/>
          </a:p>
          <a:p>
            <a:r>
              <a:rPr lang="cs-CZ" dirty="0">
                <a:hlinkClick r:id="rId6"/>
              </a:rPr>
              <a:t>http://</a:t>
            </a:r>
            <a:r>
              <a:rPr lang="cs-CZ" dirty="0" smtClean="0">
                <a:hlinkClick r:id="rId6"/>
              </a:rPr>
              <a:t>www.originalmancard.com/wp-content/uploads/2011/05/bully.gif</a:t>
            </a:r>
            <a:endParaRPr lang="cs-CZ" dirty="0" smtClean="0"/>
          </a:p>
          <a:p>
            <a:r>
              <a:rPr lang="cs-CZ" dirty="0">
                <a:hlinkClick r:id="rId7"/>
              </a:rPr>
              <a:t>http://1.bp.blogspot.com/-</a:t>
            </a:r>
            <a:r>
              <a:rPr lang="cs-CZ" dirty="0" smtClean="0">
                <a:hlinkClick r:id="rId7"/>
              </a:rPr>
              <a:t>nxz49CFLmCc/TaGpf8wcCGI/AAAAAAAAFWY/L0DAeGtHs5U/s1600/kids-bullying.jpg</a:t>
            </a:r>
            <a:endParaRPr lang="cs-CZ" dirty="0" smtClean="0"/>
          </a:p>
          <a:p>
            <a:r>
              <a:rPr lang="cs-CZ" dirty="0">
                <a:hlinkClick r:id="rId8"/>
              </a:rPr>
              <a:t>http://3.bp.blogspot.com/-</a:t>
            </a:r>
            <a:r>
              <a:rPr lang="cs-CZ" dirty="0" smtClean="0">
                <a:hlinkClick r:id="rId8"/>
              </a:rPr>
              <a:t>RcDyB5kBAsA/TZpM3yTUGAI/AAAAAAAAAQM/UCzDPdE9nbs/s1600/bully%255B1%255D.jpg</a:t>
            </a:r>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74883348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Horizon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508</TotalTime>
  <Words>760</Words>
  <Application>Microsoft Office PowerPoint</Application>
  <PresentationFormat>Předvádění na obrazovce (4:3)</PresentationFormat>
  <Paragraphs>88</Paragraphs>
  <Slides>15</Slides>
  <Notes>2</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Slunovrat</vt:lpstr>
      <vt:lpstr>Krizové situace : šikanování</vt:lpstr>
      <vt:lpstr>Šikana</vt:lpstr>
      <vt:lpstr>Šikana</vt:lpstr>
      <vt:lpstr>Šikana</vt:lpstr>
      <vt:lpstr>Podstata a rysy</vt:lpstr>
      <vt:lpstr>Vnější znaky </vt:lpstr>
      <vt:lpstr>Vnější znaky </vt:lpstr>
      <vt:lpstr>Vztah oběti a agresora </vt:lpstr>
      <vt:lpstr>Stádia šikany</vt:lpstr>
      <vt:lpstr>Stádia šikany</vt:lpstr>
      <vt:lpstr>Kdo bývá dětskou obětí šikany? </vt:lpstr>
      <vt:lpstr>Následky šikany </vt:lpstr>
      <vt:lpstr>Opakování</vt:lpstr>
      <vt:lpstr>Opakování</vt:lpstr>
      <vt:lpstr>Odkazy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Bery</dc:creator>
  <cp:lastModifiedBy>Kacenka</cp:lastModifiedBy>
  <cp:revision>29</cp:revision>
  <dcterms:created xsi:type="dcterms:W3CDTF">2011-08-27T10:29:01Z</dcterms:created>
  <dcterms:modified xsi:type="dcterms:W3CDTF">2012-05-23T14:09:46Z</dcterms:modified>
</cp:coreProperties>
</file>