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1" r:id="rId4"/>
    <p:sldId id="273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otus-buddha.svg" TargetMode="External"/><Relationship Id="rId3" Type="http://schemas.openxmlformats.org/officeDocument/2006/relationships/hyperlink" Target="http://www.relaxmilena.cz/listarticles2.php?tbl=articles" TargetMode="External"/><Relationship Id="rId7" Type="http://schemas.openxmlformats.org/officeDocument/2006/relationships/hyperlink" Target="http://cs.wikipedia.org/wiki/Soubor:Buddha_lantau.jpg" TargetMode="External"/><Relationship Id="rId2" Type="http://schemas.openxmlformats.org/officeDocument/2006/relationships/hyperlink" Target="http://commons.wikimedia.org/wiki/File:Bifolio_from_a_Kora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nnefrankguide.net/cscz/bronnenbank.asp?aid=23529" TargetMode="External"/><Relationship Id="rId5" Type="http://schemas.openxmlformats.org/officeDocument/2006/relationships/hyperlink" Target="http://cs.wikipedia.org/wiki/Soubor:Great_Synagogue_Plzen_CZ.jpg" TargetMode="External"/><Relationship Id="rId10" Type="http://schemas.openxmlformats.org/officeDocument/2006/relationships/hyperlink" Target="http://www.osel.cz/index.php?clanek=4841" TargetMode="External"/><Relationship Id="rId4" Type="http://schemas.openxmlformats.org/officeDocument/2006/relationships/hyperlink" Target="http://islam.mypage.cz/" TargetMode="External"/><Relationship Id="rId9" Type="http://schemas.openxmlformats.org/officeDocument/2006/relationships/hyperlink" Target="http://cs.wikinews.org/wiki/Soubor:Islam_symbol_plane2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užka dolů 3"/>
          <p:cNvSpPr/>
          <p:nvPr/>
        </p:nvSpPr>
        <p:spPr>
          <a:xfrm>
            <a:off x="-34834" y="1628800"/>
            <a:ext cx="9144000" cy="2376264"/>
          </a:xfrm>
          <a:prstGeom prst="ribbon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4437112"/>
            <a:ext cx="7058645" cy="1872208"/>
          </a:xfrm>
        </p:spPr>
        <p:txBody>
          <a:bodyPr>
            <a:normAutofit/>
          </a:bodyPr>
          <a:lstStyle/>
          <a:p>
            <a:pPr algn="ctr"/>
            <a:r>
              <a:rPr lang="cs-CZ" sz="1600" dirty="0" smtClean="0"/>
              <a:t>VY_32_INOVACE_8_VÝCHOVA </a:t>
            </a:r>
            <a:r>
              <a:rPr lang="cs-CZ" sz="1600" dirty="0"/>
              <a:t>KE </a:t>
            </a:r>
            <a:r>
              <a:rPr lang="cs-CZ" sz="1600" dirty="0" smtClean="0"/>
              <a:t>ZDRAVÍ_2_NÁBOŽENSTVÍ A JINÉ SEKTY</a:t>
            </a:r>
            <a:endParaRPr lang="cs-CZ" sz="1600" dirty="0"/>
          </a:p>
          <a:p>
            <a:pPr algn="ctr"/>
            <a:r>
              <a:rPr lang="cs-CZ" sz="1600" dirty="0"/>
              <a:t>Dětský domov, Základní škola a Střední škola, Duchcov, příspěvková organizace</a:t>
            </a:r>
          </a:p>
          <a:p>
            <a:pPr algn="ctr"/>
            <a:r>
              <a:rPr lang="cs-CZ" sz="1600" dirty="0"/>
              <a:t>Registrační číslo: cz.1.07/1.4.00/21.0559</a:t>
            </a:r>
          </a:p>
          <a:p>
            <a:pPr algn="ctr"/>
            <a:r>
              <a:rPr lang="cs-CZ" sz="1600" dirty="0"/>
              <a:t>Mgr. Ladislava Hofmanová</a:t>
            </a:r>
          </a:p>
          <a:p>
            <a:pPr algn="ctr"/>
            <a:endParaRPr lang="cs-CZ" sz="2400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060848"/>
            <a:ext cx="7175351" cy="1793167"/>
          </a:xfrm>
        </p:spPr>
        <p:txBody>
          <a:bodyPr/>
          <a:lstStyle/>
          <a:p>
            <a:pPr algn="ctr"/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Náboženství a jiné </a:t>
            </a:r>
            <a:b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sekty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04665"/>
            <a:ext cx="4522669" cy="949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5078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užka dolů 4"/>
          <p:cNvSpPr/>
          <p:nvPr/>
        </p:nvSpPr>
        <p:spPr>
          <a:xfrm>
            <a:off x="0" y="4365104"/>
            <a:ext cx="9144000" cy="1224136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581128"/>
            <a:ext cx="6512511" cy="1143000"/>
          </a:xfrm>
        </p:spPr>
        <p:txBody>
          <a:bodyPr/>
          <a:lstStyle/>
          <a:p>
            <a:r>
              <a:rPr lang="cs-CZ" sz="4000" dirty="0" smtClean="0"/>
              <a:t>Pojem náboženství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1052736"/>
            <a:ext cx="6192688" cy="3672408"/>
          </a:xfrm>
        </p:spPr>
        <p:txBody>
          <a:bodyPr>
            <a:norm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ojem </a:t>
            </a:r>
            <a:r>
              <a:rPr lang="cs-CZ" sz="2800" dirty="0"/>
              <a:t>pro velmi rozmanité soustavy jednání, symbolů </a:t>
            </a:r>
            <a:r>
              <a:rPr lang="cs-CZ" sz="2800" dirty="0" smtClean="0"/>
              <a:t>             a </a:t>
            </a:r>
            <a:r>
              <a:rPr lang="cs-CZ" sz="2800" dirty="0"/>
              <a:t>představ, jimiž různá společenství vyjadřují reálný, životní, osobní vztah k transcendentní </a:t>
            </a:r>
            <a:r>
              <a:rPr lang="cs-CZ" sz="2800" dirty="0" smtClean="0"/>
              <a:t>zkušenosti.</a:t>
            </a:r>
            <a:endParaRPr lang="cs-CZ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6632"/>
            <a:ext cx="2115128" cy="3283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205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ový popisek 4"/>
          <p:cNvSpPr/>
          <p:nvPr/>
        </p:nvSpPr>
        <p:spPr>
          <a:xfrm>
            <a:off x="2051720" y="2996952"/>
            <a:ext cx="6984776" cy="201622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Stužka dolů 3"/>
          <p:cNvSpPr/>
          <p:nvPr/>
        </p:nvSpPr>
        <p:spPr>
          <a:xfrm>
            <a:off x="2051720" y="5533085"/>
            <a:ext cx="7106839" cy="864293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5533085"/>
            <a:ext cx="6512511" cy="1143000"/>
          </a:xfrm>
        </p:spPr>
        <p:txBody>
          <a:bodyPr/>
          <a:lstStyle/>
          <a:p>
            <a:r>
              <a:rPr lang="cs-CZ" sz="4400" dirty="0" smtClean="0"/>
              <a:t>Náboženství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823710" y="2996952"/>
            <a:ext cx="7317432" cy="3474720"/>
          </a:xfrm>
        </p:spPr>
        <p:txBody>
          <a:bodyPr>
            <a:normAutofit/>
          </a:bodyPr>
          <a:lstStyle/>
          <a:p>
            <a:pPr algn="just"/>
            <a:r>
              <a:rPr lang="cs-CZ" sz="2400" dirty="0"/>
              <a:t>Každé náboženství má společné rituály nebo bohoslužby, určité představy o světě a místě člověka v něm a většina náboženství vyžaduje </a:t>
            </a:r>
            <a:r>
              <a:rPr lang="cs-CZ" sz="2400" dirty="0" smtClean="0"/>
              <a:t>      i </a:t>
            </a:r>
            <a:r>
              <a:rPr lang="cs-CZ" sz="2400" dirty="0"/>
              <a:t>určitou morálku. Většina náboženství se chápe jako vztah k osobnímu Bohu nebo </a:t>
            </a:r>
            <a:r>
              <a:rPr lang="cs-CZ" sz="2400" dirty="0" smtClean="0"/>
              <a:t>božstvům</a:t>
            </a:r>
            <a:r>
              <a:rPr lang="cs-CZ" sz="2400" dirty="0"/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260648"/>
            <a:ext cx="2342727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149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ný popisek 4"/>
          <p:cNvSpPr/>
          <p:nvPr/>
        </p:nvSpPr>
        <p:spPr>
          <a:xfrm>
            <a:off x="179512" y="95188"/>
            <a:ext cx="5688632" cy="508518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Stužka dolů 3"/>
          <p:cNvSpPr/>
          <p:nvPr/>
        </p:nvSpPr>
        <p:spPr>
          <a:xfrm>
            <a:off x="539552" y="5741814"/>
            <a:ext cx="4608512" cy="1080120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540568" y="5949280"/>
            <a:ext cx="6512511" cy="1143000"/>
          </a:xfrm>
        </p:spPr>
        <p:txBody>
          <a:bodyPr/>
          <a:lstStyle/>
          <a:p>
            <a:pPr algn="ctr"/>
            <a:r>
              <a:rPr lang="cs-CZ" dirty="0" smtClean="0"/>
              <a:t>Sekty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259632" y="610684"/>
            <a:ext cx="4221088" cy="4569688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O</a:t>
            </a:r>
            <a:r>
              <a:rPr lang="cs-CZ" dirty="0" smtClean="0"/>
              <a:t>značení náboženské </a:t>
            </a:r>
            <a:r>
              <a:rPr lang="cs-CZ" dirty="0"/>
              <a:t>nebo </a:t>
            </a:r>
            <a:r>
              <a:rPr lang="cs-CZ" dirty="0" smtClean="0"/>
              <a:t>názorové skupiny, </a:t>
            </a:r>
            <a:r>
              <a:rPr lang="cs-CZ" dirty="0"/>
              <a:t>která se odpojila od větší, zavedené skupiny. Takové oddělené mohou mít s původní skupinou společné části zásad, víry a </a:t>
            </a:r>
            <a:r>
              <a:rPr lang="cs-CZ" dirty="0" smtClean="0"/>
              <a:t>praktik.</a:t>
            </a:r>
          </a:p>
          <a:p>
            <a:r>
              <a:rPr lang="cs-CZ" dirty="0" smtClean="0"/>
              <a:t>Sekty bývají často označovány organizace</a:t>
            </a:r>
            <a:r>
              <a:rPr lang="cs-CZ" dirty="0"/>
              <a:t>, které členům vymývají mozek či s nimi manipulují, zmocňují se jejich majetku nebo podstatné jeho části, způsobují závislost členů na sektě, zneužívají práce členů či pronásledují ty, kteří sektu opustili, nebo ji kritizují.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72816"/>
            <a:ext cx="2654139" cy="3768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180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ový popisek 8"/>
          <p:cNvSpPr/>
          <p:nvPr/>
        </p:nvSpPr>
        <p:spPr>
          <a:xfrm>
            <a:off x="1259632" y="692696"/>
            <a:ext cx="5616624" cy="43204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tužka dolů 7"/>
          <p:cNvSpPr/>
          <p:nvPr/>
        </p:nvSpPr>
        <p:spPr>
          <a:xfrm>
            <a:off x="1631888" y="1268760"/>
            <a:ext cx="5832648" cy="1368152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556792"/>
            <a:ext cx="6512511" cy="1143000"/>
          </a:xfrm>
        </p:spPr>
        <p:txBody>
          <a:bodyPr/>
          <a:lstStyle/>
          <a:p>
            <a:pPr algn="ctr"/>
            <a:r>
              <a:rPr lang="cs-CZ" dirty="0" smtClean="0"/>
              <a:t>Ateismus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63736" y="692696"/>
            <a:ext cx="6400800" cy="3474720"/>
          </a:xfrm>
        </p:spPr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dmítání </a:t>
            </a:r>
            <a:r>
              <a:rPr lang="cs-CZ" dirty="0"/>
              <a:t>víry v existenci Boha či </a:t>
            </a:r>
            <a:r>
              <a:rPr lang="cs-CZ" dirty="0" smtClean="0"/>
              <a:t>božstev.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924944"/>
            <a:ext cx="3552825" cy="355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605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ový popisek 4"/>
          <p:cNvSpPr/>
          <p:nvPr/>
        </p:nvSpPr>
        <p:spPr>
          <a:xfrm>
            <a:off x="971600" y="548680"/>
            <a:ext cx="7344816" cy="223224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Stužka dolů 3"/>
          <p:cNvSpPr/>
          <p:nvPr/>
        </p:nvSpPr>
        <p:spPr>
          <a:xfrm>
            <a:off x="412667" y="3296148"/>
            <a:ext cx="3744416" cy="792088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256256" y="3296148"/>
            <a:ext cx="6512511" cy="1143000"/>
          </a:xfrm>
        </p:spPr>
        <p:txBody>
          <a:bodyPr/>
          <a:lstStyle/>
          <a:p>
            <a:r>
              <a:rPr lang="cs-CZ" dirty="0" smtClean="0"/>
              <a:t>Islám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173416" cy="3474720"/>
          </a:xfrm>
        </p:spPr>
        <p:txBody>
          <a:bodyPr/>
          <a:lstStyle/>
          <a:p>
            <a:r>
              <a:rPr lang="cs-CZ" dirty="0" smtClean="0"/>
              <a:t>Náboženství založené </a:t>
            </a:r>
            <a:r>
              <a:rPr lang="cs-CZ" dirty="0"/>
              <a:t>na učení proroka </a:t>
            </a:r>
            <a:r>
              <a:rPr lang="cs-CZ" dirty="0" smtClean="0"/>
              <a:t>Muhammada</a:t>
            </a:r>
            <a:r>
              <a:rPr lang="cs-CZ" dirty="0"/>
              <a:t>.</a:t>
            </a:r>
            <a:endParaRPr lang="cs-CZ" dirty="0" smtClean="0"/>
          </a:p>
          <a:p>
            <a:r>
              <a:rPr lang="cs-CZ" dirty="0" smtClean="0"/>
              <a:t>Stoupenec </a:t>
            </a:r>
            <a:r>
              <a:rPr lang="cs-CZ" dirty="0"/>
              <a:t>islámu se nazývá muslim, což znamená „ten, kdo se </a:t>
            </a:r>
            <a:r>
              <a:rPr lang="cs-CZ" dirty="0" smtClean="0"/>
              <a:t>podřizuje“.</a:t>
            </a:r>
          </a:p>
          <a:p>
            <a:r>
              <a:rPr lang="cs-CZ" dirty="0"/>
              <a:t>Počet muslimů je 1 až 1,8 miliardy, což z islámu činí po křesťanství druhé největší náboženství světa.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837" y="3855747"/>
            <a:ext cx="4697651" cy="2836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736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užka dolů 4"/>
          <p:cNvSpPr/>
          <p:nvPr/>
        </p:nvSpPr>
        <p:spPr>
          <a:xfrm>
            <a:off x="683568" y="332656"/>
            <a:ext cx="8064896" cy="792088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15816" y="369890"/>
            <a:ext cx="6512511" cy="1143000"/>
          </a:xfrm>
        </p:spPr>
        <p:txBody>
          <a:bodyPr/>
          <a:lstStyle/>
          <a:p>
            <a:pPr algn="l"/>
            <a:r>
              <a:rPr lang="cs-CZ" sz="4000" dirty="0" smtClean="0"/>
              <a:t>Pět pilířů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95329" y="4268633"/>
            <a:ext cx="8477172" cy="88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5. Pouť </a:t>
            </a:r>
            <a:r>
              <a:rPr lang="cs-CZ" sz="2400" dirty="0">
                <a:solidFill>
                  <a:schemeClr val="tx1"/>
                </a:solidFill>
              </a:rPr>
              <a:t>do Mekky (jednou za život, umožňuje-li to finanční situace a zdravotní stav muslima</a:t>
            </a:r>
            <a:r>
              <a:rPr lang="cs-CZ" sz="2400" dirty="0" smtClean="0">
                <a:solidFill>
                  <a:schemeClr val="tx1"/>
                </a:solidFill>
              </a:rPr>
              <a:t>).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072" y="2768513"/>
            <a:ext cx="2069128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892" y="1869420"/>
            <a:ext cx="1798187" cy="179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828" y="3434293"/>
            <a:ext cx="1538314" cy="166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96" y="4149079"/>
            <a:ext cx="1459885" cy="1597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356" y="5134323"/>
            <a:ext cx="1382684" cy="1512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1330398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1. Víra </a:t>
            </a:r>
            <a:r>
              <a:rPr lang="cs-CZ" sz="2400" dirty="0"/>
              <a:t>v jedinost Boží a božské poslání </a:t>
            </a:r>
            <a:r>
              <a:rPr lang="cs-CZ" sz="2400" dirty="0" smtClean="0"/>
              <a:t>Mohameda-</a:t>
            </a:r>
            <a:r>
              <a:rPr lang="cs-CZ" sz="2400" dirty="0" err="1" smtClean="0"/>
              <a:t>Šahada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595329" y="2060847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2. </a:t>
            </a:r>
            <a:r>
              <a:rPr lang="cs-CZ" sz="2400" dirty="0" smtClean="0"/>
              <a:t>Modlitba </a:t>
            </a:r>
            <a:r>
              <a:rPr lang="cs-CZ" sz="2400" dirty="0"/>
              <a:t>- salát (pětkrát denně s </a:t>
            </a:r>
            <a:r>
              <a:rPr lang="cs-CZ" sz="2400" dirty="0" err="1"/>
              <a:t>qiblou</a:t>
            </a:r>
            <a:r>
              <a:rPr lang="cs-CZ" sz="2400" dirty="0"/>
              <a:t> v Mekce</a:t>
            </a:r>
            <a:r>
              <a:rPr lang="cs-CZ" sz="2400" dirty="0" smtClean="0"/>
              <a:t>).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595329" y="2782669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3. Půst </a:t>
            </a:r>
            <a:r>
              <a:rPr lang="cs-CZ" sz="2400" dirty="0"/>
              <a:t>(v měsíci Ramadánu od úsvitu do </a:t>
            </a:r>
            <a:r>
              <a:rPr lang="cs-CZ" sz="2400" dirty="0" smtClean="0"/>
              <a:t>soumraku - </a:t>
            </a:r>
            <a:r>
              <a:rPr lang="cs-CZ" sz="2400" dirty="0" err="1" smtClean="0"/>
              <a:t>Saum</a:t>
            </a:r>
            <a:r>
              <a:rPr lang="cs-CZ" sz="2400" dirty="0" smtClean="0"/>
              <a:t>).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595329" y="3560601"/>
            <a:ext cx="52171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4. Udílení </a:t>
            </a:r>
            <a:r>
              <a:rPr lang="cs-CZ" sz="2400" dirty="0"/>
              <a:t>almužny </a:t>
            </a:r>
            <a:r>
              <a:rPr lang="cs-CZ" sz="2400" dirty="0" smtClean="0"/>
              <a:t>chudým.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6999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build="p"/>
      <p:bldP spid="4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0" y="78252"/>
            <a:ext cx="6012159" cy="450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97260" y="692696"/>
            <a:ext cx="4882852" cy="3474720"/>
          </a:xfrm>
        </p:spPr>
        <p:txBody>
          <a:bodyPr>
            <a:normAutofit fontScale="92500"/>
          </a:bodyPr>
          <a:lstStyle/>
          <a:p>
            <a:r>
              <a:rPr lang="cs-CZ" dirty="0"/>
              <a:t>Ženy </a:t>
            </a:r>
            <a:r>
              <a:rPr lang="cs-CZ" dirty="0" smtClean="0"/>
              <a:t>nemohou působit ve </a:t>
            </a:r>
            <a:r>
              <a:rPr lang="cs-CZ" dirty="0"/>
              <a:t>vedoucí pozici jako jsou vůdkyně, </a:t>
            </a:r>
            <a:r>
              <a:rPr lang="cs-CZ" dirty="0" smtClean="0"/>
              <a:t>ministryně    a členové legislativy.</a:t>
            </a:r>
          </a:p>
          <a:p>
            <a:r>
              <a:rPr lang="cs-CZ" dirty="0"/>
              <a:t>Muži je povoleno maximální počet čtyř žen s tím, že s nimi musí zacházet spravedlivě a </a:t>
            </a:r>
            <a:r>
              <a:rPr lang="cs-CZ" dirty="0" smtClean="0"/>
              <a:t>rovně.</a:t>
            </a:r>
          </a:p>
          <a:p>
            <a:r>
              <a:rPr lang="cs-CZ" dirty="0"/>
              <a:t>Korán jasně udává, že svědectví dvou žen je rovno svědectví jednoho </a:t>
            </a:r>
            <a:r>
              <a:rPr lang="cs-CZ" dirty="0" smtClean="0"/>
              <a:t>muže.</a:t>
            </a:r>
          </a:p>
          <a:p>
            <a:r>
              <a:rPr lang="cs-CZ" dirty="0" smtClean="0"/>
              <a:t>Rozvod </a:t>
            </a:r>
            <a:r>
              <a:rPr lang="cs-CZ" dirty="0"/>
              <a:t>není častý, i když ho islám připouští jako poslední </a:t>
            </a:r>
            <a:r>
              <a:rPr lang="cs-CZ" dirty="0" smtClean="0"/>
              <a:t>možnost.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18923"/>
            <a:ext cx="1691680" cy="246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59" y="836712"/>
            <a:ext cx="1751235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365104"/>
            <a:ext cx="3096344" cy="2340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15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vojový diagram: alternativní postup 3"/>
          <p:cNvSpPr/>
          <p:nvPr/>
        </p:nvSpPr>
        <p:spPr>
          <a:xfrm>
            <a:off x="1115615" y="692696"/>
            <a:ext cx="7231335" cy="201622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59898" y="758200"/>
            <a:ext cx="7203951" cy="3474720"/>
          </a:xfrm>
        </p:spPr>
        <p:txBody>
          <a:bodyPr/>
          <a:lstStyle/>
          <a:p>
            <a:r>
              <a:rPr lang="cs-CZ" sz="2800" dirty="0"/>
              <a:t>Muslimové věří, že Bůh Muhammadovi zjevil Korán, který </a:t>
            </a:r>
            <a:r>
              <a:rPr lang="cs-CZ" sz="2800" dirty="0" smtClean="0"/>
              <a:t>považují </a:t>
            </a:r>
            <a:r>
              <a:rPr lang="cs-CZ" sz="2800" dirty="0"/>
              <a:t>za základní prameny islámu</a:t>
            </a:r>
            <a:r>
              <a:rPr lang="cs-CZ" sz="2800" dirty="0" smtClean="0"/>
              <a:t>.</a:t>
            </a:r>
          </a:p>
          <a:p>
            <a:r>
              <a:rPr lang="cs-CZ" sz="2800" dirty="0"/>
              <a:t>Z</a:t>
            </a:r>
            <a:r>
              <a:rPr lang="cs-CZ" sz="2800" dirty="0" smtClean="0"/>
              <a:t>ákladní </a:t>
            </a:r>
            <a:r>
              <a:rPr lang="cs-CZ" sz="2800" dirty="0"/>
              <a:t>knihou islámu je </a:t>
            </a:r>
            <a:r>
              <a:rPr lang="cs-CZ" sz="2800" dirty="0" smtClean="0"/>
              <a:t>Korán.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717032"/>
            <a:ext cx="2232248" cy="2196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923" y="2996952"/>
            <a:ext cx="399097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2974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ový popisek 4"/>
          <p:cNvSpPr/>
          <p:nvPr/>
        </p:nvSpPr>
        <p:spPr>
          <a:xfrm>
            <a:off x="971600" y="620688"/>
            <a:ext cx="7992888" cy="338437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Stužka dolů 3"/>
          <p:cNvSpPr/>
          <p:nvPr/>
        </p:nvSpPr>
        <p:spPr>
          <a:xfrm>
            <a:off x="2971194" y="4583235"/>
            <a:ext cx="6192688" cy="1296144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4736379"/>
            <a:ext cx="6512511" cy="1143000"/>
          </a:xfrm>
        </p:spPr>
        <p:txBody>
          <a:bodyPr/>
          <a:lstStyle/>
          <a:p>
            <a:r>
              <a:rPr lang="cs-CZ" dirty="0"/>
              <a:t>Judaismus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749480" cy="3474720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Je termín, který </a:t>
            </a:r>
            <a:r>
              <a:rPr lang="cs-CZ" dirty="0"/>
              <a:t>označuje (zhruba od 19. století) náboženství židovského národa </a:t>
            </a:r>
            <a:r>
              <a:rPr lang="cs-CZ" dirty="0" smtClean="0"/>
              <a:t>– Izraele.</a:t>
            </a:r>
          </a:p>
          <a:p>
            <a:r>
              <a:rPr lang="cs-CZ" dirty="0"/>
              <a:t>Tradice: 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Náboženský </a:t>
            </a:r>
            <a:r>
              <a:rPr lang="cs-CZ" dirty="0"/>
              <a:t>život žida začíná již osmý den po narození </a:t>
            </a:r>
            <a:r>
              <a:rPr lang="cs-CZ" dirty="0" smtClean="0"/>
              <a:t>obřízkou. </a:t>
            </a:r>
            <a:r>
              <a:rPr lang="cs-CZ" dirty="0"/>
              <a:t>Obřízka je v judaismu znamením smlouvy s </a:t>
            </a:r>
            <a:r>
              <a:rPr lang="cs-CZ" dirty="0" smtClean="0"/>
              <a:t>Bohem.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Narodí-li se prvorozený syn, musí jej otec podle biblického nařízení </a:t>
            </a:r>
            <a:r>
              <a:rPr lang="cs-CZ" dirty="0" smtClean="0"/>
              <a:t>vykoupit. </a:t>
            </a:r>
            <a:r>
              <a:rPr lang="cs-CZ" dirty="0"/>
              <a:t>Tento obřad se provádí po obřízce, poté, co je chlapci dáno </a:t>
            </a:r>
            <a:r>
              <a:rPr lang="cs-CZ" dirty="0" smtClean="0"/>
              <a:t>jméno.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Svatbu provádí rabín, který zde slouží jako </a:t>
            </a:r>
            <a:r>
              <a:rPr lang="cs-CZ" dirty="0" smtClean="0"/>
              <a:t>soudce.</a:t>
            </a:r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01950"/>
            <a:ext cx="2143125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764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2" grpId="0"/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ný popisek 3"/>
          <p:cNvSpPr/>
          <p:nvPr/>
        </p:nvSpPr>
        <p:spPr>
          <a:xfrm>
            <a:off x="539552" y="332656"/>
            <a:ext cx="8388424" cy="194421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05464" cy="3474720"/>
          </a:xfrm>
        </p:spPr>
        <p:txBody>
          <a:bodyPr/>
          <a:lstStyle/>
          <a:p>
            <a:r>
              <a:rPr lang="cs-CZ" dirty="0"/>
              <a:t>Synagoga (někdy nazývaná nesprávně "židovský kostel") je místem, kde se věřící scházejí k </a:t>
            </a:r>
            <a:r>
              <a:rPr lang="cs-CZ" dirty="0" smtClean="0"/>
              <a:t>modlitbě.</a:t>
            </a:r>
          </a:p>
          <a:p>
            <a:r>
              <a:rPr lang="cs-CZ" dirty="0"/>
              <a:t>Svatbu provádí rabín, který zde slouží jako </a:t>
            </a:r>
            <a:r>
              <a:rPr lang="cs-CZ" dirty="0" smtClean="0"/>
              <a:t>soudce.</a:t>
            </a:r>
            <a:endParaRPr lang="cs-CZ" dirty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583" y="2650362"/>
            <a:ext cx="3600400" cy="4038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680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ný popisek 3"/>
          <p:cNvSpPr/>
          <p:nvPr/>
        </p:nvSpPr>
        <p:spPr>
          <a:xfrm>
            <a:off x="295320" y="188640"/>
            <a:ext cx="7805072" cy="288032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87624" y="589980"/>
            <a:ext cx="7005464" cy="4453955"/>
          </a:xfrm>
        </p:spPr>
        <p:txBody>
          <a:bodyPr/>
          <a:lstStyle/>
          <a:p>
            <a:r>
              <a:rPr lang="cs-CZ" dirty="0"/>
              <a:t>Od 1. září 1941 museli Židé v </a:t>
            </a:r>
            <a:r>
              <a:rPr lang="cs-CZ"/>
              <a:t>Německu </a:t>
            </a:r>
            <a:r>
              <a:rPr lang="cs-CZ" smtClean="0"/>
              <a:t>                  a </a:t>
            </a:r>
            <a:r>
              <a:rPr lang="cs-CZ" dirty="0"/>
              <a:t>v „Protektorátu“ na veřejnosti na oděvu nosit viditelnou žlutou hvězdu s nápisem „</a:t>
            </a:r>
            <a:r>
              <a:rPr lang="cs-CZ" dirty="0" err="1"/>
              <a:t>Jude</a:t>
            </a:r>
            <a:r>
              <a:rPr lang="cs-CZ" dirty="0"/>
              <a:t>“ („Žid“). Toto znamení musely nosit i děti starší šesti let. Viditelným označením Židů se je nacisté snažili vyřadit ze společnosti.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380734"/>
            <a:ext cx="2631554" cy="3326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832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užka dolů 4"/>
          <p:cNvSpPr/>
          <p:nvPr/>
        </p:nvSpPr>
        <p:spPr>
          <a:xfrm>
            <a:off x="2857213" y="4725144"/>
            <a:ext cx="6265850" cy="1152128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ový popisek 3"/>
          <p:cNvSpPr/>
          <p:nvPr/>
        </p:nvSpPr>
        <p:spPr>
          <a:xfrm>
            <a:off x="825277" y="404664"/>
            <a:ext cx="6627043" cy="244827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6190" y="5013176"/>
            <a:ext cx="6512511" cy="1143000"/>
          </a:xfrm>
        </p:spPr>
        <p:txBody>
          <a:bodyPr/>
          <a:lstStyle/>
          <a:p>
            <a:r>
              <a:rPr lang="cs-CZ" sz="4000" dirty="0"/>
              <a:t>Buddhismus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Buddhismus je nábožensko-filosofický systém, jehož základ vytvořil </a:t>
            </a:r>
            <a:r>
              <a:rPr lang="cs-CZ" dirty="0" err="1"/>
              <a:t>Gautama</a:t>
            </a:r>
            <a:r>
              <a:rPr lang="cs-CZ" dirty="0"/>
              <a:t> Buddha pravděpodobně v 5. století př. n. l. v severovýchodní Indii. </a:t>
            </a:r>
            <a:endParaRPr lang="cs-CZ" dirty="0" smtClean="0"/>
          </a:p>
          <a:p>
            <a:r>
              <a:rPr lang="cs-CZ" dirty="0" smtClean="0"/>
              <a:t>Je </a:t>
            </a:r>
            <a:r>
              <a:rPr lang="cs-CZ" dirty="0"/>
              <a:t>označován jako ateistické </a:t>
            </a:r>
            <a:r>
              <a:rPr lang="cs-CZ" dirty="0" smtClean="0"/>
              <a:t>náboženství.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40968"/>
            <a:ext cx="302895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454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užka dolů 8"/>
          <p:cNvSpPr/>
          <p:nvPr/>
        </p:nvSpPr>
        <p:spPr>
          <a:xfrm>
            <a:off x="0" y="196608"/>
            <a:ext cx="9143999" cy="936104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346894"/>
            <a:ext cx="6512511" cy="1143000"/>
          </a:xfrm>
        </p:spPr>
        <p:txBody>
          <a:bodyPr/>
          <a:lstStyle/>
          <a:p>
            <a:r>
              <a:rPr lang="cs-CZ" sz="3600" dirty="0" smtClean="0"/>
              <a:t>Znaky náboženství</a:t>
            </a:r>
            <a:endParaRPr lang="cs-CZ" sz="3600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245465"/>
            <a:ext cx="1728192" cy="2412625"/>
          </a:xfr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2232247" cy="2232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977" y="1457978"/>
            <a:ext cx="1957846" cy="2259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581" y="1466878"/>
            <a:ext cx="2250153" cy="2250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498200" y="6004202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Buddhismus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95900" y="4627948"/>
            <a:ext cx="18293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Judaismus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84563" y="5802396"/>
            <a:ext cx="1374871" cy="52322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Islám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660232" y="4874348"/>
            <a:ext cx="3563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Křesťanství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67885" y="6393444"/>
            <a:ext cx="593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 kliknutí na obrázek </a:t>
            </a:r>
            <a:r>
              <a:rPr lang="cs-CZ" smtClean="0"/>
              <a:t>bude přiřazena </a:t>
            </a:r>
            <a:r>
              <a:rPr lang="cs-CZ" dirty="0" smtClean="0"/>
              <a:t>správná odpověď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2013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583 -0.02312 L -0.66215 -0.32932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16" y="-15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86 -0.04232 L -0.09167 -0.12766 " pathEditMode="relative" ptsTypes="AA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71138E-6 L 0.27118 -0.27266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9" y="-136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444 0.00324 L -0.58056 0.07655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06" y="36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4" grpId="0"/>
      <p:bldP spid="4" grpId="1"/>
      <p:bldP spid="5" grpId="0"/>
      <p:bldP spid="5" grpId="1"/>
      <p:bldP spid="6" grpId="0"/>
      <p:bldP spid="6" grpId="1"/>
      <p:bldP spid="8" grpId="0"/>
      <p:bldP spid="8" grpId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7704" y="5301208"/>
            <a:ext cx="6512511" cy="11430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525344" cy="550579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http://commons.wikimedia.org/wiki/File:Fatima_Jibrell.jpg</a:t>
            </a:r>
          </a:p>
          <a:p>
            <a:r>
              <a:rPr lang="cs-CZ" dirty="0"/>
              <a:t>http://commons.wikimedia.org/wiki/File:Large_Koran.jpg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commons.wikimedia.org/wiki/File:Bifolio_from_a_Koran.jpg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www.relaxmilena.cz/listarticles2.php?tbl=articles</a:t>
            </a:r>
            <a:endParaRPr lang="cs-CZ" dirty="0" smtClean="0"/>
          </a:p>
          <a:p>
            <a:r>
              <a:rPr lang="cs-CZ" dirty="0">
                <a:hlinkClick r:id="rId4"/>
              </a:rPr>
              <a:t>http://islam.mypage.cz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cs.wikipedia.org/wiki/Soubor:Great_Synagogue_Plzen_CZ.jpg</a:t>
            </a:r>
            <a:endParaRPr lang="cs-CZ" dirty="0" smtClean="0"/>
          </a:p>
          <a:p>
            <a:r>
              <a:rPr lang="cs-CZ" dirty="0" smtClean="0"/>
              <a:t>Dostupné </a:t>
            </a:r>
            <a:r>
              <a:rPr lang="cs-CZ" dirty="0"/>
              <a:t>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 smtClean="0"/>
              <a:t>Commons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www.annefrankguide.net/cscz/bronnenbank.asp?aid=23529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cs.wikipedia.org/wiki/Soubor:Buddha_lantau.jpg</a:t>
            </a:r>
            <a:endParaRPr lang="cs-CZ" dirty="0" smtClean="0"/>
          </a:p>
          <a:p>
            <a:r>
              <a:rPr lang="en-US" dirty="0" err="1"/>
              <a:t>Dostupné</a:t>
            </a:r>
            <a:r>
              <a:rPr lang="en-US" dirty="0"/>
              <a:t> pod </a:t>
            </a:r>
            <a:r>
              <a:rPr lang="en-US" dirty="0" err="1"/>
              <a:t>licencí</a:t>
            </a:r>
            <a:r>
              <a:rPr lang="en-US" dirty="0"/>
              <a:t>: Creative </a:t>
            </a:r>
            <a:r>
              <a:rPr lang="en-US" dirty="0" smtClean="0"/>
              <a:t>Commons</a:t>
            </a:r>
            <a:endParaRPr lang="cs-CZ" dirty="0" smtClean="0"/>
          </a:p>
          <a:p>
            <a:r>
              <a:rPr lang="en-US" dirty="0"/>
              <a:t>http://cs.wikipedia.org/wiki/Soubor:Star_of_David.svg</a:t>
            </a:r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cs.wikipedia.org/wiki/Soubor:Lotus-buddha.svg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cs.wikinews.org/wiki/Soubor:Islam_symbol_plane2.svg</a:t>
            </a:r>
            <a:endParaRPr lang="cs-CZ" dirty="0" smtClean="0"/>
          </a:p>
          <a:p>
            <a:r>
              <a:rPr lang="en-US" dirty="0" err="1"/>
              <a:t>Dostupné</a:t>
            </a:r>
            <a:r>
              <a:rPr lang="en-US" dirty="0"/>
              <a:t> pod </a:t>
            </a:r>
            <a:r>
              <a:rPr lang="en-US" dirty="0" err="1"/>
              <a:t>licencí</a:t>
            </a:r>
            <a:r>
              <a:rPr lang="en-US" dirty="0"/>
              <a:t>: Creative </a:t>
            </a:r>
            <a:r>
              <a:rPr lang="en-US" dirty="0" smtClean="0"/>
              <a:t>Commons</a:t>
            </a:r>
            <a:endParaRPr lang="cs-CZ" dirty="0" smtClean="0"/>
          </a:p>
          <a:p>
            <a:r>
              <a:rPr lang="en-US" dirty="0">
                <a:hlinkClick r:id="rId10"/>
              </a:rPr>
              <a:t>http://</a:t>
            </a:r>
            <a:r>
              <a:rPr lang="en-US" dirty="0" smtClean="0">
                <a:hlinkClick r:id="rId10"/>
              </a:rPr>
              <a:t>www.osel.cz/index.php?clanek=4841</a:t>
            </a:r>
            <a:endParaRPr lang="cs-CZ" dirty="0" smtClean="0"/>
          </a:p>
          <a:p>
            <a:endParaRPr lang="en-US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673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379</TotalTime>
  <Words>631</Words>
  <Application>Microsoft Office PowerPoint</Application>
  <PresentationFormat>Předvádění na obrazovce (4:3)</PresentationFormat>
  <Paragraphs>72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Náboženství a jiné  sekty</vt:lpstr>
      <vt:lpstr>Pojem náboženství</vt:lpstr>
      <vt:lpstr>Náboženství</vt:lpstr>
      <vt:lpstr>Sekty</vt:lpstr>
      <vt:lpstr>Ateismus</vt:lpstr>
      <vt:lpstr>Islám</vt:lpstr>
      <vt:lpstr>Pět pilířů</vt:lpstr>
      <vt:lpstr>Prezentace aplikace PowerPoint</vt:lpstr>
      <vt:lpstr>Prezentace aplikace PowerPoint</vt:lpstr>
      <vt:lpstr>Judaismus </vt:lpstr>
      <vt:lpstr>Prezentace aplikace PowerPoint</vt:lpstr>
      <vt:lpstr>Prezentace aplikace PowerPoint</vt:lpstr>
      <vt:lpstr>Buddhismus</vt:lpstr>
      <vt:lpstr>Znaky náboženství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Kacenka</cp:lastModifiedBy>
  <cp:revision>38</cp:revision>
  <dcterms:modified xsi:type="dcterms:W3CDTF">2012-05-23T14:10:04Z</dcterms:modified>
</cp:coreProperties>
</file>