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68" r:id="rId3"/>
    <p:sldId id="276" r:id="rId4"/>
    <p:sldId id="277" r:id="rId5"/>
    <p:sldId id="278" r:id="rId6"/>
    <p:sldId id="279" r:id="rId7"/>
    <p:sldId id="280" r:id="rId8"/>
    <p:sldId id="284" r:id="rId9"/>
    <p:sldId id="288" r:id="rId10"/>
    <p:sldId id="287" r:id="rId11"/>
    <p:sldId id="281" r:id="rId12"/>
    <p:sldId id="282" r:id="rId13"/>
    <p:sldId id="285" r:id="rId14"/>
    <p:sldId id="283" r:id="rId15"/>
    <p:sldId id="286" r:id="rId16"/>
    <p:sldId id="289" r:id="rId17"/>
    <p:sldId id="290" r:id="rId18"/>
    <p:sldId id="291" r:id="rId19"/>
    <p:sldId id="292" r:id="rId20"/>
    <p:sldId id="258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3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>
            <a:lvl1pPr>
              <a:defRPr sz="3600" b="1" cap="none" spc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95EC1D4A-A796-47C3-A63E-CE236FB377E2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ln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2" name="Obrázek 7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49096" y="18247"/>
            <a:ext cx="3502511" cy="262688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7024744" cy="1143000"/>
          </a:xfrm>
        </p:spPr>
        <p:txBody>
          <a:bodyPr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>
            <a:lvl1pPr>
              <a:defRPr b="1" cap="none" spc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  <a:reflection blurRad="6350" stA="60000" endA="900" endPos="58000" dir="5400000" sy="-100000" algn="bl" rotWithShape="0"/>
                </a:effectLst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>
            <a:lvl1pPr>
              <a:defRPr b="1" cap="none" spc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defRPr>
            </a:lvl1pPr>
            <a:lvl2pPr>
              <a:defRPr b="1" cap="none" spc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defRPr>
            </a:lvl2pPr>
            <a:lvl3pPr>
              <a:defRPr b="1" cap="none" spc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defRPr>
            </a:lvl3pPr>
            <a:lvl4pPr>
              <a:defRPr b="1" cap="none" spc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defRPr>
            </a:lvl4pPr>
            <a:lvl5pPr>
              <a:defRPr b="1" cap="none" spc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>
            <a:lvl1pPr>
              <a:defRPr b="1" cap="none" spc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slide" Target="slide1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20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17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Trebon-Adorace.jpg" TargetMode="External"/><Relationship Id="rId13" Type="http://schemas.openxmlformats.org/officeDocument/2006/relationships/hyperlink" Target="http://zhubnitaky.blog.cz/0812" TargetMode="External"/><Relationship Id="rId3" Type="http://schemas.openxmlformats.org/officeDocument/2006/relationships/hyperlink" Target="http://www.homemag.cz/718/vanocni-strom-v-minimalistickem-pojeti/" TargetMode="External"/><Relationship Id="rId7" Type="http://schemas.openxmlformats.org/officeDocument/2006/relationships/hyperlink" Target="http://thechristmas.info/carols/" TargetMode="External"/><Relationship Id="rId12" Type="http://schemas.openxmlformats.org/officeDocument/2006/relationships/hyperlink" Target="http://www.pepato.eu/2010/12/starocesky-kuba.html" TargetMode="External"/><Relationship Id="rId2" Type="http://schemas.openxmlformats.org/officeDocument/2006/relationships/hyperlink" Target="http://commons.wikimedia.org/wiki/File:Stromek_na_m%C5%AFstku_1.jpg" TargetMode="External"/><Relationship Id="rId16" Type="http://schemas.openxmlformats.org/officeDocument/2006/relationships/hyperlink" Target="http://dekorace-vanocni.info/fotogalerie-vanocni-dekorace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Albrecht_D%C3%BCrer_-_Adorazione_dei_Magi_-_Google_Art_Project.jpg" TargetMode="External"/><Relationship Id="rId11" Type="http://schemas.openxmlformats.org/officeDocument/2006/relationships/hyperlink" Target="http://www.fotonmag.cz/svitilny/jak-je-to-vlastne-s-tema-lumenama-a-kandelama/" TargetMode="External"/><Relationship Id="rId5" Type="http://schemas.openxmlformats.org/officeDocument/2006/relationships/hyperlink" Target="http://cs.wikipedia.org/wiki/Soubor:Nativity_Scene_Exhibition_Uherske_Hradiste_1.jpg" TargetMode="External"/><Relationship Id="rId15" Type="http://schemas.openxmlformats.org/officeDocument/2006/relationships/hyperlink" Target="http://linkuj.cz/?id=show&amp;viewnr=4&amp;typ=0&amp;par=124413" TargetMode="External"/><Relationship Id="rId10" Type="http://schemas.openxmlformats.org/officeDocument/2006/relationships/hyperlink" Target="http://commons.wikimedia.org/wiki/File:Adventskranz_7411.jpg?uselang=cs" TargetMode="External"/><Relationship Id="rId4" Type="http://schemas.openxmlformats.org/officeDocument/2006/relationships/hyperlink" Target="http://papirove-betlemy.sweb.cz/Html/NecoObetlemech.htm" TargetMode="External"/><Relationship Id="rId9" Type="http://schemas.openxmlformats.org/officeDocument/2006/relationships/hyperlink" Target="http://cs.wikipedia.org/wiki/Soubor:Vanocni_cukrovi_2.JPG" TargetMode="External"/><Relationship Id="rId14" Type="http://schemas.openxmlformats.org/officeDocument/2006/relationships/hyperlink" Target="http://www.mmsprani.cz/vanocni-prani/obrazky/vanocni-obrazky-4.php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002060"/>
            </a:gs>
            <a:gs pos="62000">
              <a:schemeClr val="bg1">
                <a:lumMod val="57000"/>
              </a:schemeClr>
            </a:gs>
            <a:gs pos="100000">
              <a:schemeClr val="tx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/>
            </a:r>
            <a:b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</a:br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Křesťanství, Vánoce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55000" lnSpcReduction="20000"/>
          </a:bodyPr>
          <a:lstStyle/>
          <a:p>
            <a:pPr marL="27432" lvl="0" algn="ctr">
              <a:spcBef>
                <a:spcPts val="600"/>
              </a:spcBef>
              <a:buClr>
                <a:srgbClr val="7E97AD"/>
              </a:buClr>
              <a:buSzPct val="80000"/>
            </a:pPr>
            <a:r>
              <a:rPr lang="cs-CZ" sz="2000" dirty="0" smtClean="0">
                <a:solidFill>
                  <a:srgbClr val="1F2123">
                    <a:shade val="30000"/>
                    <a:satMod val="150000"/>
                  </a:srgbClr>
                </a:solidFill>
                <a:latin typeface="Gill Sans MT"/>
              </a:rPr>
              <a:t>VY_32_INOVACE_9_VÝCHOVA </a:t>
            </a:r>
            <a:r>
              <a:rPr lang="cs-CZ" sz="2000" dirty="0">
                <a:solidFill>
                  <a:srgbClr val="1F2123">
                    <a:shade val="30000"/>
                    <a:satMod val="150000"/>
                  </a:srgbClr>
                </a:solidFill>
                <a:latin typeface="Gill Sans MT"/>
              </a:rPr>
              <a:t>KE </a:t>
            </a:r>
            <a:r>
              <a:rPr lang="cs-CZ" sz="2000" dirty="0" smtClean="0">
                <a:solidFill>
                  <a:srgbClr val="1F2123">
                    <a:shade val="30000"/>
                    <a:satMod val="150000"/>
                  </a:srgbClr>
                </a:solidFill>
                <a:latin typeface="Gill Sans MT"/>
              </a:rPr>
              <a:t>ZDRAVÍ_2_KŘESŤANSTVÍ, VÁNOCE</a:t>
            </a:r>
            <a:endParaRPr lang="cs-CZ" sz="2000" dirty="0">
              <a:solidFill>
                <a:srgbClr val="1F2123">
                  <a:shade val="30000"/>
                  <a:satMod val="150000"/>
                </a:srgbClr>
              </a:solidFill>
              <a:latin typeface="Gill Sans MT"/>
            </a:endParaRPr>
          </a:p>
          <a:p>
            <a:pPr marL="27432" lvl="0" algn="ctr">
              <a:spcBef>
                <a:spcPts val="600"/>
              </a:spcBef>
              <a:buClr>
                <a:srgbClr val="7E97AD"/>
              </a:buClr>
              <a:buSzPct val="80000"/>
            </a:pPr>
            <a:r>
              <a:rPr lang="cs-CZ" sz="2000" dirty="0">
                <a:solidFill>
                  <a:srgbClr val="1F2123">
                    <a:shade val="30000"/>
                    <a:satMod val="150000"/>
                  </a:srgbClr>
                </a:solidFill>
                <a:latin typeface="Gill Sans MT"/>
              </a:rPr>
              <a:t>Dětský domov, Základní škola praktická, Praktická škola, Školní jídelna a Školní družina, Duchcov, Školní 1, příspěvková organizace</a:t>
            </a:r>
          </a:p>
          <a:p>
            <a:pPr marL="27432" lvl="0" algn="ctr">
              <a:spcBef>
                <a:spcPts val="600"/>
              </a:spcBef>
              <a:buClr>
                <a:srgbClr val="7E97AD"/>
              </a:buClr>
              <a:buSzPct val="80000"/>
            </a:pPr>
            <a:r>
              <a:rPr lang="cs-CZ" sz="2000" dirty="0">
                <a:solidFill>
                  <a:srgbClr val="1F2123">
                    <a:shade val="30000"/>
                    <a:satMod val="150000"/>
                  </a:srgbClr>
                </a:solidFill>
                <a:latin typeface="Gill Sans MT"/>
              </a:rPr>
              <a:t>Registrační číslo: cz.1.07/1.4.00/21.0559</a:t>
            </a:r>
          </a:p>
          <a:p>
            <a:pPr marL="27432" lvl="0" algn="ctr">
              <a:spcBef>
                <a:spcPts val="600"/>
              </a:spcBef>
              <a:buClr>
                <a:srgbClr val="7E97AD"/>
              </a:buClr>
              <a:buSzPct val="80000"/>
            </a:pPr>
            <a:r>
              <a:rPr lang="cs-CZ" sz="2000" dirty="0">
                <a:solidFill>
                  <a:srgbClr val="1F2123">
                    <a:shade val="30000"/>
                    <a:satMod val="150000"/>
                  </a:srgbClr>
                </a:solidFill>
                <a:latin typeface="Gill Sans MT"/>
              </a:rPr>
              <a:t>Mgr. Ladislava Hofmanová</a:t>
            </a:r>
          </a:p>
          <a:p>
            <a:pPr marL="27432" lvl="0" algn="ctr">
              <a:spcBef>
                <a:spcPts val="600"/>
              </a:spcBef>
              <a:buClr>
                <a:srgbClr val="7E97AD"/>
              </a:buClr>
              <a:buSzPct val="80000"/>
            </a:pPr>
            <a:endParaRPr lang="cs-CZ" sz="2000" dirty="0">
              <a:solidFill>
                <a:srgbClr val="1F2123">
                  <a:shade val="30000"/>
                  <a:satMod val="150000"/>
                </a:srgbClr>
              </a:solidFill>
              <a:latin typeface="Gill Sans MT"/>
            </a:endParaRPr>
          </a:p>
          <a:p>
            <a:pPr marL="27432" lvl="0">
              <a:spcBef>
                <a:spcPts val="600"/>
              </a:spcBef>
              <a:buClr>
                <a:srgbClr val="7E97AD"/>
              </a:buClr>
              <a:buSzPct val="80000"/>
            </a:pPr>
            <a:endParaRPr lang="cs-CZ" dirty="0">
              <a:solidFill>
                <a:srgbClr val="1F2123">
                  <a:shade val="30000"/>
                  <a:satMod val="150000"/>
                </a:srgbClr>
              </a:solidFill>
              <a:latin typeface="Gill Sans MT"/>
            </a:endParaRP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107182"/>
            <a:ext cx="4181475" cy="877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30458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Vánoce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313745"/>
            <a:ext cx="7920880" cy="4525963"/>
          </a:xfrm>
        </p:spPr>
        <p:txBody>
          <a:bodyPr>
            <a:normAutofit/>
          </a:bodyPr>
          <a:lstStyle/>
          <a:p>
            <a:r>
              <a:rPr lang="cs-CZ" sz="2000" dirty="0"/>
              <a:t>V</a:t>
            </a:r>
            <a:r>
              <a:rPr lang="cs-CZ" sz="2000" dirty="0" smtClean="0"/>
              <a:t> </a:t>
            </a:r>
            <a:r>
              <a:rPr lang="cs-CZ" sz="2000" dirty="0"/>
              <a:t>křesťanské tradici oslavou narození Ježíše Krista. </a:t>
            </a:r>
            <a:endParaRPr lang="cs-CZ" sz="2000" dirty="0" smtClean="0"/>
          </a:p>
          <a:p>
            <a:r>
              <a:rPr lang="pl-PL" sz="2000" dirty="0"/>
              <a:t>Slaví se od 25. prosince do první neděle po 6. lednu</a:t>
            </a:r>
            <a:r>
              <a:rPr lang="pl-PL" sz="2000" dirty="0" smtClean="0"/>
              <a:t>.</a:t>
            </a:r>
          </a:p>
          <a:p>
            <a:r>
              <a:rPr lang="cs-CZ" sz="2000" dirty="0"/>
              <a:t>T</a:t>
            </a:r>
            <a:r>
              <a:rPr lang="cs-CZ" sz="2000" dirty="0" smtClean="0"/>
              <a:t>eologové uvádějí </a:t>
            </a:r>
            <a:r>
              <a:rPr lang="cs-CZ" sz="2000" dirty="0"/>
              <a:t>25. prosinec jako datum Kristova </a:t>
            </a:r>
            <a:r>
              <a:rPr lang="cs-CZ" sz="2000" dirty="0" smtClean="0"/>
              <a:t>narození.</a:t>
            </a:r>
          </a:p>
          <a:p>
            <a:r>
              <a:rPr lang="cs-CZ" sz="2000" dirty="0"/>
              <a:t>Všeobecně se Vánoce v církvi slaví od 7. století</a:t>
            </a:r>
            <a:r>
              <a:rPr lang="cs-CZ" sz="2000" dirty="0" smtClean="0"/>
              <a:t>.</a:t>
            </a:r>
          </a:p>
          <a:p>
            <a:r>
              <a:rPr lang="cs-CZ" sz="2000" dirty="0"/>
              <a:t>V Česku je však za vrchol Vánoc považován Štědrý den, 24. prosinec, coby předvečer samotné slavnosti.</a:t>
            </a:r>
          </a:p>
          <a:p>
            <a:r>
              <a:rPr lang="cs-CZ" sz="2000" dirty="0" smtClean="0"/>
              <a:t>Advent</a:t>
            </a:r>
            <a:r>
              <a:rPr lang="cs-CZ" sz="2000" dirty="0"/>
              <a:t>: V současnosti se jednotlivé adventní neděle označují jako železná, bronzová, stříbrná a zlatá.</a:t>
            </a:r>
          </a:p>
          <a:p>
            <a:r>
              <a:rPr lang="cs-CZ" sz="2000" dirty="0"/>
              <a:t>Toto označení je čistě komerční a nemá nic společného </a:t>
            </a:r>
            <a:r>
              <a:rPr lang="cs-CZ" sz="2000" dirty="0" smtClean="0"/>
              <a:t>     s </a:t>
            </a:r>
            <a:r>
              <a:rPr lang="cs-CZ" sz="2000" dirty="0"/>
              <a:t>křesťanskou tradic.</a:t>
            </a:r>
          </a:p>
          <a:p>
            <a:endParaRPr lang="cs-CZ" sz="2000" dirty="0"/>
          </a:p>
        </p:txBody>
      </p:sp>
      <p:pic>
        <p:nvPicPr>
          <p:cNvPr id="2560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25601" y="3703762"/>
            <a:ext cx="2143125" cy="285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03846" y="3140968"/>
            <a:ext cx="2586633" cy="34202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2755511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256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7" dur="1000"/>
                                        <p:tgtEl>
                                          <p:spTgt spid="256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Vánoční stromek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99247" y="2248347"/>
            <a:ext cx="7745505" cy="4421013"/>
          </a:xfrm>
        </p:spPr>
        <p:txBody>
          <a:bodyPr>
            <a:normAutofit/>
          </a:bodyPr>
          <a:lstStyle/>
          <a:p>
            <a:r>
              <a:rPr lang="pt-BR" dirty="0"/>
              <a:t>Staví se na Štědrý den a lidé si pod ním rozdávají vánoční dárky</a:t>
            </a:r>
            <a:r>
              <a:rPr lang="pt-BR" dirty="0" smtClean="0"/>
              <a:t>.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Tradice </a:t>
            </a:r>
            <a:r>
              <a:rPr lang="cs-CZ" dirty="0"/>
              <a:t>zdobení stromku, jak ji známe dnes, pochází z německých </a:t>
            </a:r>
            <a:r>
              <a:rPr lang="cs-CZ" dirty="0" smtClean="0"/>
              <a:t>měst.</a:t>
            </a: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3888" y="3140877"/>
            <a:ext cx="3810269" cy="25385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656" y="3140877"/>
            <a:ext cx="1637392" cy="25385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263544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33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3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33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36049"/>
            <a:ext cx="8229600" cy="5832648"/>
          </a:xfrm>
        </p:spPr>
        <p:txBody>
          <a:bodyPr>
            <a:normAutofit/>
          </a:bodyPr>
          <a:lstStyle/>
          <a:p>
            <a:r>
              <a:rPr lang="cs-CZ" sz="2000" dirty="0"/>
              <a:t>Z</a:t>
            </a:r>
            <a:r>
              <a:rPr lang="cs-CZ" sz="2000" dirty="0" smtClean="0"/>
              <a:t> </a:t>
            </a:r>
            <a:r>
              <a:rPr lang="cs-CZ" sz="2000" dirty="0"/>
              <a:t>Německa </a:t>
            </a:r>
            <a:r>
              <a:rPr lang="cs-CZ" sz="2000" dirty="0" smtClean="0"/>
              <a:t>se dovážely </a:t>
            </a:r>
            <a:r>
              <a:rPr lang="cs-CZ" sz="2000" dirty="0"/>
              <a:t>umělé stromečky vyřezané </a:t>
            </a:r>
            <a:r>
              <a:rPr lang="cs-CZ" sz="2000" dirty="0" smtClean="0"/>
              <a:t>                                                      z </a:t>
            </a:r>
            <a:r>
              <a:rPr lang="cs-CZ" sz="2000" dirty="0"/>
              <a:t>kartonu nebo tenkých prkének, ale kupující </a:t>
            </a:r>
            <a:r>
              <a:rPr lang="cs-CZ" sz="2000" dirty="0" smtClean="0"/>
              <a:t>                               o </a:t>
            </a:r>
            <a:r>
              <a:rPr lang="cs-CZ" sz="2000" dirty="0"/>
              <a:t>ně nejevili příliš veliký zájem</a:t>
            </a:r>
            <a:r>
              <a:rPr lang="cs-CZ" sz="2000" dirty="0" smtClean="0"/>
              <a:t>.</a:t>
            </a:r>
          </a:p>
          <a:p>
            <a:r>
              <a:rPr lang="cs-CZ" sz="2000" dirty="0" smtClean="0"/>
              <a:t> </a:t>
            </a:r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  <a:p>
            <a:r>
              <a:rPr lang="cs-CZ" sz="2000" dirty="0" smtClean="0"/>
              <a:t>Více </a:t>
            </a:r>
            <a:r>
              <a:rPr lang="cs-CZ" sz="2000" dirty="0"/>
              <a:t>se ujaly živé stromečky, smrčky, jedličky nebo májky ozdobené sladkým pečivem, perníkem </a:t>
            </a:r>
            <a:r>
              <a:rPr lang="cs-CZ" sz="2000" dirty="0" smtClean="0"/>
              <a:t>                                                                      a </a:t>
            </a:r>
            <a:r>
              <a:rPr lang="cs-CZ" sz="2000" dirty="0"/>
              <a:t>především </a:t>
            </a:r>
            <a:r>
              <a:rPr lang="cs-CZ" sz="2000" dirty="0" smtClean="0"/>
              <a:t>ovocem.</a:t>
            </a:r>
            <a:endParaRPr lang="cs-CZ" sz="2000" dirty="0"/>
          </a:p>
          <a:p>
            <a:endParaRPr lang="cs-CZ" sz="2000" dirty="0"/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99992" y="2876560"/>
            <a:ext cx="3231393" cy="24720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33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00969" y="2852936"/>
            <a:ext cx="3327520" cy="24956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827584" y="620688"/>
            <a:ext cx="7024744" cy="1143000"/>
          </a:xfrm>
        </p:spPr>
        <p:txBody>
          <a:bodyPr/>
          <a:lstStyle/>
          <a:p>
            <a:r>
              <a:rPr lang="cs-CZ" dirty="0"/>
              <a:t>Vánoční stromek</a:t>
            </a:r>
          </a:p>
        </p:txBody>
      </p:sp>
    </p:spTree>
    <p:extLst>
      <p:ext uri="{BB962C8B-B14F-4D97-AF65-F5344CB8AC3E}">
        <p14:creationId xmlns:p14="http://schemas.microsoft.com/office/powerpoint/2010/main" xmlns="" val="13336826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43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43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43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Jesličky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just"/>
            <a:r>
              <a:rPr lang="cs-CZ" dirty="0"/>
              <a:t>Betlém nebo též jesličky je umělecké vyobrazení znázorňující Svatou rodinu. Právě narozený Ježíš leží v nuzném chlévě na seně v jesličkách a Panna Maria a svatý Josef o něj pečují. </a:t>
            </a:r>
            <a:endParaRPr lang="cs-CZ" dirty="0" smtClean="0"/>
          </a:p>
          <a:p>
            <a:pPr algn="just"/>
            <a:r>
              <a:rPr lang="cs-CZ" dirty="0" smtClean="0"/>
              <a:t>Pastýři </a:t>
            </a:r>
            <a:r>
              <a:rPr lang="cs-CZ" dirty="0"/>
              <a:t>a orientální Tři králové přinášejí dary, scéna bývá doplněna i zvířaty (vůl, oslík, </a:t>
            </a:r>
            <a:r>
              <a:rPr lang="cs-CZ" dirty="0" smtClean="0"/>
              <a:t>ovce i </a:t>
            </a:r>
            <a:r>
              <a:rPr lang="cs-CZ" dirty="0"/>
              <a:t>jiné) a případně andělem provolávajícím „Sláva na výsostech Bohu </a:t>
            </a:r>
            <a:r>
              <a:rPr lang="cs-CZ" dirty="0" smtClean="0"/>
              <a:t>       a </a:t>
            </a:r>
            <a:r>
              <a:rPr lang="cs-CZ" dirty="0"/>
              <a:t>na zemi pokoj lidem dobré vůle“.</a:t>
            </a:r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3768" y="3848413"/>
            <a:ext cx="4392488" cy="28421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36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43808" y="2217869"/>
            <a:ext cx="3672408" cy="44068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6283599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42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53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53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53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3" grpId="1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00808"/>
            <a:ext cx="8229600" cy="4525963"/>
          </a:xfrm>
        </p:spPr>
        <p:txBody>
          <a:bodyPr>
            <a:normAutofit/>
          </a:bodyPr>
          <a:lstStyle/>
          <a:p>
            <a:r>
              <a:rPr lang="cs-CZ" sz="2800" dirty="0"/>
              <a:t>Dřevěný betlém v životní velikosti na výstavě v Uherském Hradišti (2008</a:t>
            </a:r>
            <a:r>
              <a:rPr lang="cs-CZ" sz="2800" dirty="0" smtClean="0"/>
              <a:t>).</a:t>
            </a:r>
            <a:endParaRPr lang="cs-CZ" sz="2800" dirty="0"/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728" y="2708920"/>
            <a:ext cx="5051868" cy="37889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7024744" cy="1143000"/>
          </a:xfrm>
        </p:spPr>
        <p:txBody>
          <a:bodyPr/>
          <a:lstStyle/>
          <a:p>
            <a:r>
              <a:rPr lang="cs-CZ" dirty="0" smtClean="0"/>
              <a:t>Jesličky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259752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Vánoční cukroví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Vánoční cukroví a jeho pečení je jedna </a:t>
            </a:r>
            <a:r>
              <a:rPr lang="cs-CZ" dirty="0" smtClean="0"/>
              <a:t>   z </a:t>
            </a:r>
            <a:r>
              <a:rPr lang="cs-CZ" dirty="0"/>
              <a:t>obecně rozšířených vánočních tradic.</a:t>
            </a:r>
          </a:p>
        </p:txBody>
      </p:sp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497540"/>
            <a:ext cx="3678361" cy="30357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41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5897" y="3497540"/>
            <a:ext cx="4019111" cy="30143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1211363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74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4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4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Vánoční dárky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67317" y="2204864"/>
            <a:ext cx="7493115" cy="3508977"/>
          </a:xfrm>
        </p:spPr>
        <p:txBody>
          <a:bodyPr>
            <a:normAutofit/>
          </a:bodyPr>
          <a:lstStyle/>
          <a:p>
            <a:r>
              <a:rPr lang="cs-CZ" dirty="0"/>
              <a:t>Ježíšek (německy: </a:t>
            </a:r>
            <a:r>
              <a:rPr lang="cs-CZ" dirty="0" err="1"/>
              <a:t>Christkind</a:t>
            </a:r>
            <a:r>
              <a:rPr lang="cs-CZ" dirty="0"/>
              <a:t>, maďarsky: </a:t>
            </a:r>
            <a:r>
              <a:rPr lang="cs-CZ" dirty="0" err="1" smtClean="0"/>
              <a:t>Jézuska</a:t>
            </a:r>
            <a:r>
              <a:rPr lang="cs-CZ" dirty="0" smtClean="0"/>
              <a:t> a slovensky</a:t>
            </a:r>
            <a:r>
              <a:rPr lang="cs-CZ" dirty="0"/>
              <a:t>: </a:t>
            </a:r>
            <a:r>
              <a:rPr lang="cs-CZ" dirty="0" err="1"/>
              <a:t>Ježiško</a:t>
            </a:r>
            <a:r>
              <a:rPr lang="cs-CZ" dirty="0"/>
              <a:t>) je zdrobnělina jména Ježíš Kristus, jehož narození křesťané </a:t>
            </a:r>
            <a:r>
              <a:rPr lang="cs-CZ" dirty="0" smtClean="0"/>
              <a:t>                o </a:t>
            </a:r>
            <a:r>
              <a:rPr lang="cs-CZ" dirty="0"/>
              <a:t>Vánocích slaví. </a:t>
            </a:r>
            <a:endParaRPr lang="cs-CZ" dirty="0" smtClean="0"/>
          </a:p>
        </p:txBody>
      </p:sp>
      <p:pic>
        <p:nvPicPr>
          <p:cNvPr id="2457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3768" y="3980170"/>
            <a:ext cx="3714780" cy="27860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6263506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45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204864"/>
            <a:ext cx="8229600" cy="4525963"/>
          </a:xfrm>
        </p:spPr>
        <p:txBody>
          <a:bodyPr>
            <a:normAutofit/>
          </a:bodyPr>
          <a:lstStyle/>
          <a:p>
            <a:pPr algn="just"/>
            <a:r>
              <a:rPr lang="cs-CZ" sz="2000" dirty="0"/>
              <a:t>V jiných zemích vystupuje v podobné roli např. </a:t>
            </a:r>
            <a:r>
              <a:rPr lang="cs-CZ" sz="2000" b="1" i="1" dirty="0"/>
              <a:t>Santa </a:t>
            </a:r>
            <a:r>
              <a:rPr lang="cs-CZ" sz="2000" b="1" i="1" dirty="0" err="1"/>
              <a:t>Claus</a:t>
            </a:r>
            <a:r>
              <a:rPr lang="cs-CZ" sz="2000" b="1" i="1" dirty="0"/>
              <a:t> </a:t>
            </a:r>
            <a:r>
              <a:rPr lang="cs-CZ" sz="2000" dirty="0"/>
              <a:t>(zkomolenina ze Saint Nicolas, svatý Mikuláš), </a:t>
            </a:r>
            <a:r>
              <a:rPr lang="cs-CZ" sz="2000" b="1" i="1" dirty="0"/>
              <a:t>Děda </a:t>
            </a:r>
            <a:r>
              <a:rPr lang="cs-CZ" sz="2000" b="1" i="1" dirty="0" smtClean="0"/>
              <a:t>Mráz</a:t>
            </a:r>
            <a:r>
              <a:rPr lang="cs-CZ" sz="2000" dirty="0"/>
              <a:t> </a:t>
            </a:r>
            <a:r>
              <a:rPr lang="cs-CZ" sz="2000" dirty="0" smtClean="0"/>
              <a:t>       v </a:t>
            </a:r>
            <a:r>
              <a:rPr lang="cs-CZ" sz="2000" dirty="0" smtClean="0"/>
              <a:t>Rusku </a:t>
            </a:r>
            <a:r>
              <a:rPr lang="cs-CZ" sz="2000" dirty="0" smtClean="0"/>
              <a:t>nebo </a:t>
            </a:r>
            <a:r>
              <a:rPr lang="cs-CZ" sz="2000" b="1" i="1" dirty="0" err="1"/>
              <a:t>Père</a:t>
            </a:r>
            <a:r>
              <a:rPr lang="cs-CZ" sz="2000" b="1" i="1" dirty="0"/>
              <a:t> </a:t>
            </a:r>
            <a:r>
              <a:rPr lang="cs-CZ" sz="2000" b="1" i="1" dirty="0" err="1"/>
              <a:t>Noël</a:t>
            </a:r>
            <a:r>
              <a:rPr lang="cs-CZ" sz="2000" b="1" i="1" dirty="0"/>
              <a:t> </a:t>
            </a:r>
            <a:r>
              <a:rPr lang="cs-CZ" sz="2000" dirty="0"/>
              <a:t>ve </a:t>
            </a:r>
            <a:r>
              <a:rPr lang="cs-CZ" sz="2000" dirty="0" smtClean="0"/>
              <a:t>Francii.</a:t>
            </a:r>
            <a:endParaRPr lang="cs-CZ" sz="2000" dirty="0"/>
          </a:p>
          <a:p>
            <a:pPr algn="just"/>
            <a:r>
              <a:rPr lang="cs-CZ" sz="2000" dirty="0"/>
              <a:t>Od 50. let 20. století se komunistická propaganda pokoušela Ježíška nahradit ruským Dědou Mrázem (Mrazík) s původně bílým, ale později také červeným kabátem a čepicí a bílým </a:t>
            </a:r>
            <a:r>
              <a:rPr lang="cs-CZ" sz="2000" dirty="0" smtClean="0"/>
              <a:t>plnovousem.</a:t>
            </a:r>
            <a:endParaRPr lang="cs-CZ" sz="2000" dirty="0"/>
          </a:p>
          <a:p>
            <a:pPr algn="just"/>
            <a:r>
              <a:rPr lang="cs-CZ" sz="2000" dirty="0" smtClean="0"/>
              <a:t>U nás se dárky rozbalují večer 24.12. o</a:t>
            </a:r>
            <a:r>
              <a:rPr lang="cs-CZ" sz="2000" dirty="0" smtClean="0"/>
              <a:t>proti </a:t>
            </a:r>
            <a:r>
              <a:rPr lang="cs-CZ" sz="2000" dirty="0"/>
              <a:t>západním zemím, kde se dárky rozbalují až </a:t>
            </a:r>
            <a:r>
              <a:rPr lang="cs-CZ" sz="2000" dirty="0" smtClean="0"/>
              <a:t>ráno.</a:t>
            </a:r>
            <a:endParaRPr lang="cs-CZ" sz="2000" dirty="0"/>
          </a:p>
          <a:p>
            <a:endParaRPr lang="cs-CZ" sz="2000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827584" y="620688"/>
            <a:ext cx="7024744" cy="1143000"/>
          </a:xfrm>
        </p:spPr>
        <p:txBody>
          <a:bodyPr/>
          <a:lstStyle/>
          <a:p>
            <a:r>
              <a:rPr lang="cs-CZ" dirty="0" smtClean="0"/>
              <a:t>Vánoční dárky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559882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41561" y="1904553"/>
            <a:ext cx="8229600" cy="4525963"/>
          </a:xfrm>
        </p:spPr>
        <p:txBody>
          <a:bodyPr>
            <a:normAutofit/>
          </a:bodyPr>
          <a:lstStyle/>
          <a:p>
            <a:pPr algn="just"/>
            <a:r>
              <a:rPr lang="cs-CZ" sz="2000" dirty="0"/>
              <a:t>Už ve starém Římě si lidé na oslavu Nového roku dávali dárky. Později se zimní slunovrat stal vánočním svátkem </a:t>
            </a:r>
            <a:r>
              <a:rPr lang="cs-CZ" sz="2000" dirty="0" smtClean="0"/>
              <a:t>                                   a </a:t>
            </a:r>
            <a:r>
              <a:rPr lang="cs-CZ" sz="2000" dirty="0"/>
              <a:t>obdarovávání zůstalo. Stalo se projevem přátelství </a:t>
            </a:r>
            <a:r>
              <a:rPr lang="cs-CZ" sz="2000" dirty="0" smtClean="0"/>
              <a:t>                               a </a:t>
            </a:r>
            <a:r>
              <a:rPr lang="cs-CZ" sz="2000" dirty="0"/>
              <a:t>křesťanské lásky k bližnímu. </a:t>
            </a:r>
          </a:p>
        </p:txBody>
      </p:sp>
      <p:pic>
        <p:nvPicPr>
          <p:cNvPr id="2355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25316" y="3582541"/>
            <a:ext cx="3390900" cy="2847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355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3864" y="3582541"/>
            <a:ext cx="2847976" cy="28479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355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573016"/>
            <a:ext cx="2181225" cy="285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827584" y="620688"/>
            <a:ext cx="7024744" cy="1143000"/>
          </a:xfrm>
        </p:spPr>
        <p:txBody>
          <a:bodyPr/>
          <a:lstStyle/>
          <a:p>
            <a:r>
              <a:rPr lang="cs-CZ" dirty="0" smtClean="0"/>
              <a:t>Vánoční dárky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95515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35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35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35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35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35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35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35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Koleda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>
            <a:normAutofit/>
          </a:bodyPr>
          <a:lstStyle/>
          <a:p>
            <a:r>
              <a:rPr lang="cs-CZ" dirty="0"/>
              <a:t>Koleda označuje původně píseň</a:t>
            </a:r>
            <a:r>
              <a:rPr lang="cs-CZ" dirty="0" smtClean="0"/>
              <a:t>, </a:t>
            </a:r>
            <a:r>
              <a:rPr lang="cs-CZ" dirty="0"/>
              <a:t>kterou děti zpívají během velkých </a:t>
            </a:r>
            <a:r>
              <a:rPr lang="cs-CZ" dirty="0" smtClean="0"/>
              <a:t>křesťanských svátků.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Historie </a:t>
            </a:r>
            <a:r>
              <a:rPr lang="cs-CZ" dirty="0"/>
              <a:t>vánočních koled sahá do 13. století, podle legendy je autorem první koledy svatý František </a:t>
            </a:r>
            <a:r>
              <a:rPr lang="cs-CZ" dirty="0" smtClean="0"/>
              <a:t>     z Assisi.</a:t>
            </a:r>
            <a:endParaRPr lang="cs-CZ" dirty="0"/>
          </a:p>
        </p:txBody>
      </p:sp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480219"/>
            <a:ext cx="2982685" cy="26049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843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5" y="2480219"/>
            <a:ext cx="2535499" cy="26049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7180785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84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4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84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Štědrovečerní večeře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484784"/>
            <a:ext cx="6777317" cy="3508977"/>
          </a:xfrm>
        </p:spPr>
        <p:txBody>
          <a:bodyPr>
            <a:normAutofit lnSpcReduction="10000"/>
          </a:bodyPr>
          <a:lstStyle/>
          <a:p>
            <a:r>
              <a:rPr lang="cs-CZ" dirty="0"/>
              <a:t>Samotná večeře se tradičně skládala </a:t>
            </a:r>
            <a:r>
              <a:rPr lang="cs-CZ" dirty="0" smtClean="0"/>
              <a:t>      z </a:t>
            </a:r>
            <a:r>
              <a:rPr lang="cs-CZ" dirty="0"/>
              <a:t>rybí </a:t>
            </a:r>
            <a:r>
              <a:rPr lang="cs-CZ" dirty="0" smtClean="0"/>
              <a:t>polévky</a:t>
            </a:r>
            <a:r>
              <a:rPr lang="cs-CZ" dirty="0"/>
              <a:t>, bramborového salátu </a:t>
            </a:r>
            <a:r>
              <a:rPr lang="cs-CZ" dirty="0" smtClean="0"/>
              <a:t>        s kaprem.</a:t>
            </a:r>
          </a:p>
          <a:p>
            <a:r>
              <a:rPr lang="cs-CZ" dirty="0"/>
              <a:t>P</a:t>
            </a:r>
            <a:r>
              <a:rPr lang="cs-CZ" dirty="0" smtClean="0"/>
              <a:t>od </a:t>
            </a:r>
            <a:r>
              <a:rPr lang="cs-CZ" dirty="0"/>
              <a:t>talíř </a:t>
            </a:r>
            <a:r>
              <a:rPr lang="cs-CZ" dirty="0" smtClean="0"/>
              <a:t>se pokládají mince </a:t>
            </a:r>
            <a:r>
              <a:rPr lang="cs-CZ" dirty="0"/>
              <a:t>či </a:t>
            </a:r>
            <a:r>
              <a:rPr lang="cs-CZ" dirty="0" smtClean="0"/>
              <a:t>šupina.</a:t>
            </a:r>
            <a:endParaRPr lang="cs-CZ" dirty="0" smtClean="0"/>
          </a:p>
          <a:p>
            <a:r>
              <a:rPr lang="cs-CZ" dirty="0"/>
              <a:t>Od štědrovečerní tabule se obvykle směla vzdalovat pouze hospodyně. </a:t>
            </a:r>
            <a:endParaRPr lang="cs-CZ" dirty="0" smtClean="0"/>
          </a:p>
          <a:p>
            <a:r>
              <a:rPr lang="cs-CZ" dirty="0"/>
              <a:t>Po večeři bývá zvykem rozbalovat vánoční dárky, které dětem v českých zemích přináší Ježíšek</a:t>
            </a:r>
          </a:p>
        </p:txBody>
      </p:sp>
      <p:pic>
        <p:nvPicPr>
          <p:cNvPr id="2253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55776" y="3059242"/>
            <a:ext cx="4762500" cy="3571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9347824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25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1000"/>
                                        <p:tgtEl>
                                          <p:spTgt spid="225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8548" y="1990633"/>
            <a:ext cx="8229600" cy="4525963"/>
          </a:xfrm>
        </p:spPr>
        <p:txBody>
          <a:bodyPr/>
          <a:lstStyle/>
          <a:p>
            <a:r>
              <a:rPr lang="cs-CZ" dirty="0"/>
              <a:t>J</a:t>
            </a:r>
            <a:r>
              <a:rPr lang="cs-CZ" dirty="0" smtClean="0"/>
              <a:t>ako </a:t>
            </a:r>
            <a:r>
              <a:rPr lang="cs-CZ" dirty="0"/>
              <a:t>polední jídlo na Štědrý </a:t>
            </a:r>
            <a:r>
              <a:rPr lang="cs-CZ" dirty="0" smtClean="0"/>
              <a:t>den se podává Kuba,  </a:t>
            </a:r>
            <a:r>
              <a:rPr lang="cs-CZ" dirty="0"/>
              <a:t>protože se podle zvyku nemá jíst do štědrovečerní večeře maso.</a:t>
            </a:r>
          </a:p>
        </p:txBody>
      </p:sp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7784" y="3645024"/>
            <a:ext cx="3744416" cy="2808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827584" y="620688"/>
            <a:ext cx="7024744" cy="1143000"/>
          </a:xfrm>
        </p:spPr>
        <p:txBody>
          <a:bodyPr/>
          <a:lstStyle/>
          <a:p>
            <a:r>
              <a:rPr lang="cs-CZ" dirty="0" smtClean="0"/>
              <a:t>Štědrovečerní večeře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28794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005" y="1124744"/>
            <a:ext cx="5400327" cy="6396061"/>
          </a:xfrm>
        </p:spPr>
        <p:txBody>
          <a:bodyPr>
            <a:normAutofit/>
          </a:bodyPr>
          <a:lstStyle/>
          <a:p>
            <a:r>
              <a:rPr lang="cs-CZ" dirty="0"/>
              <a:t>Štědrý den tradičně vrcholí půlnoční mší, na které se zpívají koledy a začíná samotná církevní oslava narození Krista</a:t>
            </a:r>
            <a:r>
              <a:rPr lang="cs-CZ" dirty="0" smtClean="0"/>
              <a:t>.</a:t>
            </a:r>
          </a:p>
          <a:p>
            <a:r>
              <a:rPr lang="cs-CZ" dirty="0"/>
              <a:t>Jednou z novodobých vánočních tradic je betlémské světlo, které rozvážejí skauti. </a:t>
            </a:r>
            <a:endParaRPr lang="cs-CZ" dirty="0" smtClean="0"/>
          </a:p>
          <a:p>
            <a:r>
              <a:rPr lang="cs-CZ" dirty="0" smtClean="0"/>
              <a:t>Světlo </a:t>
            </a:r>
            <a:r>
              <a:rPr lang="cs-CZ" dirty="0"/>
              <a:t>se každoročně zapaluje </a:t>
            </a:r>
            <a:r>
              <a:rPr lang="cs-CZ" dirty="0" smtClean="0"/>
              <a:t>                                                               v </a:t>
            </a:r>
            <a:r>
              <a:rPr lang="cs-CZ" dirty="0" smtClean="0"/>
              <a:t>Betlémě </a:t>
            </a:r>
            <a:r>
              <a:rPr lang="cs-CZ" dirty="0" smtClean="0"/>
              <a:t>a </a:t>
            </a:r>
            <a:r>
              <a:rPr lang="cs-CZ" dirty="0"/>
              <a:t>posléze putuje napříč Evropou. Do Česka betlémské světlo putuje z </a:t>
            </a:r>
            <a:r>
              <a:rPr lang="cs-CZ" dirty="0" smtClean="0"/>
              <a:t>Vídně.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48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27253" y="908720"/>
            <a:ext cx="3502370" cy="45852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5236971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Boží hod vánoční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/>
              <a:t>Na Boží hod vánoční </a:t>
            </a:r>
            <a:r>
              <a:rPr lang="cs-CZ" dirty="0" smtClean="0"/>
              <a:t>( 25. 12.) se </a:t>
            </a:r>
            <a:r>
              <a:rPr lang="cs-CZ" dirty="0"/>
              <a:t>nikde nepracovalo, všichni měli zbožně rozjímat. Světnice ani zápraží se tento den nemetly, postele nestlaly. Nechodilo se ani po návštěvách a přišel-li přeci někdo, měl přinést koledu a popřát šťastných </a:t>
            </a:r>
            <a:r>
              <a:rPr lang="cs-CZ" dirty="0" smtClean="0"/>
              <a:t>     a </a:t>
            </a:r>
            <a:r>
              <a:rPr lang="cs-CZ" dirty="0"/>
              <a:t>veselých svátků narození Pána Krista.</a:t>
            </a:r>
          </a:p>
        </p:txBody>
      </p:sp>
    </p:spTree>
    <p:extLst>
      <p:ext uri="{BB962C8B-B14F-4D97-AF65-F5344CB8AC3E}">
        <p14:creationId xmlns:p14="http://schemas.microsoft.com/office/powerpoint/2010/main" xmlns="" val="3688465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7024744" cy="1143000"/>
          </a:xfrm>
        </p:spPr>
        <p:txBody>
          <a:bodyPr/>
          <a:lstStyle/>
          <a:p>
            <a:r>
              <a:rPr lang="cs-CZ" dirty="0" smtClean="0"/>
              <a:t>Přiřaď adventní neděle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1840528"/>
            <a:ext cx="3816424" cy="523220"/>
          </a:xfrm>
          <a:prstGeom prst="rect">
            <a:avLst/>
          </a:prstGeom>
          <a:solidFill>
            <a:srgbClr val="FFC000"/>
          </a:solidFill>
          <a:effectLst>
            <a:innerShdw blurRad="63500" dist="50800" dir="16200000">
              <a:prstClr val="black">
                <a:alpha val="50000"/>
              </a:prstClr>
            </a:innerShdw>
            <a:reflection blurRad="6350" stA="50000" endA="300" endPos="55500" dist="101600" dir="5400000" sy="-100000" algn="bl" rotWithShape="0"/>
          </a:effectLst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První adventní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2992016"/>
            <a:ext cx="3751068" cy="523220"/>
          </a:xfrm>
          <a:prstGeom prst="rect">
            <a:avLst/>
          </a:prstGeom>
          <a:solidFill>
            <a:srgbClr val="FFC000"/>
          </a:solidFill>
          <a:effectLst>
            <a:innerShdw blurRad="63500" dist="50800" dir="16200000">
              <a:prstClr val="black">
                <a:alpha val="50000"/>
              </a:prstClr>
            </a:innerShdw>
            <a:reflection blurRad="6350" stA="50000" endA="300" endPos="55500" dist="50800" dir="5400000" sy="-100000" algn="bl" rotWithShape="0"/>
          </a:effectLst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Druhá adventní 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3528" y="4224992"/>
            <a:ext cx="3751068" cy="523220"/>
          </a:xfrm>
          <a:prstGeom prst="rect">
            <a:avLst/>
          </a:prstGeom>
          <a:solidFill>
            <a:srgbClr val="FFC000"/>
          </a:solidFill>
          <a:effectLst>
            <a:innerShdw blurRad="63500" dist="50800" dir="16200000">
              <a:prstClr val="black">
                <a:alpha val="50000"/>
              </a:prstClr>
            </a:innerShdw>
            <a:reflection blurRad="6350" stA="50000" endA="300" endPos="55500" dist="50800" dir="5400000" sy="-100000" algn="bl" rotWithShape="0"/>
          </a:effectLst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Třetí adventní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3528" y="5331420"/>
            <a:ext cx="3813656" cy="523220"/>
          </a:xfrm>
          <a:prstGeom prst="rect">
            <a:avLst/>
          </a:prstGeom>
          <a:solidFill>
            <a:srgbClr val="FFC000"/>
          </a:solidFill>
          <a:effectLst>
            <a:innerShdw blurRad="63500" dist="50800" dir="16200000">
              <a:prstClr val="black">
                <a:alpha val="50000"/>
              </a:prstClr>
            </a:innerShdw>
            <a:reflection blurRad="6350" stA="50000" endA="300" endPos="55500" dist="50800" dir="5400000" sy="-100000" algn="bl" rotWithShape="0"/>
          </a:effectLst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Čtvrtá adventní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740858" y="5331420"/>
            <a:ext cx="2544777" cy="523220"/>
          </a:xfrm>
          <a:prstGeom prst="rect">
            <a:avLst/>
          </a:prstGeom>
          <a:solidFill>
            <a:srgbClr val="92D050"/>
          </a:solidFill>
          <a:effectLst>
            <a:innerShdw blurRad="114300">
              <a:prstClr val="black"/>
            </a:innerShdw>
            <a:reflection blurRad="6350" stA="50000" endA="300" endPos="55500" dist="50800" dir="5400000" sy="-100000" algn="bl" rotWithShape="0"/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Železná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717207" y="2992016"/>
            <a:ext cx="2544777" cy="523220"/>
          </a:xfrm>
          <a:prstGeom prst="rect">
            <a:avLst/>
          </a:prstGeom>
          <a:solidFill>
            <a:srgbClr val="92D050"/>
          </a:solidFill>
          <a:effectLst>
            <a:innerShdw blurRad="114300">
              <a:prstClr val="black"/>
            </a:innerShdw>
            <a:reflection blurRad="6350" stA="50000" endA="300" endPos="55500" dist="50800" dir="5400000" sy="-100000" algn="bl" rotWithShape="0"/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Bronzová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702007" y="1809264"/>
            <a:ext cx="2544776" cy="523220"/>
          </a:xfrm>
          <a:prstGeom prst="rect">
            <a:avLst/>
          </a:prstGeom>
          <a:solidFill>
            <a:srgbClr val="92D050"/>
          </a:solidFill>
          <a:effectLst>
            <a:innerShdw blurRad="114300">
              <a:prstClr val="black"/>
            </a:innerShdw>
            <a:reflection blurRad="6350" stA="50000" endA="300" endPos="55500" dist="50800" dir="5400000" sy="-100000" algn="bl" rotWithShape="0"/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Stříbrná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692733" y="4224992"/>
            <a:ext cx="2544776" cy="523220"/>
          </a:xfrm>
          <a:prstGeom prst="rect">
            <a:avLst/>
          </a:prstGeom>
          <a:solidFill>
            <a:srgbClr val="92D050"/>
          </a:solidFill>
          <a:effectLst>
            <a:innerShdw blurRad="114300">
              <a:prstClr val="black"/>
            </a:innerShdw>
            <a:reflection blurRad="6350" stA="50000" endA="300" endPos="55500" dist="50800" dir="5400000" sy="-100000" algn="bl" rotWithShape="0"/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Zlatá</a:t>
            </a:r>
            <a:endParaRPr lang="cs-CZ" sz="2800" dirty="0"/>
          </a:p>
        </p:txBody>
      </p:sp>
      <p:cxnSp>
        <p:nvCxnSpPr>
          <p:cNvPr id="13" name="Přímá spojnice se šipkou 12"/>
          <p:cNvCxnSpPr/>
          <p:nvPr/>
        </p:nvCxnSpPr>
        <p:spPr>
          <a:xfrm>
            <a:off x="4355976" y="2102138"/>
            <a:ext cx="1080120" cy="349089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4355976" y="3253626"/>
            <a:ext cx="1080120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V="1">
            <a:off x="4355976" y="2070874"/>
            <a:ext cx="1080120" cy="241572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V="1">
            <a:off x="4355976" y="4486602"/>
            <a:ext cx="1080120" cy="110642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1835522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Vánoce jsou oslavou ….?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lphaLcParenR"/>
            </a:pPr>
            <a:r>
              <a:rPr lang="cs-CZ" dirty="0" smtClean="0">
                <a:hlinkClick r:id="rId2" action="ppaction://hlinksldjump"/>
              </a:rPr>
              <a:t>Znovuzrození</a:t>
            </a:r>
            <a:r>
              <a:rPr lang="cs-CZ" dirty="0" smtClean="0"/>
              <a:t> </a:t>
            </a:r>
            <a:r>
              <a:rPr lang="cs-CZ" dirty="0">
                <a:hlinkClick r:id="rId2" action="ppaction://hlinksldjump"/>
              </a:rPr>
              <a:t>J</a:t>
            </a:r>
            <a:r>
              <a:rPr lang="cs-CZ" dirty="0" smtClean="0">
                <a:hlinkClick r:id="rId2" action="ppaction://hlinksldjump"/>
              </a:rPr>
              <a:t>ežíše Krista</a:t>
            </a:r>
            <a:endParaRPr lang="cs-CZ" dirty="0" smtClean="0"/>
          </a:p>
          <a:p>
            <a:pPr marL="514350" indent="-514350">
              <a:buAutoNum type="alphaLcParenR"/>
            </a:pPr>
            <a:r>
              <a:rPr lang="cs-CZ" dirty="0" smtClean="0">
                <a:hlinkClick r:id="rId3" action="ppaction://hlinksldjump"/>
              </a:rPr>
              <a:t>Narození Ježíše Krista</a:t>
            </a:r>
            <a:endParaRPr lang="cs-CZ" dirty="0" smtClean="0"/>
          </a:p>
          <a:p>
            <a:pPr marL="514350" indent="-514350">
              <a:buAutoNum type="alphaLcParenR"/>
            </a:pPr>
            <a:r>
              <a:rPr lang="cs-CZ" dirty="0" smtClean="0">
                <a:hlinkClick r:id="rId2" action="ppaction://hlinksldjump"/>
              </a:rPr>
              <a:t>Úmrtí </a:t>
            </a:r>
            <a:r>
              <a:rPr lang="cs-CZ" dirty="0">
                <a:hlinkClick r:id="rId2" action="ppaction://hlinksldjump"/>
              </a:rPr>
              <a:t>J</a:t>
            </a:r>
            <a:r>
              <a:rPr lang="cs-CZ" dirty="0" smtClean="0">
                <a:hlinkClick r:id="rId2" action="ppaction://hlinksldjump"/>
              </a:rPr>
              <a:t>ežíše Krista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11760" y="3717032"/>
            <a:ext cx="4094634" cy="2714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5336659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Ano, správně.</a:t>
            </a:r>
            <a:endParaRPr lang="cs-CZ" dirty="0"/>
          </a:p>
        </p:txBody>
      </p:sp>
      <p:sp>
        <p:nvSpPr>
          <p:cNvPr id="4" name="Šipka doleva 3">
            <a:hlinkClick r:id="rId2" action="ppaction://hlinksldjump"/>
          </p:cNvPr>
          <p:cNvSpPr/>
          <p:nvPr/>
        </p:nvSpPr>
        <p:spPr>
          <a:xfrm>
            <a:off x="5580112" y="3089920"/>
            <a:ext cx="2088232" cy="93610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6690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Ne, to není správná odpověď.</a:t>
            </a:r>
            <a:endParaRPr lang="cs-CZ" dirty="0"/>
          </a:p>
        </p:txBody>
      </p:sp>
      <p:sp>
        <p:nvSpPr>
          <p:cNvPr id="4" name="Šipka doleva 3">
            <a:hlinkClick r:id="rId2" action="ppaction://hlinksldjump"/>
          </p:cNvPr>
          <p:cNvSpPr/>
          <p:nvPr/>
        </p:nvSpPr>
        <p:spPr>
          <a:xfrm>
            <a:off x="5846992" y="3356992"/>
            <a:ext cx="1770496" cy="91668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13244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commons.wikimedia.org/wiki/File:Stromek_na_m%C5%AFstku_1.jpg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http://www.homemag.cz/718/vanocni-strom-v-minimalistickem-pojeti</a:t>
            </a:r>
            <a:r>
              <a:rPr lang="cs-CZ" dirty="0" smtClean="0">
                <a:hlinkClick r:id="rId3"/>
              </a:rPr>
              <a:t>/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papirove-betlemy.sweb.cz/Html/NecoObetlemech.htm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cs.wikipedia.org/wiki/Soubor:Nativity_Scene_Exhibition_Uherske_Hradiste_1.jpg</a:t>
            </a:r>
            <a:endParaRPr lang="cs-CZ" dirty="0" smtClean="0"/>
          </a:p>
          <a:p>
            <a:r>
              <a:rPr lang="cs-CZ" dirty="0">
                <a:hlinkClick r:id="rId6"/>
              </a:rPr>
              <a:t>http://cs.wikipedia.org/wiki/Soubor:Albrecht_D%C3%BCrer_-_Adorazione_dei_Magi_-_</a:t>
            </a:r>
            <a:r>
              <a:rPr lang="cs-CZ" dirty="0" smtClean="0">
                <a:hlinkClick r:id="rId6"/>
              </a:rPr>
              <a:t>Google_Art_Project.jpg</a:t>
            </a:r>
            <a:endParaRPr lang="cs-CZ" dirty="0" smtClean="0"/>
          </a:p>
          <a:p>
            <a:r>
              <a:rPr lang="cs-CZ" dirty="0">
                <a:hlinkClick r:id="rId7"/>
              </a:rPr>
              <a:t>http://thechristmas.info/carols</a:t>
            </a:r>
            <a:r>
              <a:rPr lang="cs-CZ" dirty="0" smtClean="0">
                <a:hlinkClick r:id="rId7"/>
              </a:rPr>
              <a:t>/</a:t>
            </a:r>
            <a:endParaRPr lang="cs-CZ" dirty="0" smtClean="0"/>
          </a:p>
          <a:p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cs.wikipedia.org/wiki/Soubor:Trebon-Adorace.jpg</a:t>
            </a:r>
            <a:endParaRPr lang="cs-CZ" dirty="0" smtClean="0"/>
          </a:p>
          <a:p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cs.wikipedia.org/wiki/Soubor:Vanocni_cukrovi_2.JPG</a:t>
            </a:r>
            <a:endParaRPr lang="cs-CZ" dirty="0" smtClean="0"/>
          </a:p>
          <a:p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commons.wikimedia.org/wiki/File:Adventskranz_7411.jpg?uselang=cs</a:t>
            </a:r>
            <a:endParaRPr lang="cs-CZ" dirty="0" smtClean="0"/>
          </a:p>
          <a:p>
            <a:r>
              <a:rPr lang="cs-CZ" dirty="0">
                <a:hlinkClick r:id="rId11"/>
              </a:rPr>
              <a:t>http://www.fotonmag.cz/svitilny/jak-je-to-vlastne-s-tema-lumenama-a-kandelama</a:t>
            </a:r>
            <a:r>
              <a:rPr lang="cs-CZ" dirty="0" smtClean="0">
                <a:hlinkClick r:id="rId11"/>
              </a:rPr>
              <a:t>/</a:t>
            </a:r>
            <a:endParaRPr lang="cs-CZ" dirty="0" smtClean="0"/>
          </a:p>
          <a:p>
            <a:r>
              <a:rPr lang="cs-CZ" dirty="0">
                <a:hlinkClick r:id="rId12"/>
              </a:rPr>
              <a:t>http://</a:t>
            </a:r>
            <a:r>
              <a:rPr lang="cs-CZ" dirty="0" smtClean="0">
                <a:hlinkClick r:id="rId12"/>
              </a:rPr>
              <a:t>www.pepato.eu/2010/12/starocesky-kuba.html</a:t>
            </a:r>
            <a:endParaRPr lang="cs-CZ" dirty="0" smtClean="0"/>
          </a:p>
          <a:p>
            <a:r>
              <a:rPr lang="cs-CZ" dirty="0">
                <a:hlinkClick r:id="rId13"/>
              </a:rPr>
              <a:t>http://</a:t>
            </a:r>
            <a:r>
              <a:rPr lang="cs-CZ" dirty="0" smtClean="0">
                <a:hlinkClick r:id="rId13"/>
              </a:rPr>
              <a:t>zhubnitaky.blog.cz/0812</a:t>
            </a:r>
            <a:endParaRPr lang="cs-CZ" dirty="0" smtClean="0"/>
          </a:p>
          <a:p>
            <a:r>
              <a:rPr lang="cs-CZ" dirty="0">
                <a:hlinkClick r:id="rId14"/>
              </a:rPr>
              <a:t>http://</a:t>
            </a:r>
            <a:r>
              <a:rPr lang="cs-CZ" dirty="0" smtClean="0">
                <a:hlinkClick r:id="rId14"/>
              </a:rPr>
              <a:t>www.mmsprani.cz/vanocni-prani/obrazky/vanocni-obrazky-4.php</a:t>
            </a:r>
            <a:endParaRPr lang="cs-CZ" dirty="0" smtClean="0"/>
          </a:p>
          <a:p>
            <a:r>
              <a:rPr lang="cs-CZ" dirty="0">
                <a:hlinkClick r:id="rId15"/>
              </a:rPr>
              <a:t>http://linkuj.cz/?</a:t>
            </a:r>
            <a:r>
              <a:rPr lang="cs-CZ" dirty="0" smtClean="0">
                <a:hlinkClick r:id="rId15"/>
              </a:rPr>
              <a:t>id=show&amp;viewnr=4&amp;typ=0&amp;par=124413</a:t>
            </a:r>
            <a:endParaRPr lang="cs-CZ" dirty="0" smtClean="0"/>
          </a:p>
          <a:p>
            <a:r>
              <a:rPr lang="cs-CZ" dirty="0">
                <a:hlinkClick r:id="rId16"/>
              </a:rPr>
              <a:t>http://</a:t>
            </a:r>
            <a:r>
              <a:rPr lang="cs-CZ" dirty="0" smtClean="0">
                <a:hlinkClick r:id="rId16"/>
              </a:rPr>
              <a:t>dekorace-vanocni.info/fotogalerie-vanocni-dekorace.html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48171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465</TotalTime>
  <Words>765</Words>
  <Application>Microsoft Office PowerPoint</Application>
  <PresentationFormat>Předvádění na obrazovce (4:3)</PresentationFormat>
  <Paragraphs>122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Austin</vt:lpstr>
      <vt:lpstr> Křesťanství, Vánoce</vt:lpstr>
      <vt:lpstr>Vánoce</vt:lpstr>
      <vt:lpstr>Vánoční stromek</vt:lpstr>
      <vt:lpstr>Vánoční stromek</vt:lpstr>
      <vt:lpstr>Jesličky</vt:lpstr>
      <vt:lpstr>Jesličky</vt:lpstr>
      <vt:lpstr>Vánoční cukroví</vt:lpstr>
      <vt:lpstr>Vánoční dárky</vt:lpstr>
      <vt:lpstr>Vánoční dárky</vt:lpstr>
      <vt:lpstr>Vánoční dárky</vt:lpstr>
      <vt:lpstr>Koleda</vt:lpstr>
      <vt:lpstr>Štědrovečerní večeře</vt:lpstr>
      <vt:lpstr>Štědrovečerní večeře</vt:lpstr>
      <vt:lpstr>Snímek 14</vt:lpstr>
      <vt:lpstr>Boží hod vánoční</vt:lpstr>
      <vt:lpstr>Přiřaď adventní neděle</vt:lpstr>
      <vt:lpstr>Vánoce jsou oslavou ….?</vt:lpstr>
      <vt:lpstr>Snímek 18</vt:lpstr>
      <vt:lpstr>Snímek 19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Náboženské a jiné sekty</dc:title>
  <cp:lastModifiedBy>Dum</cp:lastModifiedBy>
  <cp:revision>67</cp:revision>
  <dcterms:modified xsi:type="dcterms:W3CDTF">2012-05-23T15:31:31Z</dcterms:modified>
</cp:coreProperties>
</file>