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notesMasterIdLst>
    <p:notesMasterId r:id="rId15"/>
  </p:notesMasterIdLst>
  <p:sldIdLst>
    <p:sldId id="272" r:id="rId2"/>
    <p:sldId id="259" r:id="rId3"/>
    <p:sldId id="257" r:id="rId4"/>
    <p:sldId id="268" r:id="rId5"/>
    <p:sldId id="262" r:id="rId6"/>
    <p:sldId id="258" r:id="rId7"/>
    <p:sldId id="263" r:id="rId8"/>
    <p:sldId id="271" r:id="rId9"/>
    <p:sldId id="264" r:id="rId10"/>
    <p:sldId id="266" r:id="rId11"/>
    <p:sldId id="269" r:id="rId12"/>
    <p:sldId id="270" r:id="rId13"/>
    <p:sldId id="27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6521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596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00AAC0-2E1D-4541-97FC-23A51D002AAE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4A7ED5-E1A6-4209-9104-5D461C322AAB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  <a:latin typeface="Tempus Sans ITC" pitchFamily="82" charset="0"/>
            </a:rPr>
            <a:t>Mužské</a:t>
          </a:r>
          <a:r>
            <a:rPr lang="cs-CZ" dirty="0" smtClean="0">
              <a:latin typeface="Tempus Sans ITC" pitchFamily="82" charset="0"/>
            </a:rPr>
            <a:t> kláštery</a:t>
          </a:r>
          <a:endParaRPr lang="cs-CZ" dirty="0">
            <a:latin typeface="Tempus Sans ITC" pitchFamily="82" charset="0"/>
          </a:endParaRPr>
        </a:p>
      </dgm:t>
    </dgm:pt>
    <dgm:pt modelId="{1FD8284F-BBB8-4C4B-826A-EEA569E96906}" type="parTrans" cxnId="{E12779ED-BD04-4879-BA96-4350CDCAF96A}">
      <dgm:prSet/>
      <dgm:spPr/>
      <dgm:t>
        <a:bodyPr/>
        <a:lstStyle/>
        <a:p>
          <a:endParaRPr lang="cs-CZ"/>
        </a:p>
      </dgm:t>
    </dgm:pt>
    <dgm:pt modelId="{C8A2CAB0-BCA0-4F29-9F97-C50FC6F30837}" type="sibTrans" cxnId="{E12779ED-BD04-4879-BA96-4350CDCAF96A}">
      <dgm:prSet/>
      <dgm:spPr/>
      <dgm:t>
        <a:bodyPr/>
        <a:lstStyle/>
        <a:p>
          <a:endParaRPr lang="cs-CZ"/>
        </a:p>
      </dgm:t>
    </dgm:pt>
    <dgm:pt modelId="{47823DE2-EAC0-4109-ACDE-9473A70B2E3E}">
      <dgm:prSet phldrT="[Text]"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cs-CZ" dirty="0" smtClean="0">
              <a:latin typeface="Tempus Sans ITC" pitchFamily="82" charset="0"/>
            </a:rPr>
            <a:t>opat</a:t>
          </a:r>
          <a:endParaRPr lang="cs-CZ" dirty="0">
            <a:latin typeface="Tempus Sans ITC" pitchFamily="82" charset="0"/>
          </a:endParaRPr>
        </a:p>
      </dgm:t>
    </dgm:pt>
    <dgm:pt modelId="{D095969A-61AD-4C3E-A1E5-07E446669D70}" type="parTrans" cxnId="{3F3B1201-2A38-4EBF-96E0-D36A83771572}">
      <dgm:prSet/>
      <dgm:spPr/>
      <dgm:t>
        <a:bodyPr/>
        <a:lstStyle/>
        <a:p>
          <a:endParaRPr lang="cs-CZ"/>
        </a:p>
      </dgm:t>
    </dgm:pt>
    <dgm:pt modelId="{393763BF-C963-4B7D-BA0D-4A9759211B4B}" type="sibTrans" cxnId="{3F3B1201-2A38-4EBF-96E0-D36A83771572}">
      <dgm:prSet/>
      <dgm:spPr/>
      <dgm:t>
        <a:bodyPr/>
        <a:lstStyle/>
        <a:p>
          <a:endParaRPr lang="cs-CZ"/>
        </a:p>
      </dgm:t>
    </dgm:pt>
    <dgm:pt modelId="{ADD9B0CE-2609-456E-8D24-9FA69811B5A1}">
      <dgm:prSet phldrT="[Text]"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cs-CZ" dirty="0" smtClean="0">
              <a:latin typeface="Tempus Sans ITC" pitchFamily="82" charset="0"/>
            </a:rPr>
            <a:t>mniši</a:t>
          </a:r>
          <a:endParaRPr lang="cs-CZ" dirty="0">
            <a:latin typeface="Tempus Sans ITC" pitchFamily="82" charset="0"/>
          </a:endParaRPr>
        </a:p>
      </dgm:t>
    </dgm:pt>
    <dgm:pt modelId="{E6A034B5-E785-4D47-9DD7-7CCF334C3541}" type="parTrans" cxnId="{CBF21DA0-7D40-4354-829D-3CD69BDB8BF2}">
      <dgm:prSet/>
      <dgm:spPr>
        <a:solidFill>
          <a:schemeClr val="tx1"/>
        </a:solidFill>
      </dgm:spPr>
      <dgm:t>
        <a:bodyPr/>
        <a:lstStyle/>
        <a:p>
          <a:endParaRPr lang="cs-CZ"/>
        </a:p>
      </dgm:t>
    </dgm:pt>
    <dgm:pt modelId="{822F0AFD-85F1-4182-90DA-A68BD637BC29}" type="sibTrans" cxnId="{CBF21DA0-7D40-4354-829D-3CD69BDB8BF2}">
      <dgm:prSet/>
      <dgm:spPr/>
      <dgm:t>
        <a:bodyPr/>
        <a:lstStyle/>
        <a:p>
          <a:endParaRPr lang="cs-CZ"/>
        </a:p>
      </dgm:t>
    </dgm:pt>
    <dgm:pt modelId="{3003779C-F497-46D6-A87B-B1B46DE80178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smtClean="0">
              <a:latin typeface="Tempus Sans ITC" pitchFamily="82" charset="0"/>
            </a:rPr>
            <a:t>Ženské kláštery</a:t>
          </a:r>
          <a:endParaRPr lang="cs-CZ" dirty="0">
            <a:latin typeface="Tempus Sans ITC" pitchFamily="82" charset="0"/>
          </a:endParaRPr>
        </a:p>
      </dgm:t>
    </dgm:pt>
    <dgm:pt modelId="{13DC761A-5320-4EBC-A527-CF36A12AA0EE}" type="parTrans" cxnId="{EB1C2166-E22E-4644-9A20-E6E27169315A}">
      <dgm:prSet/>
      <dgm:spPr/>
      <dgm:t>
        <a:bodyPr/>
        <a:lstStyle/>
        <a:p>
          <a:endParaRPr lang="cs-CZ"/>
        </a:p>
      </dgm:t>
    </dgm:pt>
    <dgm:pt modelId="{0B093504-2350-49C5-A92D-45442EDA5AF4}" type="sibTrans" cxnId="{EB1C2166-E22E-4644-9A20-E6E27169315A}">
      <dgm:prSet/>
      <dgm:spPr/>
      <dgm:t>
        <a:bodyPr/>
        <a:lstStyle/>
        <a:p>
          <a:endParaRPr lang="cs-CZ"/>
        </a:p>
      </dgm:t>
    </dgm:pt>
    <dgm:pt modelId="{9B445E8B-AA70-4635-9C62-ECE1593810CF}">
      <dgm:prSet phldrT="[Text]"/>
      <dgm:spPr>
        <a:solidFill>
          <a:srgbClr val="7030A0">
            <a:alpha val="90000"/>
          </a:srgbClr>
        </a:solidFill>
      </dgm:spPr>
      <dgm:t>
        <a:bodyPr/>
        <a:lstStyle/>
        <a:p>
          <a:r>
            <a:rPr lang="cs-CZ" dirty="0" smtClean="0">
              <a:latin typeface="Tempus Sans ITC" pitchFamily="82" charset="0"/>
            </a:rPr>
            <a:t>abatyše</a:t>
          </a:r>
          <a:endParaRPr lang="cs-CZ" dirty="0">
            <a:latin typeface="Tempus Sans ITC" pitchFamily="82" charset="0"/>
          </a:endParaRPr>
        </a:p>
      </dgm:t>
    </dgm:pt>
    <dgm:pt modelId="{9F90D7B7-6CBE-4A97-ACDC-FC9BDCDFF0D1}" type="parTrans" cxnId="{8E1F1953-561C-4AAE-8F49-7E0A3F530E83}">
      <dgm:prSet/>
      <dgm:spPr/>
      <dgm:t>
        <a:bodyPr/>
        <a:lstStyle/>
        <a:p>
          <a:endParaRPr lang="cs-CZ"/>
        </a:p>
      </dgm:t>
    </dgm:pt>
    <dgm:pt modelId="{6AE18249-0CC7-41B5-81ED-1BDF9713DDFD}" type="sibTrans" cxnId="{8E1F1953-561C-4AAE-8F49-7E0A3F530E83}">
      <dgm:prSet/>
      <dgm:spPr/>
      <dgm:t>
        <a:bodyPr/>
        <a:lstStyle/>
        <a:p>
          <a:endParaRPr lang="cs-CZ"/>
        </a:p>
      </dgm:t>
    </dgm:pt>
    <dgm:pt modelId="{5196EC17-A2E4-4BA5-812B-7A2DB8AC6C9C}">
      <dgm:prSet phldrT="[Text]"/>
      <dgm:spPr>
        <a:solidFill>
          <a:srgbClr val="7030A0">
            <a:alpha val="90000"/>
          </a:srgbClr>
        </a:solidFill>
      </dgm:spPr>
      <dgm:t>
        <a:bodyPr/>
        <a:lstStyle/>
        <a:p>
          <a:r>
            <a:rPr lang="cs-CZ" dirty="0" smtClean="0">
              <a:latin typeface="Tempus Sans ITC" pitchFamily="82" charset="0"/>
            </a:rPr>
            <a:t>jeptišky</a:t>
          </a:r>
          <a:endParaRPr lang="cs-CZ" dirty="0">
            <a:latin typeface="Tempus Sans ITC" pitchFamily="82" charset="0"/>
          </a:endParaRPr>
        </a:p>
      </dgm:t>
    </dgm:pt>
    <dgm:pt modelId="{25736CFF-3CDA-410D-B03A-A7A56565C512}" type="parTrans" cxnId="{A5472DA7-9E84-4AC7-B762-AFFAC434A2B8}">
      <dgm:prSet/>
      <dgm:spPr/>
      <dgm:t>
        <a:bodyPr/>
        <a:lstStyle/>
        <a:p>
          <a:endParaRPr lang="cs-CZ"/>
        </a:p>
      </dgm:t>
    </dgm:pt>
    <dgm:pt modelId="{0A4E27AA-1E7E-402B-A491-51C1910CE1D5}" type="sibTrans" cxnId="{A5472DA7-9E84-4AC7-B762-AFFAC434A2B8}">
      <dgm:prSet/>
      <dgm:spPr/>
      <dgm:t>
        <a:bodyPr/>
        <a:lstStyle/>
        <a:p>
          <a:endParaRPr lang="cs-CZ"/>
        </a:p>
      </dgm:t>
    </dgm:pt>
    <dgm:pt modelId="{1E995FE9-8345-47DF-B347-800981E9371B}" type="pres">
      <dgm:prSet presAssocID="{FF00AAC0-2E1D-4541-97FC-23A51D002AAE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EE92689-025B-41A3-8B7E-C52A521AF060}" type="pres">
      <dgm:prSet presAssocID="{A04A7ED5-E1A6-4209-9104-5D461C322AAB}" presName="root" presStyleCnt="0"/>
      <dgm:spPr/>
    </dgm:pt>
    <dgm:pt modelId="{204186FD-6B06-430C-8BF4-872606DD0436}" type="pres">
      <dgm:prSet presAssocID="{A04A7ED5-E1A6-4209-9104-5D461C322AAB}" presName="rootComposite" presStyleCnt="0"/>
      <dgm:spPr/>
    </dgm:pt>
    <dgm:pt modelId="{E3C6AD55-1221-434C-BC9B-EF8F274F9505}" type="pres">
      <dgm:prSet presAssocID="{A04A7ED5-E1A6-4209-9104-5D461C322AAB}" presName="rootText" presStyleLbl="node1" presStyleIdx="0" presStyleCnt="2"/>
      <dgm:spPr/>
      <dgm:t>
        <a:bodyPr/>
        <a:lstStyle/>
        <a:p>
          <a:endParaRPr lang="cs-CZ"/>
        </a:p>
      </dgm:t>
    </dgm:pt>
    <dgm:pt modelId="{8C1DDAF0-9284-42B6-8A09-EFC43B0F822C}" type="pres">
      <dgm:prSet presAssocID="{A04A7ED5-E1A6-4209-9104-5D461C322AAB}" presName="rootConnector" presStyleLbl="node1" presStyleIdx="0" presStyleCnt="2"/>
      <dgm:spPr/>
      <dgm:t>
        <a:bodyPr/>
        <a:lstStyle/>
        <a:p>
          <a:endParaRPr lang="cs-CZ"/>
        </a:p>
      </dgm:t>
    </dgm:pt>
    <dgm:pt modelId="{E0FBB8C6-4C17-4BC1-BDD1-30F98B5A0832}" type="pres">
      <dgm:prSet presAssocID="{A04A7ED5-E1A6-4209-9104-5D461C322AAB}" presName="childShape" presStyleCnt="0"/>
      <dgm:spPr/>
    </dgm:pt>
    <dgm:pt modelId="{E2BCBE93-BCE7-449B-B454-046E2EFA94B1}" type="pres">
      <dgm:prSet presAssocID="{D095969A-61AD-4C3E-A1E5-07E446669D70}" presName="Name13" presStyleLbl="parChTrans1D2" presStyleIdx="0" presStyleCnt="4"/>
      <dgm:spPr/>
      <dgm:t>
        <a:bodyPr/>
        <a:lstStyle/>
        <a:p>
          <a:endParaRPr lang="cs-CZ"/>
        </a:p>
      </dgm:t>
    </dgm:pt>
    <dgm:pt modelId="{78F4C4AC-273C-41C2-BBB5-929D6B399732}" type="pres">
      <dgm:prSet presAssocID="{47823DE2-EAC0-4109-ACDE-9473A70B2E3E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5F91BD-01A3-449E-8027-558AAE237845}" type="pres">
      <dgm:prSet presAssocID="{E6A034B5-E785-4D47-9DD7-7CCF334C3541}" presName="Name13" presStyleLbl="parChTrans1D2" presStyleIdx="1" presStyleCnt="4"/>
      <dgm:spPr/>
      <dgm:t>
        <a:bodyPr/>
        <a:lstStyle/>
        <a:p>
          <a:endParaRPr lang="cs-CZ"/>
        </a:p>
      </dgm:t>
    </dgm:pt>
    <dgm:pt modelId="{D860A5B2-CBE7-4905-8F2A-11AE19294E21}" type="pres">
      <dgm:prSet presAssocID="{ADD9B0CE-2609-456E-8D24-9FA69811B5A1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88FCD0-9F4C-4C24-B0F0-B30E886F5AB1}" type="pres">
      <dgm:prSet presAssocID="{3003779C-F497-46D6-A87B-B1B46DE80178}" presName="root" presStyleCnt="0"/>
      <dgm:spPr/>
    </dgm:pt>
    <dgm:pt modelId="{23E41AEA-587A-4B95-A9AA-BA159EC0FAC3}" type="pres">
      <dgm:prSet presAssocID="{3003779C-F497-46D6-A87B-B1B46DE80178}" presName="rootComposite" presStyleCnt="0"/>
      <dgm:spPr/>
    </dgm:pt>
    <dgm:pt modelId="{4C017842-0AC2-4B16-8017-0B5BAF332E68}" type="pres">
      <dgm:prSet presAssocID="{3003779C-F497-46D6-A87B-B1B46DE80178}" presName="rootText" presStyleLbl="node1" presStyleIdx="1" presStyleCnt="2"/>
      <dgm:spPr/>
      <dgm:t>
        <a:bodyPr/>
        <a:lstStyle/>
        <a:p>
          <a:endParaRPr lang="cs-CZ"/>
        </a:p>
      </dgm:t>
    </dgm:pt>
    <dgm:pt modelId="{E0CA292B-1781-464E-9B2D-EEB15687C49D}" type="pres">
      <dgm:prSet presAssocID="{3003779C-F497-46D6-A87B-B1B46DE80178}" presName="rootConnector" presStyleLbl="node1" presStyleIdx="1" presStyleCnt="2"/>
      <dgm:spPr/>
      <dgm:t>
        <a:bodyPr/>
        <a:lstStyle/>
        <a:p>
          <a:endParaRPr lang="cs-CZ"/>
        </a:p>
      </dgm:t>
    </dgm:pt>
    <dgm:pt modelId="{0361702D-4F19-4C1E-9BAE-67F02AAA0049}" type="pres">
      <dgm:prSet presAssocID="{3003779C-F497-46D6-A87B-B1B46DE80178}" presName="childShape" presStyleCnt="0"/>
      <dgm:spPr/>
    </dgm:pt>
    <dgm:pt modelId="{E1BADAC4-BF89-4593-B1DF-7C97556B1A2B}" type="pres">
      <dgm:prSet presAssocID="{9F90D7B7-6CBE-4A97-ACDC-FC9BDCDFF0D1}" presName="Name13" presStyleLbl="parChTrans1D2" presStyleIdx="2" presStyleCnt="4"/>
      <dgm:spPr/>
      <dgm:t>
        <a:bodyPr/>
        <a:lstStyle/>
        <a:p>
          <a:endParaRPr lang="cs-CZ"/>
        </a:p>
      </dgm:t>
    </dgm:pt>
    <dgm:pt modelId="{B99CCAF9-B030-42D7-B17F-DB29C5D5BCC2}" type="pres">
      <dgm:prSet presAssocID="{9B445E8B-AA70-4635-9C62-ECE1593810CF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496C4B-325D-452C-944A-09D2FFBFF878}" type="pres">
      <dgm:prSet presAssocID="{25736CFF-3CDA-410D-B03A-A7A56565C512}" presName="Name13" presStyleLbl="parChTrans1D2" presStyleIdx="3" presStyleCnt="4"/>
      <dgm:spPr/>
      <dgm:t>
        <a:bodyPr/>
        <a:lstStyle/>
        <a:p>
          <a:endParaRPr lang="cs-CZ"/>
        </a:p>
      </dgm:t>
    </dgm:pt>
    <dgm:pt modelId="{13D65424-D5CB-45C2-A4C6-E23D131046F1}" type="pres">
      <dgm:prSet presAssocID="{5196EC17-A2E4-4BA5-812B-7A2DB8AC6C9C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D4215D-B3D7-4E32-903D-334273B48D65}" type="presOf" srcId="{ADD9B0CE-2609-456E-8D24-9FA69811B5A1}" destId="{D860A5B2-CBE7-4905-8F2A-11AE19294E21}" srcOrd="0" destOrd="0" presId="urn:microsoft.com/office/officeart/2005/8/layout/hierarchy3"/>
    <dgm:cxn modelId="{624BF9D5-F07A-45CB-93DA-BE085B454578}" type="presOf" srcId="{9B445E8B-AA70-4635-9C62-ECE1593810CF}" destId="{B99CCAF9-B030-42D7-B17F-DB29C5D5BCC2}" srcOrd="0" destOrd="0" presId="urn:microsoft.com/office/officeart/2005/8/layout/hierarchy3"/>
    <dgm:cxn modelId="{8E1F1953-561C-4AAE-8F49-7E0A3F530E83}" srcId="{3003779C-F497-46D6-A87B-B1B46DE80178}" destId="{9B445E8B-AA70-4635-9C62-ECE1593810CF}" srcOrd="0" destOrd="0" parTransId="{9F90D7B7-6CBE-4A97-ACDC-FC9BDCDFF0D1}" sibTransId="{6AE18249-0CC7-41B5-81ED-1BDF9713DDFD}"/>
    <dgm:cxn modelId="{8D9B8C79-BBCB-4B0E-B739-4EDD9CB0095B}" type="presOf" srcId="{D095969A-61AD-4C3E-A1E5-07E446669D70}" destId="{E2BCBE93-BCE7-449B-B454-046E2EFA94B1}" srcOrd="0" destOrd="0" presId="urn:microsoft.com/office/officeart/2005/8/layout/hierarchy3"/>
    <dgm:cxn modelId="{E12779ED-BD04-4879-BA96-4350CDCAF96A}" srcId="{FF00AAC0-2E1D-4541-97FC-23A51D002AAE}" destId="{A04A7ED5-E1A6-4209-9104-5D461C322AAB}" srcOrd="0" destOrd="0" parTransId="{1FD8284F-BBB8-4C4B-826A-EEA569E96906}" sibTransId="{C8A2CAB0-BCA0-4F29-9F97-C50FC6F30837}"/>
    <dgm:cxn modelId="{295A874A-4BE0-46A3-A19D-74C8CABCCA2C}" type="presOf" srcId="{9F90D7B7-6CBE-4A97-ACDC-FC9BDCDFF0D1}" destId="{E1BADAC4-BF89-4593-B1DF-7C97556B1A2B}" srcOrd="0" destOrd="0" presId="urn:microsoft.com/office/officeart/2005/8/layout/hierarchy3"/>
    <dgm:cxn modelId="{1A823224-44CC-480E-AC30-07FFF44D5EE9}" type="presOf" srcId="{25736CFF-3CDA-410D-B03A-A7A56565C512}" destId="{43496C4B-325D-452C-944A-09D2FFBFF878}" srcOrd="0" destOrd="0" presId="urn:microsoft.com/office/officeart/2005/8/layout/hierarchy3"/>
    <dgm:cxn modelId="{BB35F9B6-2D94-4B43-921E-047B4F3A5FE7}" type="presOf" srcId="{A04A7ED5-E1A6-4209-9104-5D461C322AAB}" destId="{8C1DDAF0-9284-42B6-8A09-EFC43B0F822C}" srcOrd="1" destOrd="0" presId="urn:microsoft.com/office/officeart/2005/8/layout/hierarchy3"/>
    <dgm:cxn modelId="{CBF21DA0-7D40-4354-829D-3CD69BDB8BF2}" srcId="{A04A7ED5-E1A6-4209-9104-5D461C322AAB}" destId="{ADD9B0CE-2609-456E-8D24-9FA69811B5A1}" srcOrd="1" destOrd="0" parTransId="{E6A034B5-E785-4D47-9DD7-7CCF334C3541}" sibTransId="{822F0AFD-85F1-4182-90DA-A68BD637BC29}"/>
    <dgm:cxn modelId="{1C520EAB-457D-4E66-BD81-710E3EEBBE02}" type="presOf" srcId="{FF00AAC0-2E1D-4541-97FC-23A51D002AAE}" destId="{1E995FE9-8345-47DF-B347-800981E9371B}" srcOrd="0" destOrd="0" presId="urn:microsoft.com/office/officeart/2005/8/layout/hierarchy3"/>
    <dgm:cxn modelId="{EB1C2166-E22E-4644-9A20-E6E27169315A}" srcId="{FF00AAC0-2E1D-4541-97FC-23A51D002AAE}" destId="{3003779C-F497-46D6-A87B-B1B46DE80178}" srcOrd="1" destOrd="0" parTransId="{13DC761A-5320-4EBC-A527-CF36A12AA0EE}" sibTransId="{0B093504-2350-49C5-A92D-45442EDA5AF4}"/>
    <dgm:cxn modelId="{5039BECB-C67D-4855-8562-0F03B7828F81}" type="presOf" srcId="{3003779C-F497-46D6-A87B-B1B46DE80178}" destId="{E0CA292B-1781-464E-9B2D-EEB15687C49D}" srcOrd="1" destOrd="0" presId="urn:microsoft.com/office/officeart/2005/8/layout/hierarchy3"/>
    <dgm:cxn modelId="{46A6DE83-363F-41B8-A805-26757F980D96}" type="presOf" srcId="{47823DE2-EAC0-4109-ACDE-9473A70B2E3E}" destId="{78F4C4AC-273C-41C2-BBB5-929D6B399732}" srcOrd="0" destOrd="0" presId="urn:microsoft.com/office/officeart/2005/8/layout/hierarchy3"/>
    <dgm:cxn modelId="{0A4EC8E7-1EC2-4640-B4BE-71EA23F87A3D}" type="presOf" srcId="{5196EC17-A2E4-4BA5-812B-7A2DB8AC6C9C}" destId="{13D65424-D5CB-45C2-A4C6-E23D131046F1}" srcOrd="0" destOrd="0" presId="urn:microsoft.com/office/officeart/2005/8/layout/hierarchy3"/>
    <dgm:cxn modelId="{A5472DA7-9E84-4AC7-B762-AFFAC434A2B8}" srcId="{3003779C-F497-46D6-A87B-B1B46DE80178}" destId="{5196EC17-A2E4-4BA5-812B-7A2DB8AC6C9C}" srcOrd="1" destOrd="0" parTransId="{25736CFF-3CDA-410D-B03A-A7A56565C512}" sibTransId="{0A4E27AA-1E7E-402B-A491-51C1910CE1D5}"/>
    <dgm:cxn modelId="{5E771610-B15D-4730-9F29-1B63A1B2EE95}" type="presOf" srcId="{3003779C-F497-46D6-A87B-B1B46DE80178}" destId="{4C017842-0AC2-4B16-8017-0B5BAF332E68}" srcOrd="0" destOrd="0" presId="urn:microsoft.com/office/officeart/2005/8/layout/hierarchy3"/>
    <dgm:cxn modelId="{A560FF57-1C54-4F10-845A-6DCBB9EBC340}" type="presOf" srcId="{E6A034B5-E785-4D47-9DD7-7CCF334C3541}" destId="{B25F91BD-01A3-449E-8027-558AAE237845}" srcOrd="0" destOrd="0" presId="urn:microsoft.com/office/officeart/2005/8/layout/hierarchy3"/>
    <dgm:cxn modelId="{1411D4A0-E9A5-4248-8842-94B3AD51ACCD}" type="presOf" srcId="{A04A7ED5-E1A6-4209-9104-5D461C322AAB}" destId="{E3C6AD55-1221-434C-BC9B-EF8F274F9505}" srcOrd="0" destOrd="0" presId="urn:microsoft.com/office/officeart/2005/8/layout/hierarchy3"/>
    <dgm:cxn modelId="{3F3B1201-2A38-4EBF-96E0-D36A83771572}" srcId="{A04A7ED5-E1A6-4209-9104-5D461C322AAB}" destId="{47823DE2-EAC0-4109-ACDE-9473A70B2E3E}" srcOrd="0" destOrd="0" parTransId="{D095969A-61AD-4C3E-A1E5-07E446669D70}" sibTransId="{393763BF-C963-4B7D-BA0D-4A9759211B4B}"/>
    <dgm:cxn modelId="{D6DFFCDE-589B-43DB-BE3C-72678E524F93}" type="presParOf" srcId="{1E995FE9-8345-47DF-B347-800981E9371B}" destId="{EEE92689-025B-41A3-8B7E-C52A521AF060}" srcOrd="0" destOrd="0" presId="urn:microsoft.com/office/officeart/2005/8/layout/hierarchy3"/>
    <dgm:cxn modelId="{CAA2E978-258F-4271-8EA4-327D1EDCED00}" type="presParOf" srcId="{EEE92689-025B-41A3-8B7E-C52A521AF060}" destId="{204186FD-6B06-430C-8BF4-872606DD0436}" srcOrd="0" destOrd="0" presId="urn:microsoft.com/office/officeart/2005/8/layout/hierarchy3"/>
    <dgm:cxn modelId="{6FF20BF6-9D0D-41B3-AD99-491AADF9EABF}" type="presParOf" srcId="{204186FD-6B06-430C-8BF4-872606DD0436}" destId="{E3C6AD55-1221-434C-BC9B-EF8F274F9505}" srcOrd="0" destOrd="0" presId="urn:microsoft.com/office/officeart/2005/8/layout/hierarchy3"/>
    <dgm:cxn modelId="{B5D07227-8CF5-4561-82CE-B3E548D421D4}" type="presParOf" srcId="{204186FD-6B06-430C-8BF4-872606DD0436}" destId="{8C1DDAF0-9284-42B6-8A09-EFC43B0F822C}" srcOrd="1" destOrd="0" presId="urn:microsoft.com/office/officeart/2005/8/layout/hierarchy3"/>
    <dgm:cxn modelId="{F2E57018-39B3-40C9-BC2C-8A38F08BB157}" type="presParOf" srcId="{EEE92689-025B-41A3-8B7E-C52A521AF060}" destId="{E0FBB8C6-4C17-4BC1-BDD1-30F98B5A0832}" srcOrd="1" destOrd="0" presId="urn:microsoft.com/office/officeart/2005/8/layout/hierarchy3"/>
    <dgm:cxn modelId="{ED1CDA71-819C-49B2-B2F4-F49765CBAD1D}" type="presParOf" srcId="{E0FBB8C6-4C17-4BC1-BDD1-30F98B5A0832}" destId="{E2BCBE93-BCE7-449B-B454-046E2EFA94B1}" srcOrd="0" destOrd="0" presId="urn:microsoft.com/office/officeart/2005/8/layout/hierarchy3"/>
    <dgm:cxn modelId="{5E6B483B-4906-460E-8DAA-FBBC4EC0B1DD}" type="presParOf" srcId="{E0FBB8C6-4C17-4BC1-BDD1-30F98B5A0832}" destId="{78F4C4AC-273C-41C2-BBB5-929D6B399732}" srcOrd="1" destOrd="0" presId="urn:microsoft.com/office/officeart/2005/8/layout/hierarchy3"/>
    <dgm:cxn modelId="{7149831F-A874-4A51-B28E-E30BE231C095}" type="presParOf" srcId="{E0FBB8C6-4C17-4BC1-BDD1-30F98B5A0832}" destId="{B25F91BD-01A3-449E-8027-558AAE237845}" srcOrd="2" destOrd="0" presId="urn:microsoft.com/office/officeart/2005/8/layout/hierarchy3"/>
    <dgm:cxn modelId="{5F159889-20F8-4273-8A0C-27BA42F91A1C}" type="presParOf" srcId="{E0FBB8C6-4C17-4BC1-BDD1-30F98B5A0832}" destId="{D860A5B2-CBE7-4905-8F2A-11AE19294E21}" srcOrd="3" destOrd="0" presId="urn:microsoft.com/office/officeart/2005/8/layout/hierarchy3"/>
    <dgm:cxn modelId="{9FC20984-75E3-43A2-A743-B5A8A2F49C80}" type="presParOf" srcId="{1E995FE9-8345-47DF-B347-800981E9371B}" destId="{CE88FCD0-9F4C-4C24-B0F0-B30E886F5AB1}" srcOrd="1" destOrd="0" presId="urn:microsoft.com/office/officeart/2005/8/layout/hierarchy3"/>
    <dgm:cxn modelId="{05C19C55-6D0F-4638-8BFE-3BA51C374A98}" type="presParOf" srcId="{CE88FCD0-9F4C-4C24-B0F0-B30E886F5AB1}" destId="{23E41AEA-587A-4B95-A9AA-BA159EC0FAC3}" srcOrd="0" destOrd="0" presId="urn:microsoft.com/office/officeart/2005/8/layout/hierarchy3"/>
    <dgm:cxn modelId="{45677CB4-3186-4D96-962F-0415E89D0DEC}" type="presParOf" srcId="{23E41AEA-587A-4B95-A9AA-BA159EC0FAC3}" destId="{4C017842-0AC2-4B16-8017-0B5BAF332E68}" srcOrd="0" destOrd="0" presId="urn:microsoft.com/office/officeart/2005/8/layout/hierarchy3"/>
    <dgm:cxn modelId="{E3D57604-A8BF-4554-84AE-4245DDE03063}" type="presParOf" srcId="{23E41AEA-587A-4B95-A9AA-BA159EC0FAC3}" destId="{E0CA292B-1781-464E-9B2D-EEB15687C49D}" srcOrd="1" destOrd="0" presId="urn:microsoft.com/office/officeart/2005/8/layout/hierarchy3"/>
    <dgm:cxn modelId="{179026B2-51D3-43A5-B226-58F20873ADC0}" type="presParOf" srcId="{CE88FCD0-9F4C-4C24-B0F0-B30E886F5AB1}" destId="{0361702D-4F19-4C1E-9BAE-67F02AAA0049}" srcOrd="1" destOrd="0" presId="urn:microsoft.com/office/officeart/2005/8/layout/hierarchy3"/>
    <dgm:cxn modelId="{C4A1CAD5-92A7-4C3F-81CC-8EE92F62BA58}" type="presParOf" srcId="{0361702D-4F19-4C1E-9BAE-67F02AAA0049}" destId="{E1BADAC4-BF89-4593-B1DF-7C97556B1A2B}" srcOrd="0" destOrd="0" presId="urn:microsoft.com/office/officeart/2005/8/layout/hierarchy3"/>
    <dgm:cxn modelId="{AB0B91BF-6744-4DCA-82F8-9C2D28ECED0D}" type="presParOf" srcId="{0361702D-4F19-4C1E-9BAE-67F02AAA0049}" destId="{B99CCAF9-B030-42D7-B17F-DB29C5D5BCC2}" srcOrd="1" destOrd="0" presId="urn:microsoft.com/office/officeart/2005/8/layout/hierarchy3"/>
    <dgm:cxn modelId="{F46ECDE7-AEAC-4C45-BB24-7C5A888E4493}" type="presParOf" srcId="{0361702D-4F19-4C1E-9BAE-67F02AAA0049}" destId="{43496C4B-325D-452C-944A-09D2FFBFF878}" srcOrd="2" destOrd="0" presId="urn:microsoft.com/office/officeart/2005/8/layout/hierarchy3"/>
    <dgm:cxn modelId="{D6D6D5F0-E5DF-4F43-985E-272E9AC53AA8}" type="presParOf" srcId="{0361702D-4F19-4C1E-9BAE-67F02AAA0049}" destId="{13D65424-D5CB-45C2-A4C6-E23D131046F1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3C6AD55-1221-434C-BC9B-EF8F274F9505}">
      <dsp:nvSpPr>
        <dsp:cNvPr id="0" name=""/>
        <dsp:cNvSpPr/>
      </dsp:nvSpPr>
      <dsp:spPr>
        <a:xfrm>
          <a:off x="588" y="320493"/>
          <a:ext cx="2143714" cy="1071857"/>
        </a:xfrm>
        <a:prstGeom prst="roundRect">
          <a:avLst>
            <a:gd name="adj" fmla="val 10000"/>
          </a:avLst>
        </a:prstGeom>
        <a:solidFill>
          <a:schemeClr val="accent2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/>
              </a:solidFill>
              <a:latin typeface="Tempus Sans ITC" pitchFamily="82" charset="0"/>
            </a:rPr>
            <a:t>Mužské</a:t>
          </a:r>
          <a:r>
            <a:rPr lang="cs-CZ" sz="3000" kern="1200" dirty="0" smtClean="0">
              <a:latin typeface="Tempus Sans ITC" pitchFamily="82" charset="0"/>
            </a:rPr>
            <a:t> kláštery</a:t>
          </a:r>
          <a:endParaRPr lang="cs-CZ" sz="3000" kern="1200" dirty="0">
            <a:latin typeface="Tempus Sans ITC" pitchFamily="82" charset="0"/>
          </a:endParaRPr>
        </a:p>
      </dsp:txBody>
      <dsp:txXfrm>
        <a:off x="588" y="320493"/>
        <a:ext cx="2143714" cy="1071857"/>
      </dsp:txXfrm>
    </dsp:sp>
    <dsp:sp modelId="{E2BCBE93-BCE7-449B-B454-046E2EFA94B1}">
      <dsp:nvSpPr>
        <dsp:cNvPr id="0" name=""/>
        <dsp:cNvSpPr/>
      </dsp:nvSpPr>
      <dsp:spPr>
        <a:xfrm>
          <a:off x="214960" y="1392350"/>
          <a:ext cx="214371" cy="8038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3893"/>
              </a:lnTo>
              <a:lnTo>
                <a:pt x="214371" y="80389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F4C4AC-273C-41C2-BBB5-929D6B399732}">
      <dsp:nvSpPr>
        <dsp:cNvPr id="0" name=""/>
        <dsp:cNvSpPr/>
      </dsp:nvSpPr>
      <dsp:spPr>
        <a:xfrm>
          <a:off x="429331" y="1660315"/>
          <a:ext cx="1714971" cy="1071857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Tempus Sans ITC" pitchFamily="82" charset="0"/>
            </a:rPr>
            <a:t>opat</a:t>
          </a:r>
          <a:endParaRPr lang="cs-CZ" sz="3700" kern="1200" dirty="0">
            <a:latin typeface="Tempus Sans ITC" pitchFamily="82" charset="0"/>
          </a:endParaRPr>
        </a:p>
      </dsp:txBody>
      <dsp:txXfrm>
        <a:off x="429331" y="1660315"/>
        <a:ext cx="1714971" cy="1071857"/>
      </dsp:txXfrm>
    </dsp:sp>
    <dsp:sp modelId="{B25F91BD-01A3-449E-8027-558AAE237845}">
      <dsp:nvSpPr>
        <dsp:cNvPr id="0" name=""/>
        <dsp:cNvSpPr/>
      </dsp:nvSpPr>
      <dsp:spPr>
        <a:xfrm>
          <a:off x="214960" y="1392350"/>
          <a:ext cx="214371" cy="21437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43714"/>
              </a:lnTo>
              <a:lnTo>
                <a:pt x="214371" y="21437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60A5B2-CBE7-4905-8F2A-11AE19294E21}">
      <dsp:nvSpPr>
        <dsp:cNvPr id="0" name=""/>
        <dsp:cNvSpPr/>
      </dsp:nvSpPr>
      <dsp:spPr>
        <a:xfrm>
          <a:off x="429331" y="3000137"/>
          <a:ext cx="1714971" cy="1071857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Tempus Sans ITC" pitchFamily="82" charset="0"/>
            </a:rPr>
            <a:t>mniši</a:t>
          </a:r>
          <a:endParaRPr lang="cs-CZ" sz="3700" kern="1200" dirty="0">
            <a:latin typeface="Tempus Sans ITC" pitchFamily="82" charset="0"/>
          </a:endParaRPr>
        </a:p>
      </dsp:txBody>
      <dsp:txXfrm>
        <a:off x="429331" y="3000137"/>
        <a:ext cx="1714971" cy="1071857"/>
      </dsp:txXfrm>
    </dsp:sp>
    <dsp:sp modelId="{4C017842-0AC2-4B16-8017-0B5BAF332E68}">
      <dsp:nvSpPr>
        <dsp:cNvPr id="0" name=""/>
        <dsp:cNvSpPr/>
      </dsp:nvSpPr>
      <dsp:spPr>
        <a:xfrm>
          <a:off x="2680232" y="320493"/>
          <a:ext cx="2143714" cy="1071857"/>
        </a:xfrm>
        <a:prstGeom prst="roundRect">
          <a:avLst>
            <a:gd name="adj" fmla="val 10000"/>
          </a:avLst>
        </a:prstGeom>
        <a:solidFill>
          <a:srgbClr val="7030A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latin typeface="Tempus Sans ITC" pitchFamily="82" charset="0"/>
            </a:rPr>
            <a:t>Ženské kláštery</a:t>
          </a:r>
          <a:endParaRPr lang="cs-CZ" sz="3000" kern="1200" dirty="0">
            <a:latin typeface="Tempus Sans ITC" pitchFamily="82" charset="0"/>
          </a:endParaRPr>
        </a:p>
      </dsp:txBody>
      <dsp:txXfrm>
        <a:off x="2680232" y="320493"/>
        <a:ext cx="2143714" cy="1071857"/>
      </dsp:txXfrm>
    </dsp:sp>
    <dsp:sp modelId="{E1BADAC4-BF89-4593-B1DF-7C97556B1A2B}">
      <dsp:nvSpPr>
        <dsp:cNvPr id="0" name=""/>
        <dsp:cNvSpPr/>
      </dsp:nvSpPr>
      <dsp:spPr>
        <a:xfrm>
          <a:off x="2894603" y="1392350"/>
          <a:ext cx="214371" cy="8038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3893"/>
              </a:lnTo>
              <a:lnTo>
                <a:pt x="214371" y="803893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9CCAF9-B030-42D7-B17F-DB29C5D5BCC2}">
      <dsp:nvSpPr>
        <dsp:cNvPr id="0" name=""/>
        <dsp:cNvSpPr/>
      </dsp:nvSpPr>
      <dsp:spPr>
        <a:xfrm>
          <a:off x="3108975" y="1660315"/>
          <a:ext cx="1714971" cy="1071857"/>
        </a:xfrm>
        <a:prstGeom prst="roundRect">
          <a:avLst>
            <a:gd name="adj" fmla="val 10000"/>
          </a:avLst>
        </a:prstGeom>
        <a:solidFill>
          <a:srgbClr val="7030A0">
            <a:alpha val="90000"/>
          </a:srgb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Tempus Sans ITC" pitchFamily="82" charset="0"/>
            </a:rPr>
            <a:t>abatyše</a:t>
          </a:r>
          <a:endParaRPr lang="cs-CZ" sz="3700" kern="1200" dirty="0">
            <a:latin typeface="Tempus Sans ITC" pitchFamily="82" charset="0"/>
          </a:endParaRPr>
        </a:p>
      </dsp:txBody>
      <dsp:txXfrm>
        <a:off x="3108975" y="1660315"/>
        <a:ext cx="1714971" cy="1071857"/>
      </dsp:txXfrm>
    </dsp:sp>
    <dsp:sp modelId="{43496C4B-325D-452C-944A-09D2FFBFF878}">
      <dsp:nvSpPr>
        <dsp:cNvPr id="0" name=""/>
        <dsp:cNvSpPr/>
      </dsp:nvSpPr>
      <dsp:spPr>
        <a:xfrm>
          <a:off x="2894603" y="1392350"/>
          <a:ext cx="214371" cy="21437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43714"/>
              </a:lnTo>
              <a:lnTo>
                <a:pt x="214371" y="21437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D65424-D5CB-45C2-A4C6-E23D131046F1}">
      <dsp:nvSpPr>
        <dsp:cNvPr id="0" name=""/>
        <dsp:cNvSpPr/>
      </dsp:nvSpPr>
      <dsp:spPr>
        <a:xfrm>
          <a:off x="3108975" y="3000137"/>
          <a:ext cx="1714971" cy="1071857"/>
        </a:xfrm>
        <a:prstGeom prst="roundRect">
          <a:avLst>
            <a:gd name="adj" fmla="val 10000"/>
          </a:avLst>
        </a:prstGeom>
        <a:solidFill>
          <a:srgbClr val="7030A0">
            <a:alpha val="90000"/>
          </a:srgb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Tempus Sans ITC" pitchFamily="82" charset="0"/>
            </a:rPr>
            <a:t>jeptišky</a:t>
          </a:r>
          <a:endParaRPr lang="cs-CZ" sz="3700" kern="1200" dirty="0">
            <a:latin typeface="Tempus Sans ITC" pitchFamily="82" charset="0"/>
          </a:endParaRPr>
        </a:p>
      </dsp:txBody>
      <dsp:txXfrm>
        <a:off x="3108975" y="3000137"/>
        <a:ext cx="1714971" cy="10718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D90E29EB-EAF4-4A23-8EE1-98728429A11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A1723A4D-96E3-4488-8391-66BD8F661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5023AB7B-A73D-4D9C-809F-C768757F2CA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41C6AACC-1339-4FD8-8075-798BF2B71D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85C2D1-7CEC-4D94-9B75-D78A2964E6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B4F122-96D1-4F86-BF13-6D272502B8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C667C2-B7EB-4FE7-B5C8-30889005109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CAD7F2-4D22-42F2-835B-3C58114B912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6EA1-421A-43DA-8F43-2F9A8EEF5DA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32B38369-84E6-4944-A865-46BBFE32A6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5F3C0D06-2735-46BC-BF13-ACCA212A4DB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6A8446-C808-41E3-A9E9-B0BCEE643B0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5FF07C-0B12-4C70-8BBC-0554B78C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9976C1E-B930-44B7-A6A2-39A6214901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6/68/HerkenrodeSteve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HerkenrodeSteven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b/bd/Refectorio_santa_maria_huert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Refectorio_santa_maria_huerta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1.xml"/><Relationship Id="rId7" Type="http://schemas.openxmlformats.org/officeDocument/2006/relationships/hyperlink" Target="//upload.wikimedia.org/wikipedia/commons/3/3a/Benedictine_monk.jpg" TargetMode="External"/><Relationship Id="rId12" Type="http://schemas.openxmlformats.org/officeDocument/2006/relationships/hyperlink" Target="http://commons.wikimedia.org/wiki/File:Benedictine_monk.jpg?uselang=cs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hyperlink" Target="http://cs.wikipedia.org/wiki/Soubor:Wenceslas_Hollar_-_Nun,_profile_to_right.jpg" TargetMode="External"/><Relationship Id="rId5" Type="http://schemas.openxmlformats.org/officeDocument/2006/relationships/diagramColors" Target="../diagrams/colors1.xml"/><Relationship Id="rId10" Type="http://schemas.openxmlformats.org/officeDocument/2006/relationships/image" Target="../media/image9.jpeg"/><Relationship Id="rId4" Type="http://schemas.openxmlformats.org/officeDocument/2006/relationships/diagramQuickStyle" Target="../diagrams/quickStyle1.xml"/><Relationship Id="rId9" Type="http://schemas.openxmlformats.org/officeDocument/2006/relationships/hyperlink" Target="//upload.wikimedia.org/wikipedia/commons/8/8e/Wenceslas_Hollar_-_Nun,_profile_to_right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0/00/Escribano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Escribano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7/76/Claustro_de_San_Zoilo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laustro_de_San_Zoilo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e/e1/Ripoll3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0/0a/Zdikuv_palac5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Ripoll35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8/8e/Convento_Cristo_December_2008-6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onvento_Cristo_December_2008-6a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2/25/Kloster_Eberbach_Moenchsdormitoriu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Kloster_Eberbach_Moenchsdormitorium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2/2e/St_Agnes_tending_the_sick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t_Agnes_tending_the_sick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erkenrodeSteven.jpg" TargetMode="External"/><Relationship Id="rId3" Type="http://schemas.openxmlformats.org/officeDocument/2006/relationships/hyperlink" Target="http://cs.wikipedia.org/wiki/Soubor:Kloster_Eberbach_Moenchsdormitorium.jpg" TargetMode="External"/><Relationship Id="rId7" Type="http://schemas.openxmlformats.org/officeDocument/2006/relationships/hyperlink" Target="http://cs.wikipedia.org/wiki/Soubor:Claustro_de_San_Zoilo.jpg" TargetMode="External"/><Relationship Id="rId12" Type="http://schemas.openxmlformats.org/officeDocument/2006/relationships/hyperlink" Target="http://cs.wikipedia.org/wiki/Soubor:Wenceslas_Hollar_-_Nun,_profile_to_right.jpg" TargetMode="External"/><Relationship Id="rId2" Type="http://schemas.openxmlformats.org/officeDocument/2006/relationships/hyperlink" Target="http://cs.wikipedia.org/wiki/Soubor:St_Agnes_tending_the_sic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ipoll35.jpg" TargetMode="External"/><Relationship Id="rId11" Type="http://schemas.openxmlformats.org/officeDocument/2006/relationships/hyperlink" Target="http://commons.wikimedia.org/wiki/File:Benedictine_monk.jpg?uselang=cs" TargetMode="External"/><Relationship Id="rId5" Type="http://schemas.openxmlformats.org/officeDocument/2006/relationships/hyperlink" Target="http://upload.wikimedia.org/wikipedia/commons/0/0a/Zdikuv_palac5.JPG%2012.9.201" TargetMode="External"/><Relationship Id="rId10" Type="http://schemas.openxmlformats.org/officeDocument/2006/relationships/hyperlink" Target="http://cs.wikipedia.org/wiki/Soubor:Escribano.jpg" TargetMode="External"/><Relationship Id="rId4" Type="http://schemas.openxmlformats.org/officeDocument/2006/relationships/hyperlink" Target="http://cs.wikipedia.org/wiki/Soubor:Convento_Cristo_December_2008-6a.jpg" TargetMode="External"/><Relationship Id="rId9" Type="http://schemas.openxmlformats.org/officeDocument/2006/relationships/hyperlink" Target="http://cs.wikipedia.org/wiki/Soubor:Refectorio_santa_maria_huert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0298" y="6072206"/>
            <a:ext cx="3786214" cy="78579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786190"/>
            <a:ext cx="8352928" cy="1357322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Anotace: P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rezentace pro 7. ročník. K výkladu o životě v středověkých klášterech.  Slouží též k  zápisu do sešitu a procvičení nových pojmů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179512" y="785794"/>
            <a:ext cx="8750206" cy="2071702"/>
          </a:xfrm>
        </p:spPr>
        <p:txBody>
          <a:bodyPr>
            <a:noAutofit/>
          </a:bodyPr>
          <a:lstStyle/>
          <a:p>
            <a:pPr algn="l"/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3000" i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3000" b="1" i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000" b="1" i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3000" i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3000" i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3000" b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000" i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VY_32_INOVACE_6-14_ </a:t>
            </a:r>
            <a:r>
              <a:rPr lang="cs-CZ" sz="3000" i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Život v klášteře </a:t>
            </a:r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3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CZ.1.07/1.4.00/21.1115 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771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7030A0"/>
                </a:solidFill>
                <a:latin typeface="Tempus Sans ITC" pitchFamily="82" charset="0"/>
              </a:rPr>
              <a:t>KLÁŠTER</a:t>
            </a:r>
            <a:endParaRPr lang="cs-CZ" dirty="0">
              <a:solidFill>
                <a:srgbClr val="7030A0"/>
              </a:solidFill>
              <a:latin typeface="Tempus Sans ITC" pitchFamily="82" charset="0"/>
            </a:endParaRPr>
          </a:p>
        </p:txBody>
      </p:sp>
      <p:pic>
        <p:nvPicPr>
          <p:cNvPr id="18434" name="Picture 2" descr="Soubor:HerkenrodeStev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b="6659"/>
          <a:stretch>
            <a:fillRect/>
          </a:stretch>
        </p:blipFill>
        <p:spPr bwMode="auto">
          <a:xfrm>
            <a:off x="755575" y="1124744"/>
            <a:ext cx="7746297" cy="491670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6021288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http://cs.wikipedia.org/wiki/Soubor:HerkenrodeSteven.jpg</a:t>
            </a:r>
            <a:r>
              <a:rPr lang="cs-CZ" dirty="0" smtClean="0"/>
              <a:t> 12.9.2011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052736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empus Sans ITC" pitchFamily="82" charset="0"/>
                <a:ea typeface="BatangChe" pitchFamily="49" charset="-127"/>
              </a:rPr>
              <a:t>lat.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  <a:latin typeface="Tempus Sans ITC" pitchFamily="82" charset="0"/>
                <a:ea typeface="BatangChe" pitchFamily="49" charset="-127"/>
              </a:rPr>
              <a:t>claustrum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empus Sans ITC" pitchFamily="82" charset="0"/>
                <a:ea typeface="BatangChe" pitchFamily="49" charset="-127"/>
              </a:rPr>
              <a:t> - uzavřené místo</a:t>
            </a:r>
            <a:endParaRPr lang="cs-CZ" dirty="0">
              <a:latin typeface="Tempus Sans ITC" pitchFamily="82" charset="0"/>
              <a:ea typeface="BatangChe" pitchFamily="49" charset="-127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564904"/>
            <a:ext cx="8435280" cy="3960440"/>
          </a:xfrm>
        </p:spPr>
        <p:txBody>
          <a:bodyPr>
            <a:normAutofit lnSpcReduction="10000"/>
          </a:bodyPr>
          <a:lstStyle/>
          <a:p>
            <a:pPr>
              <a:spcBef>
                <a:spcPts val="1200"/>
              </a:spcBef>
            </a:pPr>
            <a:endParaRPr lang="cs-CZ" sz="2800" dirty="0" smtClean="0">
              <a:latin typeface="Tempus Sans ITC" pitchFamily="82" charset="0"/>
            </a:endParaRPr>
          </a:p>
          <a:p>
            <a:pPr>
              <a:spcBef>
                <a:spcPts val="1200"/>
              </a:spcBef>
            </a:pPr>
            <a:r>
              <a:rPr lang="cs-CZ" sz="2800" b="1" dirty="0" smtClean="0">
                <a:latin typeface="Tempus Sans ITC" pitchFamily="82" charset="0"/>
              </a:rPr>
              <a:t>řehole</a:t>
            </a:r>
            <a:r>
              <a:rPr lang="cs-CZ" sz="2800" dirty="0" smtClean="0">
                <a:latin typeface="Tempus Sans ITC" pitchFamily="82" charset="0"/>
              </a:rPr>
              <a:t> = pravidla klášterního života</a:t>
            </a:r>
          </a:p>
          <a:p>
            <a:pPr>
              <a:spcBef>
                <a:spcPts val="1200"/>
              </a:spcBef>
              <a:buNone/>
            </a:pPr>
            <a:r>
              <a:rPr lang="cs-CZ" sz="2800" dirty="0" smtClean="0">
                <a:latin typeface="Tempus Sans ITC" pitchFamily="82" charset="0"/>
              </a:rPr>
              <a:t>                  modlit se </a:t>
            </a:r>
          </a:p>
          <a:p>
            <a:pPr>
              <a:spcBef>
                <a:spcPts val="1200"/>
              </a:spcBef>
              <a:buNone/>
            </a:pPr>
            <a:r>
              <a:rPr lang="cs-CZ" sz="2800" dirty="0" smtClean="0">
                <a:latin typeface="Tempus Sans ITC" pitchFamily="82" charset="0"/>
              </a:rPr>
              <a:t>                  pracovat</a:t>
            </a:r>
          </a:p>
          <a:p>
            <a:pPr>
              <a:spcBef>
                <a:spcPts val="1200"/>
              </a:spcBef>
              <a:buNone/>
            </a:pPr>
            <a:r>
              <a:rPr lang="cs-CZ" sz="2800" dirty="0" smtClean="0">
                <a:latin typeface="Tempus Sans ITC" pitchFamily="82" charset="0"/>
              </a:rPr>
              <a:t>                  poslouchat</a:t>
            </a:r>
          </a:p>
          <a:p>
            <a:pPr>
              <a:spcBef>
                <a:spcPts val="1200"/>
              </a:spcBef>
              <a:buNone/>
            </a:pPr>
            <a:r>
              <a:rPr lang="cs-CZ" sz="2800" dirty="0" smtClean="0">
                <a:latin typeface="Tempus Sans ITC" pitchFamily="82" charset="0"/>
              </a:rPr>
              <a:t>                  zachovat čistotu</a:t>
            </a:r>
          </a:p>
          <a:p>
            <a:pPr>
              <a:spcBef>
                <a:spcPts val="1200"/>
              </a:spcBef>
              <a:buNone/>
            </a:pPr>
            <a:r>
              <a:rPr lang="cs-CZ" sz="2800" dirty="0" smtClean="0">
                <a:latin typeface="Tempus Sans ITC" pitchFamily="82" charset="0"/>
              </a:rPr>
              <a:t>    </a:t>
            </a:r>
          </a:p>
          <a:p>
            <a:pPr>
              <a:spcBef>
                <a:spcPts val="1200"/>
              </a:spcBef>
            </a:pPr>
            <a:endParaRPr lang="cs-CZ" sz="2800" dirty="0" smtClean="0">
              <a:latin typeface="Tempus Sans ITC" pitchFamily="82" charset="0"/>
            </a:endParaRPr>
          </a:p>
          <a:p>
            <a:pPr>
              <a:spcBef>
                <a:spcPts val="1200"/>
              </a:spcBef>
            </a:pPr>
            <a:endParaRPr lang="cs-CZ" sz="3600" dirty="0">
              <a:latin typeface="French Script MT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044352"/>
          </a:xfrm>
        </p:spPr>
        <p:txBody>
          <a:bodyPr/>
          <a:lstStyle/>
          <a:p>
            <a:pPr algn="r"/>
            <a:r>
              <a:rPr lang="cs-CZ" b="1" dirty="0" smtClean="0">
                <a:latin typeface="Tempus Sans ITC" pitchFamily="82" charset="0"/>
              </a:rPr>
              <a:t>           KLÁŠTER</a:t>
            </a:r>
            <a:endParaRPr lang="cs-CZ" b="1" dirty="0">
              <a:latin typeface="Tempus Sans ITC" pitchFamily="82" charset="0"/>
            </a:endParaRPr>
          </a:p>
        </p:txBody>
      </p:sp>
      <p:pic>
        <p:nvPicPr>
          <p:cNvPr id="4" name="Picture 2" descr="Soubor:Refectorio santa maria huert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39160" y="1124744"/>
            <a:ext cx="3204840" cy="468592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929322" y="5805265"/>
            <a:ext cx="32146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4"/>
              </a:rPr>
              <a:t>http://cs.wikipedia.org/wiki/Soubor:Refectorio_santa_maria_huerta.jpg</a:t>
            </a:r>
            <a:r>
              <a:rPr lang="cs-CZ" sz="1200" dirty="0" smtClean="0"/>
              <a:t> 8.9.2011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1988840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cs-CZ" sz="2800" dirty="0" smtClean="0">
                <a:latin typeface="Tempus Sans ITC" pitchFamily="82" charset="0"/>
              </a:rPr>
              <a:t>obydlí řeholníků  +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691680" y="1124744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buNone/>
            </a:pPr>
            <a:r>
              <a:rPr lang="cs-CZ" sz="2800" dirty="0" smtClean="0">
                <a:latin typeface="Tempus Sans ITC" pitchFamily="82" charset="0"/>
              </a:rPr>
              <a:t> náboženská stavba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1988840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buNone/>
            </a:pPr>
            <a:r>
              <a:rPr lang="cs-CZ" sz="2800" dirty="0" smtClean="0">
                <a:latin typeface="Tempus Sans ITC" pitchFamily="82" charset="0"/>
              </a:rPr>
              <a:t>centrum vzdělanosti   </a:t>
            </a:r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3491880" y="1700808"/>
            <a:ext cx="432048" cy="288032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2843808" y="1700808"/>
            <a:ext cx="504056" cy="288032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build="allAtOnce"/>
      <p:bldP spid="8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2051720" y="188640"/>
          <a:ext cx="4824536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 descr="File:Benedictine monk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 b="5196"/>
          <a:stretch>
            <a:fillRect/>
          </a:stretch>
        </p:blipFill>
        <p:spPr bwMode="auto">
          <a:xfrm>
            <a:off x="0" y="1628800"/>
            <a:ext cx="2334187" cy="4248472"/>
          </a:xfrm>
          <a:prstGeom prst="rect">
            <a:avLst/>
          </a:prstGeom>
          <a:noFill/>
        </p:spPr>
      </p:pic>
      <p:pic>
        <p:nvPicPr>
          <p:cNvPr id="7" name="Picture 2" descr="Soubor:Wenceslas Hollar - Nun, profile to right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 l="13000" t="1581" r="21506"/>
          <a:stretch>
            <a:fillRect/>
          </a:stretch>
        </p:blipFill>
        <p:spPr bwMode="auto">
          <a:xfrm>
            <a:off x="7132649" y="1484784"/>
            <a:ext cx="2011351" cy="448134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572264" y="5877272"/>
            <a:ext cx="2571736" cy="623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11"/>
              </a:rPr>
              <a:t>http://cs.wikipedia.org/wiki/Soubor:Wenceslas_Hollar_-_Nun,_profile_to_right.jp 21.9.2</a:t>
            </a:r>
            <a:r>
              <a:rPr lang="cs-CZ" sz="1100" dirty="0" smtClean="0"/>
              <a:t>011 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877272"/>
            <a:ext cx="25002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12"/>
              </a:rPr>
              <a:t>http://commons.wikimedia.org/wiki/File:Benedictine_monk.jpg?uselang=cs</a:t>
            </a:r>
            <a:r>
              <a:rPr lang="cs-CZ" sz="1200" dirty="0" smtClean="0"/>
              <a:t> 21.9.2011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C6AD55-1221-434C-BC9B-EF8F274F95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E3C6AD55-1221-434C-BC9B-EF8F274F95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017842-0AC2-4B16-8017-0B5BAF332E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4C017842-0AC2-4B16-8017-0B5BAF332E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BCBE93-BCE7-449B-B454-046E2EFA9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E2BCBE93-BCE7-449B-B454-046E2EFA94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F4C4AC-273C-41C2-BBB5-929D6B3997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78F4C4AC-273C-41C2-BBB5-929D6B3997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5F91BD-01A3-449E-8027-558AAE2378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graphicEl>
                                              <a:dgm id="{B25F91BD-01A3-449E-8027-558AAE2378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60A5B2-CBE7-4905-8F2A-11AE19294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graphicEl>
                                              <a:dgm id="{D860A5B2-CBE7-4905-8F2A-11AE19294E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BADAC4-BF89-4593-B1DF-7C97556B1A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graphicEl>
                                              <a:dgm id="{E1BADAC4-BF89-4593-B1DF-7C97556B1A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9CCAF9-B030-42D7-B17F-DB29C5D5BC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">
                                            <p:graphicEl>
                                              <a:dgm id="{B99CCAF9-B030-42D7-B17F-DB29C5D5BC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496C4B-325D-452C-944A-09D2FFBFF8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">
                                            <p:graphicEl>
                                              <a:dgm id="{43496C4B-325D-452C-944A-09D2FFBFF8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D65424-D5CB-45C2-A4C6-E23D131046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">
                                            <p:graphicEl>
                                              <a:dgm id="{13D65424-D5CB-45C2-A4C6-E23D131046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8" grpId="0" build="allAtOnce"/>
      <p:bldP spid="9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347864" y="2564904"/>
            <a:ext cx="5338936" cy="353109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>skriptorium</a:t>
            </a:r>
            <a:r>
              <a:rPr lang="cs-CZ" i="1" dirty="0" smtClean="0"/>
              <a:t> = písárna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1506" name="Picture 2" descr="Soubor:Escriban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124744"/>
            <a:ext cx="6187722" cy="47851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28728" y="5877272"/>
            <a:ext cx="69596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4"/>
              </a:rPr>
              <a:t>http://cs.wikipedia.org/wiki/Soubor:Escribano.jpg</a:t>
            </a:r>
            <a:r>
              <a:rPr lang="cs-CZ" sz="1400" dirty="0" smtClean="0"/>
              <a:t> 2.9.2011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771800" y="2492896"/>
            <a:ext cx="5915000" cy="360310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1230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ambit – chodba kolem rajského dvora</a:t>
            </a:r>
            <a:endParaRPr lang="cs-CZ" dirty="0"/>
          </a:p>
        </p:txBody>
      </p:sp>
      <p:pic>
        <p:nvPicPr>
          <p:cNvPr id="1026" name="Picture 2" descr="Soubor:Claustro de San Zoil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764704"/>
            <a:ext cx="7475984" cy="542943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6093296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http://cs.wikipedia.org/wiki/Soubor:Claustro_de_San_Zoilo.jpg</a:t>
            </a:r>
            <a:r>
              <a:rPr lang="cs-CZ" dirty="0" smtClean="0"/>
              <a:t> 12.9.2011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59832" y="2996952"/>
            <a:ext cx="5626968" cy="3099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067944" y="152400"/>
            <a:ext cx="4618856" cy="756320"/>
          </a:xfrm>
        </p:spPr>
        <p:txBody>
          <a:bodyPr/>
          <a:lstStyle/>
          <a:p>
            <a:pPr algn="ctr"/>
            <a:r>
              <a:rPr lang="cs-CZ" dirty="0" smtClean="0"/>
              <a:t>rajská zahrada</a:t>
            </a:r>
            <a:endParaRPr lang="cs-CZ" dirty="0"/>
          </a:p>
        </p:txBody>
      </p:sp>
      <p:pic>
        <p:nvPicPr>
          <p:cNvPr id="22530" name="Picture 2" descr="Soubor:Ripoll3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835188"/>
            <a:ext cx="3888432" cy="29163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00628" y="4786322"/>
            <a:ext cx="371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4"/>
              </a:rPr>
              <a:t>http://cs.wikipedia.org/wiki/Soubor:Ripoll35.jpg</a:t>
            </a:r>
            <a:r>
              <a:rPr lang="cs-CZ" sz="1200" dirty="0" smtClean="0"/>
              <a:t> 12.9.2011</a:t>
            </a:r>
            <a:endParaRPr lang="cs-CZ" sz="1200" dirty="0"/>
          </a:p>
        </p:txBody>
      </p:sp>
      <p:pic>
        <p:nvPicPr>
          <p:cNvPr id="5122" name="Picture 2" descr="http://upload.wikimedia.org/wikipedia/commons/0/0a/Zdikuv_palac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88640"/>
            <a:ext cx="4562475" cy="608647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6237312"/>
            <a:ext cx="4932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6"/>
              </a:rPr>
              <a:t>http://upload.wikimedia.org/wikipedia/commons/0/0a/Zdikuv_palac5.JPG</a:t>
            </a:r>
            <a:r>
              <a:rPr lang="cs-CZ" sz="1200" dirty="0" smtClean="0"/>
              <a:t> 12.9.2011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  <p:bldP spid="7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419872" y="2564904"/>
            <a:ext cx="5266928" cy="353109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pPr algn="ctr"/>
            <a:r>
              <a:rPr lang="cs-CZ" dirty="0" smtClean="0"/>
              <a:t>refektář – společná jídelna</a:t>
            </a:r>
            <a:endParaRPr lang="cs-CZ" dirty="0"/>
          </a:p>
        </p:txBody>
      </p:sp>
      <p:pic>
        <p:nvPicPr>
          <p:cNvPr id="27650" name="Picture 2" descr="Soubor:Convento Cristo December 2008-6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908720"/>
            <a:ext cx="7620000" cy="50863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602128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http://cs.wikipedia.org/wiki/Soubor:Convento_Cristo_December_2008-6a.jpg</a:t>
            </a:r>
            <a:r>
              <a:rPr lang="cs-CZ" dirty="0" smtClean="0"/>
              <a:t> </a:t>
            </a:r>
          </a:p>
          <a:p>
            <a:r>
              <a:rPr lang="cs-CZ" dirty="0" smtClean="0"/>
              <a:t>4.9.2011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267744" y="2780928"/>
            <a:ext cx="6419056" cy="331507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/>
            <a:r>
              <a:rPr lang="cs-CZ" dirty="0" smtClean="0"/>
              <a:t>dormitář – společná ložnice mnichů</a:t>
            </a:r>
            <a:endParaRPr lang="cs-CZ" dirty="0"/>
          </a:p>
        </p:txBody>
      </p:sp>
      <p:pic>
        <p:nvPicPr>
          <p:cNvPr id="23554" name="Picture 2" descr="Soubor:Kloster Eberbach Moenchsdormitori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980728"/>
            <a:ext cx="7620000" cy="49949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5949280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http://cs.wikipedia.org/wiki/Soubor:Kloster_Eberbach_Moenchsdormitorium.jpg</a:t>
            </a:r>
            <a:r>
              <a:rPr lang="cs-CZ" dirty="0" smtClean="0"/>
              <a:t> 13.9.2011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716016" y="1844824"/>
            <a:ext cx="4427984" cy="4251176"/>
          </a:xfrm>
        </p:spPr>
        <p:txBody>
          <a:bodyPr/>
          <a:lstStyle/>
          <a:p>
            <a:r>
              <a:rPr lang="cs-CZ" dirty="0" smtClean="0"/>
              <a:t>předchůdce nemocnice</a:t>
            </a:r>
          </a:p>
          <a:p>
            <a:r>
              <a:rPr lang="cs-CZ" dirty="0" smtClean="0"/>
              <a:t>útulek pro nemocné a přestárlé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508104" y="152400"/>
            <a:ext cx="3178696" cy="1219200"/>
          </a:xfrm>
        </p:spPr>
        <p:txBody>
          <a:bodyPr/>
          <a:lstStyle/>
          <a:p>
            <a:r>
              <a:rPr lang="cs-CZ" dirty="0" smtClean="0"/>
              <a:t>     špitál</a:t>
            </a:r>
            <a:endParaRPr lang="cs-CZ" dirty="0"/>
          </a:p>
        </p:txBody>
      </p:sp>
      <p:pic>
        <p:nvPicPr>
          <p:cNvPr id="25602" name="Picture 2" descr="Soubor:St Agnes tending the sic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2656"/>
            <a:ext cx="4114800" cy="57054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6093296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4"/>
              </a:rPr>
              <a:t>http://cs.wikipedia.org/wiki/Soubor:St_Agnes_tending_the_sick.jpg</a:t>
            </a:r>
            <a:r>
              <a:rPr lang="cs-CZ" sz="1200" dirty="0" smtClean="0"/>
              <a:t> citováno 7.10.2011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404664"/>
            <a:ext cx="8748464" cy="6048672"/>
          </a:xfrm>
        </p:spPr>
        <p:txBody>
          <a:bodyPr/>
          <a:lstStyle/>
          <a:p>
            <a:r>
              <a:rPr lang="cs-CZ" sz="2800" i="1" dirty="0" smtClean="0"/>
              <a:t>čekatel na mnišství</a:t>
            </a:r>
            <a:endParaRPr lang="cs-CZ" sz="2800" dirty="0" smtClean="0"/>
          </a:p>
          <a:p>
            <a:r>
              <a:rPr lang="cs-CZ" sz="2800" i="1" dirty="0" smtClean="0">
                <a:solidFill>
                  <a:schemeClr val="bg1"/>
                </a:solidFill>
              </a:rPr>
              <a:t>jídelna       </a:t>
            </a:r>
            <a:r>
              <a:rPr lang="cs-CZ" sz="2800" i="1" dirty="0" smtClean="0"/>
              <a:t>  </a:t>
            </a:r>
          </a:p>
          <a:p>
            <a:r>
              <a:rPr lang="cs-CZ" sz="2800" i="1" dirty="0" smtClean="0"/>
              <a:t>ložnice</a:t>
            </a:r>
            <a:endParaRPr lang="cs-CZ" sz="2800" dirty="0" smtClean="0"/>
          </a:p>
          <a:p>
            <a:r>
              <a:rPr lang="cs-CZ" sz="2800" i="1" dirty="0" smtClean="0">
                <a:solidFill>
                  <a:schemeClr val="bg1"/>
                </a:solidFill>
              </a:rPr>
              <a:t>písárna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i="1" dirty="0" smtClean="0"/>
              <a:t>zahrada uvnitř kláštera</a:t>
            </a:r>
            <a:endParaRPr lang="cs-CZ" sz="2800" dirty="0" smtClean="0"/>
          </a:p>
          <a:p>
            <a:r>
              <a:rPr lang="cs-CZ" sz="2800" i="1" dirty="0" smtClean="0">
                <a:solidFill>
                  <a:schemeClr val="bg1"/>
                </a:solidFill>
              </a:rPr>
              <a:t>křížová chodba kolem rajského dvora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i="1" dirty="0" smtClean="0"/>
              <a:t>uzavřenost před světem</a:t>
            </a:r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6300192" y="3356992"/>
            <a:ext cx="2843808" cy="3501008"/>
          </a:xfrm>
          <a:prstGeom prst="ellipse">
            <a:avLst/>
          </a:prstGeom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novic</a:t>
            </a:r>
          </a:p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ambit</a:t>
            </a:r>
          </a:p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rajský dvůr</a:t>
            </a:r>
          </a:p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dormitář</a:t>
            </a:r>
          </a:p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skriptorium</a:t>
            </a:r>
          </a:p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klauzura</a:t>
            </a:r>
          </a:p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refektář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4 -0.00231 C -0.06632 -0.08981 -0.15104 -0.17731 -0.21649 -0.24907 C -0.28194 -0.32083 -0.34201 -0.39444 -0.37482 -0.43333 C -0.40764 -0.47222 -0.40677 -0.4743 -0.41319 -0.4824 " pathEditMode="relative" rAng="0" ptsTypes="aaaA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" y="-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076 -0.00463 C -0.16892 -0.14722 -0.27708 -0.28958 -0.36076 -0.40463 C -0.44444 -0.51967 -0.52274 -0.6412 -0.5625 -0.6956 C -0.60226 -0.75 -0.59305 -0.72523 -0.59913 -0.73125 " pathEditMode="relative" rAng="0" ptsTypes="aaaA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" y="-3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0.01551 C -0.18194 -0.13982 -0.36528 -0.29491 -0.46198 -0.38009 C -0.55868 -0.46528 -0.5592 -0.47639 -0.57864 -0.4956 " pathEditMode="relative" rAng="0" ptsTypes="aaA">
                                      <p:cBhvr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-2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7 -0.01551 C -0.14514 -0.17361 -0.29097 -0.33171 -0.3809 -0.4088 C -0.47083 -0.48588 -0.51285 -0.4662 -0.53923 -0.47778 " pathEditMode="relative" rAng="0" ptsTypes="aaA">
                                      <p:cBhvr>
                                        <p:cTn id="6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0" y="-2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9514 0.00277 C -0.29323 -0.12153 -0.29114 -0.24561 -0.29028 -0.29514 " pathEditMode="relative" rAng="0" ptsTypes="aA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1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69 -0.00857 C -0.0625 -0.07524 -0.09913 -0.1419 -0.11389 -0.16852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" y="-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0.01204 C -0.12448 -0.05023 -0.24705 -0.1125 -0.29861 -0.16574 C -0.35017 -0.21898 -0.30955 -0.28449 -0.3118 -0.3081 " pathEditMode="relative" rAng="0" ptsTypes="aaA">
                                      <p:cBhvr>
                                        <p:cTn id="8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" y="-1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26469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mnišské řády  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♦  benediktýni (</a:t>
            </a:r>
            <a:r>
              <a:rPr lang="cs-CZ" i="1" dirty="0" smtClean="0">
                <a:solidFill>
                  <a:srgbClr val="FFC000"/>
                </a:solidFill>
              </a:rPr>
              <a:t> Břevnov,  sv</a:t>
            </a:r>
            <a:r>
              <a:rPr lang="cs-CZ" i="1" dirty="0" smtClean="0">
                <a:solidFill>
                  <a:srgbClr val="FFC000"/>
                </a:solidFill>
              </a:rPr>
              <a:t>. Jiří</a:t>
            </a:r>
            <a:r>
              <a:rPr lang="cs-CZ" i="1" dirty="0" smtClean="0">
                <a:solidFill>
                  <a:srgbClr val="FFC000"/>
                </a:solidFill>
              </a:rPr>
              <a:t>)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♦  cisterciáci  </a:t>
            </a:r>
            <a:r>
              <a:rPr lang="cs-CZ" i="1" dirty="0" smtClean="0">
                <a:solidFill>
                  <a:srgbClr val="FFC000"/>
                </a:solidFill>
              </a:rPr>
              <a:t>(Zlatá Koruna, Vyšší Brod)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♦  premonstráti </a:t>
            </a:r>
            <a:r>
              <a:rPr lang="cs-CZ" i="1" dirty="0" smtClean="0">
                <a:solidFill>
                  <a:srgbClr val="FFC000"/>
                </a:solidFill>
              </a:rPr>
              <a:t>(Strahov)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žebravé řády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♦  </a:t>
            </a:r>
            <a:r>
              <a:rPr lang="cs-CZ" dirty="0" smtClean="0">
                <a:solidFill>
                  <a:srgbClr val="7030A0"/>
                </a:solidFill>
              </a:rPr>
              <a:t>františkáni   </a:t>
            </a: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mtClean="0">
                <a:solidFill>
                  <a:srgbClr val="7030A0"/>
                </a:solidFill>
              </a:rPr>
              <a:t>♦  </a:t>
            </a:r>
            <a:r>
              <a:rPr lang="cs-CZ" smtClean="0">
                <a:solidFill>
                  <a:srgbClr val="7030A0"/>
                </a:solidFill>
              </a:rPr>
              <a:t>dominikáni</a:t>
            </a: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rytířské řády 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♦  templáři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♦  johanité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♦  řád německých rytířů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hlinkClick r:id="rId2"/>
              </a:rPr>
              <a:t>http://cs.wikipedia.org/wiki/Soubor:St_Agnes_tending_the_sick.jpg</a:t>
            </a:r>
            <a:r>
              <a:rPr lang="cs-CZ" sz="1600" dirty="0" smtClean="0"/>
              <a:t> citováno 7.10.2011</a:t>
            </a:r>
          </a:p>
          <a:p>
            <a:r>
              <a:rPr lang="cs-CZ" sz="1600" dirty="0" smtClean="0">
                <a:hlinkClick r:id="rId3"/>
              </a:rPr>
              <a:t>http://cs.wikipedia.org/wiki/Soubor:Kloster_Eberbach_Moenchsdormitorium.jpg</a:t>
            </a:r>
            <a:endParaRPr lang="cs-CZ" sz="1600" dirty="0" smtClean="0"/>
          </a:p>
          <a:p>
            <a:r>
              <a:rPr lang="cs-CZ" sz="1600" dirty="0" smtClean="0"/>
              <a:t>13.9.2011</a:t>
            </a:r>
          </a:p>
          <a:p>
            <a:r>
              <a:rPr lang="cs-CZ" sz="1600" dirty="0" smtClean="0">
                <a:hlinkClick r:id="rId4"/>
              </a:rPr>
              <a:t>http://cs.wikipedia.org/wiki/Soubor:Convento_Cristo_December_2008-6a.jpg</a:t>
            </a:r>
            <a:r>
              <a:rPr lang="cs-CZ" sz="1600" dirty="0" smtClean="0"/>
              <a:t> 14.9.2011</a:t>
            </a:r>
          </a:p>
          <a:p>
            <a:r>
              <a:rPr lang="cs-CZ" sz="1600" dirty="0" smtClean="0">
                <a:hlinkClick r:id="rId5"/>
              </a:rPr>
              <a:t>http://upload.wikimedia.org/wikipedia/commons/0/0a/Zdikuv_palac5.JPG 12.9.2011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http://cs.wikipedia.org/wiki/Soubor:Ripoll35.jpg</a:t>
            </a:r>
            <a:r>
              <a:rPr lang="cs-CZ" sz="1600" dirty="0" smtClean="0"/>
              <a:t> 12.9.2011</a:t>
            </a:r>
          </a:p>
          <a:p>
            <a:r>
              <a:rPr lang="cs-CZ" sz="1600" dirty="0" smtClean="0">
                <a:hlinkClick r:id="rId7"/>
              </a:rPr>
              <a:t>http://cs.wikipedia.org/wiki/Soubor:Claustro_de_San_Zoilo.jpg</a:t>
            </a:r>
            <a:r>
              <a:rPr lang="cs-CZ" sz="1600" dirty="0" smtClean="0"/>
              <a:t> 12.9.2011</a:t>
            </a:r>
          </a:p>
          <a:p>
            <a:r>
              <a:rPr lang="cs-CZ" sz="1600" dirty="0" smtClean="0">
                <a:hlinkClick r:id="rId8"/>
              </a:rPr>
              <a:t>http://cs.wikipedia.org/wiki/Soubor:HerkenrodeSteven.jpg</a:t>
            </a:r>
            <a:r>
              <a:rPr lang="cs-CZ" sz="1600" dirty="0" smtClean="0"/>
              <a:t> 12.9.2011</a:t>
            </a:r>
          </a:p>
          <a:p>
            <a:r>
              <a:rPr lang="cs-CZ" sz="1600" dirty="0" smtClean="0">
                <a:hlinkClick r:id="rId9"/>
              </a:rPr>
              <a:t>http://cs.wikipedia.org/wiki/Soubor:Refectorio_santa_maria_huerta.jpg</a:t>
            </a:r>
            <a:r>
              <a:rPr lang="cs-CZ" sz="1600" dirty="0" smtClean="0"/>
              <a:t> 8.9.2011</a:t>
            </a:r>
          </a:p>
          <a:p>
            <a:r>
              <a:rPr lang="cs-CZ" sz="1600" dirty="0" smtClean="0">
                <a:hlinkClick r:id="rId10"/>
              </a:rPr>
              <a:t>http://cs.wikipedia.org/wiki/Soubor:Escribano.jpg</a:t>
            </a:r>
            <a:r>
              <a:rPr lang="cs-CZ" sz="1600" dirty="0" smtClean="0"/>
              <a:t> 2.9.2011</a:t>
            </a:r>
          </a:p>
          <a:p>
            <a:r>
              <a:rPr lang="cs-CZ" sz="1600" dirty="0" smtClean="0">
                <a:hlinkClick r:id="rId11"/>
              </a:rPr>
              <a:t>http://commons.wikimedia.org/wiki/File:Benedictine_monk.jpg?uselang=cs</a:t>
            </a:r>
            <a:r>
              <a:rPr lang="cs-CZ" sz="1600" dirty="0" smtClean="0"/>
              <a:t> 21.9.2011</a:t>
            </a:r>
          </a:p>
          <a:p>
            <a:r>
              <a:rPr lang="cs-CZ" sz="1600" dirty="0" smtClean="0">
                <a:hlinkClick r:id="rId12"/>
              </a:rPr>
              <a:t>http://cs.wikipedia.org/wiki/Soubor:Wenceslas_Hollar_-_Nun,_profile_to_right.jp 21.9.2</a:t>
            </a:r>
            <a:r>
              <a:rPr lang="cs-CZ" sz="1600" dirty="0" smtClean="0"/>
              <a:t>011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1187</TotalTime>
  <Words>270</Words>
  <Application>Microsoft Office PowerPoint</Application>
  <PresentationFormat>Předvádění na obrazovce (4:3)</PresentationFormat>
  <Paragraphs>89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Název školy: ZŠ Klášterec nad Ohří, Krátká 676 Autor: Lenka Špillerová Název materiálu: VY_32_INOVACE_6-14_ Život v klášteře  Číslo projektu: CZ.1.07/1.4.00/21.1115  </vt:lpstr>
      <vt:lpstr>KLÁŠTER</vt:lpstr>
      <vt:lpstr>           KLÁŠTER</vt:lpstr>
      <vt:lpstr>Snímek 4</vt:lpstr>
      <vt:lpstr>   skriptorium = písárna </vt:lpstr>
      <vt:lpstr>ambit – chodba kolem rajského dvora</vt:lpstr>
      <vt:lpstr>rajská zahrada</vt:lpstr>
      <vt:lpstr>refektář – společná jídelna</vt:lpstr>
      <vt:lpstr>dormitář – společná ložnice mnichů</vt:lpstr>
      <vt:lpstr>     špitál</vt:lpstr>
      <vt:lpstr>Snímek 11</vt:lpstr>
      <vt:lpstr>Snímek 12</vt:lpstr>
      <vt:lpstr>použité zdroje</vt:lpstr>
    </vt:vector>
  </TitlesOfParts>
  <Company>Klasterec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škola, Klášterec nad Ohří, Krátká 676, okres Chomutov Autor: Lenka Špillerová Název materiálu: VY_32_INOVACE_06_KLÁŠTEREC NAD OHŘÍ_ZÁMEK Číslo projektu: CZ 1.07…………</dc:title>
  <dc:creator>1. ZS</dc:creator>
  <cp:lastModifiedBy>U1</cp:lastModifiedBy>
  <cp:revision>132</cp:revision>
  <dcterms:created xsi:type="dcterms:W3CDTF">2011-10-24T06:38:58Z</dcterms:created>
  <dcterms:modified xsi:type="dcterms:W3CDTF">2012-03-02T22:29:38Z</dcterms:modified>
</cp:coreProperties>
</file>