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0"/>
  </p:handoutMasterIdLst>
  <p:sldIdLst>
    <p:sldId id="269" r:id="rId2"/>
    <p:sldId id="267" r:id="rId3"/>
    <p:sldId id="268" r:id="rId4"/>
    <p:sldId id="265" r:id="rId5"/>
    <p:sldId id="257" r:id="rId6"/>
    <p:sldId id="258" r:id="rId7"/>
    <p:sldId id="259" r:id="rId8"/>
    <p:sldId id="264" r:id="rId9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5C9136-50B7-41AF-B889-77023013D9B0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D19C1C-3340-4CC9-B058-FB8DC045B1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1461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184AF9E-B9D5-4E4A-9FEB-5E23E99180D8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AD63943-CC89-4A1C-9912-28DB4CCAB4B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d/d5/Pkuczynski_RJ-45_patchcord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://upload.wikimedia.org/wikipedia/commons/c/cb/UTP_cable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405136"/>
          </a:xfrm>
        </p:spPr>
        <p:txBody>
          <a:bodyPr>
            <a:normAutofit/>
          </a:bodyPr>
          <a:lstStyle/>
          <a:p>
            <a:pPr marL="82296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84215"/>
              </p:ext>
            </p:extLst>
          </p:nvPr>
        </p:nvGraphicFramePr>
        <p:xfrm>
          <a:off x="1259632" y="908720"/>
          <a:ext cx="7776864" cy="5328593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1512577"/>
                <a:gridCol w="6264287"/>
              </a:tblGrid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VY_32_INOVACE_VDT_8B_11A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Škola: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Základní škola Nové Město nad Metují, Školní 1000, okres Náchod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Mgr. Milena Vacková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8.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623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Tematický okruh, předmět: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Využívání </a:t>
                      </a:r>
                      <a:r>
                        <a:rPr lang="cs-CZ" sz="1200" dirty="0">
                          <a:effectLst/>
                        </a:rPr>
                        <a:t>informačních a komunikačních technologií, </a:t>
                      </a:r>
                      <a:r>
                        <a:rPr lang="cs-CZ" sz="1200" dirty="0" smtClean="0">
                          <a:effectLst/>
                        </a:rPr>
                        <a:t>Využití</a:t>
                      </a:r>
                      <a:r>
                        <a:rPr lang="cs-CZ" sz="1200" baseline="0" dirty="0" smtClean="0">
                          <a:effectLst/>
                        </a:rPr>
                        <a:t> digitálních technologií (VDT)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 sítí,</a:t>
                      </a:r>
                      <a:r>
                        <a:rPr lang="cs-CZ" sz="1200" baseline="0" dirty="0" smtClean="0">
                          <a:effectLst/>
                        </a:rPr>
                        <a:t> typy kabelů, rozdělení sítí podle velikosti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CZ.1.07/1.4.00/21.2336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26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Datum: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14. 3. 2012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6175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 poslední třetí části se žáci seznámí s rozdělením počítačových sítí, jejich architekturou, ukázky kabelů (i názorné ukázky). 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368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Rozdělení sítí podle velikosti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Sítě LAN (</a:t>
            </a:r>
            <a:r>
              <a:rPr lang="cs-CZ" sz="2400" b="1" u="sng" dirty="0" err="1" smtClean="0">
                <a:latin typeface="Times New Roman" pitchFamily="18" charset="0"/>
                <a:cs typeface="Times New Roman" pitchFamily="18" charset="0"/>
              </a:rPr>
              <a:t>Local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 Area Network)</a:t>
            </a:r>
          </a:p>
          <a:p>
            <a:pPr marL="985838" indent="-90328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LAN – lokální počítačová síť – je umístěna v malé oblasti nebo v rámci jedné organizace, budovy či prostředí</a:t>
            </a:r>
          </a:p>
          <a:p>
            <a:pPr marL="985838" indent="-90328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Mívá řádově desítky pracovních stanic.</a:t>
            </a:r>
          </a:p>
          <a:p>
            <a:pPr marL="985838" indent="-90328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Jednotlivé sítě LAN mohou být mezi sebou propojeny.</a:t>
            </a:r>
          </a:p>
          <a:p>
            <a:pPr marL="985838" indent="-903288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Síť WAN (</a:t>
            </a:r>
            <a:r>
              <a:rPr lang="cs-CZ" sz="2400" b="1" u="sng" dirty="0" err="1" smtClean="0">
                <a:latin typeface="Times New Roman" pitchFamily="18" charset="0"/>
                <a:cs typeface="Times New Roman" pitchFamily="18" charset="0"/>
              </a:rPr>
              <a:t>Wide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 Area Network)</a:t>
            </a:r>
          </a:p>
          <a:p>
            <a:pPr marL="1076325" indent="-993775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WAN – globální počítačová síť – realizuje spojení mezi uzly na velké vzdálenosti ( mezi městy, státy, kontinenty).</a:t>
            </a:r>
          </a:p>
          <a:p>
            <a:pPr marL="1076325" indent="-993775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Obvykle tvořena spojením několika sítí LAN.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40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100" y="260350"/>
            <a:ext cx="7499350" cy="5988050"/>
          </a:xfrm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Síť MAN (Metropolitan Area Network)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MAN – metropolitní počítačová síť – realizuje spojení mezi uzly na středně velké vzdálenosti v rámci jedné lokality (obvykle města).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076325" indent="-993775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Příklad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 jedna firma má na jedné straně města sídlo a na druhé straně sklad – jsou spojeny sítí MAN.</a:t>
            </a: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Bývá tvořena spojením několika sítí LAN.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21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Architektura sítí</a:t>
            </a:r>
            <a:endParaRPr lang="cs-CZ" sz="40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Architektura peer – to – peer </a:t>
            </a:r>
            <a:endParaRPr lang="cs-CZ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88900" indent="-635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Obvykle neobsahují server. Jedná se o zapojení počítačů formou „každého s každým“. Z každého počítače v takové síti je možné nahlédnout na disk jiného počítače. </a:t>
            </a:r>
          </a:p>
          <a:p>
            <a:pPr marL="88900" indent="-6350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88900" indent="-6350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58775" indent="-269875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Architektura klient/server</a:t>
            </a:r>
          </a:p>
          <a:p>
            <a:pPr marL="8890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síti existuje server, který řídí chod sítě, obsluhuje ostatní počítače – klienty, kteří využívají jeho služeb (tisk, diskový prostor..). </a:t>
            </a:r>
          </a:p>
          <a:p>
            <a:pPr marL="88900" indent="-6350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24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22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Typy kabelů používané k realizaci sítí</a:t>
            </a:r>
            <a:endParaRPr lang="cs-CZ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u="sng" smtClean="0">
                <a:latin typeface="Times New Roman" pitchFamily="18" charset="0"/>
                <a:cs typeface="Times New Roman" pitchFamily="18" charset="0"/>
              </a:rPr>
              <a:t>Koaxiální kabel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prakticky se již nepoužívá</a:t>
            </a:r>
          </a:p>
        </p:txBody>
      </p:sp>
      <p:pic>
        <p:nvPicPr>
          <p:cNvPr id="2050" name="Picture 2" descr="http://comps.fotosearch.com/bigcomps/CSP/CSP012/k01208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241" y="2420888"/>
            <a:ext cx="476250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9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>
          <a:xfrm>
            <a:off x="1435100" y="549275"/>
            <a:ext cx="7499350" cy="5699125"/>
          </a:xfrm>
        </p:spPr>
        <p:txBody>
          <a:bodyPr/>
          <a:lstStyle/>
          <a:p>
            <a:r>
              <a:rPr lang="cs-CZ" sz="2400" b="1" u="sng" smtClean="0">
                <a:latin typeface="Times New Roman" pitchFamily="18" charset="0"/>
                <a:cs typeface="Times New Roman" pitchFamily="18" charset="0"/>
              </a:rPr>
              <a:t>Kroucená dvojlinka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nejběžnější typ kabelu pro budování lokálních sítí</a:t>
            </a:r>
            <a:endParaRPr lang="cs-CZ" sz="2400" b="1" u="sng" smtClean="0">
              <a:latin typeface="Times New Roman" pitchFamily="18" charset="0"/>
              <a:cs typeface="Times New Roman" pitchFamily="18" charset="0"/>
            </a:endParaRPr>
          </a:p>
          <a:p>
            <a:endParaRPr lang="cs-CZ" smtClean="0"/>
          </a:p>
        </p:txBody>
      </p:sp>
      <p:pic>
        <p:nvPicPr>
          <p:cNvPr id="19459" name="Picture 4" descr="Soubor:Pkuczynski RJ-45 patchcor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357563"/>
            <a:ext cx="32639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 descr="Soubor:UTP cable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060575"/>
            <a:ext cx="3001962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5656" y="6021288"/>
            <a:ext cx="27363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>
                    <a:lumMod val="75000"/>
                  </a:schemeClr>
                </a:solidFill>
              </a:rPr>
              <a:t>http://cs.wikipedia.org/wiki/Soubor:UTP_cable.jpg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148263" y="6144398"/>
            <a:ext cx="3816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>
                    <a:lumMod val="75000"/>
                  </a:schemeClr>
                </a:solidFill>
              </a:rPr>
              <a:t>http://</a:t>
            </a:r>
            <a:r>
              <a:rPr lang="cs-CZ" sz="1000" dirty="0" smtClean="0">
                <a:solidFill>
                  <a:schemeClr val="bg1">
                    <a:lumMod val="75000"/>
                  </a:schemeClr>
                </a:solidFill>
              </a:rPr>
              <a:t>cs.wikipedia.org/wiki/Soubor:Pkuczynski_RJ-45_patchcord.jpg</a:t>
            </a:r>
          </a:p>
          <a:p>
            <a:r>
              <a:rPr lang="cs-CZ" sz="1000" dirty="0" smtClean="0">
                <a:solidFill>
                  <a:schemeClr val="bg1">
                    <a:lumMod val="75000"/>
                  </a:schemeClr>
                </a:solidFill>
              </a:rPr>
              <a:t>Autor: </a:t>
            </a:r>
            <a:r>
              <a:rPr lang="cs-CZ" sz="1000" dirty="0">
                <a:solidFill>
                  <a:schemeClr val="bg1">
                    <a:lumMod val="75000"/>
                  </a:schemeClr>
                </a:solidFill>
              </a:rPr>
              <a:t>Piotr </a:t>
            </a:r>
            <a:r>
              <a:rPr lang="cs-CZ" sz="1000" dirty="0" err="1" smtClean="0">
                <a:solidFill>
                  <a:schemeClr val="bg1">
                    <a:lumMod val="75000"/>
                  </a:schemeClr>
                </a:solidFill>
              </a:rPr>
              <a:t>Kuczyński</a:t>
            </a:r>
            <a:r>
              <a:rPr lang="cs-CZ" sz="1000" dirty="0" smtClean="0">
                <a:solidFill>
                  <a:schemeClr val="bg1">
                    <a:lumMod val="75000"/>
                  </a:schemeClr>
                </a:solidFill>
              </a:rPr>
              <a:t>, B</a:t>
            </a:r>
            <a:r>
              <a:rPr lang="en-US" sz="1000" dirty="0" smtClean="0">
                <a:solidFill>
                  <a:schemeClr val="bg1">
                    <a:lumMod val="75000"/>
                  </a:schemeClr>
                </a:solidFill>
              </a:rPr>
              <a:t>Y</a:t>
            </a:r>
            <a:r>
              <a:rPr lang="cs-CZ" sz="1000" dirty="0" smtClean="0">
                <a:solidFill>
                  <a:schemeClr val="bg1">
                    <a:lumMod val="75000"/>
                  </a:schemeClr>
                </a:solidFill>
              </a:rPr>
              <a:t>-</a:t>
            </a:r>
            <a:r>
              <a:rPr lang="en-US" sz="1000" dirty="0" smtClean="0">
                <a:solidFill>
                  <a:schemeClr val="bg1">
                    <a:lumMod val="75000"/>
                  </a:schemeClr>
                </a:solidFill>
              </a:rPr>
              <a:t>SA</a:t>
            </a:r>
            <a:endParaRPr lang="cs-CZ" sz="10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40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1435100" y="404813"/>
            <a:ext cx="7499350" cy="5843587"/>
          </a:xfrm>
        </p:spPr>
        <p:txBody>
          <a:bodyPr/>
          <a:lstStyle/>
          <a:p>
            <a:r>
              <a:rPr lang="cs-CZ" sz="2400" b="1" u="sng" smtClean="0">
                <a:latin typeface="Times New Roman" pitchFamily="18" charset="0"/>
                <a:cs typeface="Times New Roman" pitchFamily="18" charset="0"/>
              </a:rPr>
              <a:t>Optický kabel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přenáší světlo ve speciálních skleněných nebo optických vláknech. Jsou absolutně odolné proti elektromagnetickému rušení. Nevýhodou je vysoká cena a nutnost specializované instalace</a:t>
            </a:r>
            <a:endParaRPr lang="cs-CZ" sz="2400" b="1" u="sng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comps.fotosearch.com/bigcomps/CSP/CSP061/k06161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60848"/>
            <a:ext cx="3803273" cy="268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e/e6/Optical_breakout_cable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47358"/>
            <a:ext cx="3528392" cy="195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36943" y="5949280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bg1">
                    <a:lumMod val="85000"/>
                  </a:schemeClr>
                </a:solidFill>
              </a:rPr>
              <a:t>http://commons.wikimedia.org/wiki/File:Optical_breakout_cable.jpg?uselang=cs</a:t>
            </a:r>
          </a:p>
          <a:p>
            <a:r>
              <a:rPr lang="cs-CZ" sz="1000" dirty="0" smtClean="0">
                <a:solidFill>
                  <a:schemeClr val="bg1">
                    <a:lumMod val="85000"/>
                  </a:schemeClr>
                </a:solidFill>
              </a:rPr>
              <a:t>Autor:  Buy_on_turbosquid_optical_break_out.jpg</a:t>
            </a:r>
            <a:r>
              <a:rPr lang="cs-CZ" sz="1000" dirty="0">
                <a:solidFill>
                  <a:schemeClr val="bg1">
                    <a:lumMod val="85000"/>
                  </a:schemeClr>
                </a:solidFill>
              </a:rPr>
              <a:t>: </a:t>
            </a:r>
            <a:r>
              <a:rPr lang="cs-CZ" sz="1000" dirty="0" err="1">
                <a:solidFill>
                  <a:schemeClr val="bg1">
                    <a:lumMod val="85000"/>
                  </a:schemeClr>
                </a:solidFill>
              </a:rPr>
              <a:t>Cable</a:t>
            </a:r>
            <a:r>
              <a:rPr lang="cs-CZ" sz="1000" dirty="0">
                <a:solidFill>
                  <a:schemeClr val="bg1">
                    <a:lumMod val="85000"/>
                  </a:schemeClr>
                </a:solidFill>
              </a:rPr>
              <a:t> master</a:t>
            </a:r>
          </a:p>
          <a:p>
            <a:r>
              <a:rPr lang="cs-CZ" sz="1000" dirty="0" err="1">
                <a:solidFill>
                  <a:schemeClr val="bg1">
                    <a:lumMod val="85000"/>
                  </a:schemeClr>
                </a:solidFill>
              </a:rPr>
              <a:t>derivative</a:t>
            </a:r>
            <a:r>
              <a:rPr lang="cs-CZ" sz="10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cs-CZ" sz="1000" dirty="0" err="1">
                <a:solidFill>
                  <a:schemeClr val="bg1">
                    <a:lumMod val="85000"/>
                  </a:schemeClr>
                </a:solidFill>
              </a:rPr>
              <a:t>work</a:t>
            </a:r>
            <a:r>
              <a:rPr lang="cs-CZ" sz="1000" dirty="0">
                <a:solidFill>
                  <a:schemeClr val="bg1">
                    <a:lumMod val="85000"/>
                  </a:schemeClr>
                </a:solidFill>
              </a:rPr>
              <a:t>: Srleffler (diskuse</a:t>
            </a:r>
            <a:r>
              <a:rPr lang="cs-CZ" sz="1000" dirty="0" smtClean="0">
                <a:solidFill>
                  <a:schemeClr val="bg1">
                    <a:lumMod val="85000"/>
                  </a:schemeClr>
                </a:solidFill>
              </a:rPr>
              <a:t>), BY - SA</a:t>
            </a:r>
            <a:endParaRPr lang="cs-CZ" sz="1000" dirty="0">
              <a:solidFill>
                <a:schemeClr val="bg1">
                  <a:lumMod val="85000"/>
                </a:schemeClr>
              </a:solidFill>
            </a:endParaRPr>
          </a:p>
          <a:p>
            <a:endParaRPr lang="cs-CZ" sz="10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71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ZDROJE: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405136"/>
          </a:xfrm>
        </p:spPr>
        <p:txBody>
          <a:bodyPr>
            <a:normAutofit/>
          </a:bodyPr>
          <a:lstStyle/>
          <a:p>
            <a:pPr marL="82296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18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 smtClean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cs-CZ" sz="1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96366" y="1340768"/>
            <a:ext cx="74681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</a:t>
            </a:r>
            <a:r>
              <a:rPr lang="cs-CZ" sz="1200" dirty="0" smtClean="0"/>
              <a:t>cs.wikipedia.org/wiki/Soubor:UTP_cable.jpg</a:t>
            </a:r>
          </a:p>
          <a:p>
            <a:r>
              <a:rPr lang="cs-CZ" sz="1200" dirty="0"/>
              <a:t>http://</a:t>
            </a:r>
            <a:r>
              <a:rPr lang="cs-CZ" sz="1200" dirty="0" smtClean="0"/>
              <a:t>cs.wikipedia.org/wiki/Soubor:Pkuczynski_RJ-45_patchcord.jpg</a:t>
            </a:r>
          </a:p>
          <a:p>
            <a:r>
              <a:rPr lang="cs-CZ" sz="1200" dirty="0" smtClean="0"/>
              <a:t>http</a:t>
            </a:r>
            <a:r>
              <a:rPr lang="cs-CZ" sz="1200" dirty="0"/>
              <a:t>://commons.wikimedia.org/wiki/File:Optical_breakout_cable.jpg?uselang=cs</a:t>
            </a:r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4029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</TotalTime>
  <Words>389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Prezentace aplikace PowerPoint</vt:lpstr>
      <vt:lpstr>Rozdělení sítí podle velikosti</vt:lpstr>
      <vt:lpstr>Prezentace aplikace PowerPoint</vt:lpstr>
      <vt:lpstr>Architektura sítí</vt:lpstr>
      <vt:lpstr>Typy kabelů používané k realizaci sítí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Typy kabelů používané k realizaci sítí</dc:title>
  <dc:creator>Vackovi</dc:creator>
  <cp:lastModifiedBy>Martin Králík</cp:lastModifiedBy>
  <cp:revision>12</cp:revision>
  <cp:lastPrinted>2012-03-14T09:38:43Z</cp:lastPrinted>
  <dcterms:created xsi:type="dcterms:W3CDTF">2011-09-22T15:22:11Z</dcterms:created>
  <dcterms:modified xsi:type="dcterms:W3CDTF">2012-05-24T08:45:07Z</dcterms:modified>
</cp:coreProperties>
</file>