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7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72" autoAdjust="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191171B-9D53-42FC-97E4-217B182652E2}" type="datetimeFigureOut">
              <a:rPr lang="cs-CZ" smtClean="0"/>
              <a:t>27.9.2011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8EB08F7-2949-47D2-BDB2-0A5DED5B06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191171B-9D53-42FC-97E4-217B182652E2}" type="datetimeFigureOut">
              <a:rPr lang="cs-CZ" smtClean="0"/>
              <a:t>27.9.2011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8EB08F7-2949-47D2-BDB2-0A5DED5B06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191171B-9D53-42FC-97E4-217B182652E2}" type="datetimeFigureOut">
              <a:rPr lang="cs-CZ" smtClean="0"/>
              <a:t>27.9.2011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8EB08F7-2949-47D2-BDB2-0A5DED5B06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191171B-9D53-42FC-97E4-217B182652E2}" type="datetimeFigureOut">
              <a:rPr lang="cs-CZ" smtClean="0"/>
              <a:t>27.9.2011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8EB08F7-2949-47D2-BDB2-0A5DED5B06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191171B-9D53-42FC-97E4-217B182652E2}" type="datetimeFigureOut">
              <a:rPr lang="cs-CZ" smtClean="0"/>
              <a:t>27.9.2011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8EB08F7-2949-47D2-BDB2-0A5DED5B06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191171B-9D53-42FC-97E4-217B182652E2}" type="datetimeFigureOut">
              <a:rPr lang="cs-CZ" smtClean="0"/>
              <a:t>27.9.2011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8EB08F7-2949-47D2-BDB2-0A5DED5B06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191171B-9D53-42FC-97E4-217B182652E2}" type="datetimeFigureOut">
              <a:rPr lang="cs-CZ" smtClean="0"/>
              <a:t>27.9.2011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8EB08F7-2949-47D2-BDB2-0A5DED5B06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191171B-9D53-42FC-97E4-217B182652E2}" type="datetimeFigureOut">
              <a:rPr lang="cs-CZ" smtClean="0"/>
              <a:t>27.9.2011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8EB08F7-2949-47D2-BDB2-0A5DED5B06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191171B-9D53-42FC-97E4-217B182652E2}" type="datetimeFigureOut">
              <a:rPr lang="cs-CZ" smtClean="0"/>
              <a:t>27.9.2011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8EB08F7-2949-47D2-BDB2-0A5DED5B064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191171B-9D53-42FC-97E4-217B182652E2}" type="datetimeFigureOut">
              <a:rPr lang="cs-CZ" smtClean="0"/>
              <a:t>27.9.2011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8EB08F7-2949-47D2-BDB2-0A5DED5B06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191171B-9D53-42FC-97E4-217B182652E2}" type="datetimeFigureOut">
              <a:rPr lang="cs-CZ" smtClean="0"/>
              <a:t>27.9.2011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8EB08F7-2949-47D2-BDB2-0A5DED5B06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0191171B-9D53-42FC-97E4-217B182652E2}" type="datetimeFigureOut">
              <a:rPr lang="cs-CZ" smtClean="0"/>
              <a:t>27.9.2011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58EB08F7-2949-47D2-BDB2-0A5DED5B064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14.xml"/><Relationship Id="rId2" Type="http://schemas.openxmlformats.org/officeDocument/2006/relationships/slide" Target="slide13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15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1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16.xml"/><Relationship Id="rId2" Type="http://schemas.openxmlformats.org/officeDocument/2006/relationships/slide" Target="slide17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" Target="slide18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" Target="slide15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19.xml"/><Relationship Id="rId2" Type="http://schemas.openxmlformats.org/officeDocument/2006/relationships/slide" Target="slide20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" Target="slide18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3904263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Dějepis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7.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VY_32_INOVACE_28_Počátky českých dějin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Eva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baseline="0" dirty="0" err="1" smtClean="0">
                          <a:latin typeface="Times New Roman"/>
                          <a:ea typeface="Calibri"/>
                          <a:cs typeface="Times New Roman"/>
                        </a:rPr>
                        <a:t>Kuhnová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148852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Počátky českých dějin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660709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92696"/>
            <a:ext cx="8183880" cy="1667672"/>
          </a:xfrm>
        </p:spPr>
        <p:txBody>
          <a:bodyPr/>
          <a:lstStyle/>
          <a:p>
            <a:pPr lvl="0" algn="ctr"/>
            <a:r>
              <a:rPr lang="cs-CZ" dirty="0">
                <a:latin typeface="Arial Rounded MT Bold" pitchFamily="34" charset="0"/>
              </a:rPr>
              <a:t>Urči, která z následujících tvrzení jsou pravdivá: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2132856"/>
            <a:ext cx="7848872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Franský kupec Sámo sjednotil Slovany proti Avarům.	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 O Sámově říši existuje písemný doklad.         </a:t>
            </a:r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V roce 631 byli Slované poraženi Franky u </a:t>
            </a:r>
            <a:r>
              <a:rPr lang="cs-CZ" dirty="0" err="1" smtClean="0"/>
              <a:t>Vogastisburku</a:t>
            </a:r>
            <a:r>
              <a:rPr lang="cs-CZ" dirty="0" smtClean="0"/>
              <a:t>.					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691680" y="2740278"/>
            <a:ext cx="1656184" cy="369332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ANO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292080" y="2747459"/>
            <a:ext cx="1656184" cy="369332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NE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25414" y="4902845"/>
            <a:ext cx="1656184" cy="369332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NE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717778" y="4733338"/>
            <a:ext cx="1656184" cy="369332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ANO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325414" y="3702516"/>
            <a:ext cx="1656184" cy="369332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NE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691680" y="3702516"/>
            <a:ext cx="1656184" cy="369332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ANO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67800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1170456"/>
          </a:xfrm>
        </p:spPr>
        <p:txBody>
          <a:bodyPr/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Spoj správně :</a:t>
            </a:r>
            <a:endParaRPr lang="cs-CZ" dirty="0">
              <a:latin typeface="Arial Rounded MT Bold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918495" y="1329901"/>
            <a:ext cx="3731418" cy="369332"/>
          </a:xfrm>
          <a:prstGeom prst="rect">
            <a:avLst/>
          </a:prstGeom>
          <a:noFill/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největší rozkvět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88203" y="1323234"/>
            <a:ext cx="2111589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MOJMÍR I.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937649" y="2589466"/>
            <a:ext cx="3693110" cy="369332"/>
          </a:xfrm>
          <a:prstGeom prst="rect">
            <a:avLst/>
          </a:prstGeom>
          <a:noFill/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nájezdy Maďarů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11559" y="2395312"/>
            <a:ext cx="2111589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RASTISLAV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069653" y="3782329"/>
            <a:ext cx="3633607" cy="641417"/>
          </a:xfrm>
          <a:prstGeom prst="rect">
            <a:avLst/>
          </a:prstGeom>
          <a:noFill/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	příchod Konstantina  a Metoděje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88203" y="3410610"/>
            <a:ext cx="2134946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SVATOPLUK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13355" y="4651997"/>
            <a:ext cx="2134946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MOJMÍR II.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076055" y="5157192"/>
            <a:ext cx="3627205" cy="646331"/>
          </a:xfrm>
          <a:prstGeom prst="rect">
            <a:avLst/>
          </a:prstGeom>
          <a:noFill/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vyhnán  kníže </a:t>
            </a:r>
            <a:r>
              <a:rPr lang="cs-CZ" dirty="0" err="1" smtClean="0"/>
              <a:t>Pribina</a:t>
            </a:r>
            <a:endParaRPr lang="cs-CZ" dirty="0" smtClean="0"/>
          </a:p>
          <a:p>
            <a:pPr algn="ctr"/>
            <a:r>
              <a:rPr lang="cs-CZ" dirty="0" smtClean="0"/>
              <a:t> 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508104" y="6021288"/>
            <a:ext cx="2952328" cy="338554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Klikej na tento sloupeček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2724813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0764 -0.00348 -0.01562 -0.00394 -0.02326 -0.00649 C -0.03073 -0.0132 -0.04028 -0.01413 -0.04878 -0.01783 C -0.06285 -0.02408 -0.04219 -0.01852 -0.06094 -0.02269 C -0.06614 -0.02917 -0.07396 -0.02825 -0.08055 -0.02917 C -0.08663 -0.03195 -0.08958 -0.02871 -0.09514 -0.02593 C -0.10382 -0.02176 -0.11302 -0.0169 -0.12205 -0.01459 C -0.1316 -0.00811 -0.14219 -0.00649 -0.15121 0.00162 C -0.15503 0.00925 -0.15607 0.01898 -0.1585 0.02777 C -0.15937 0.03101 -0.16094 0.0375 -0.16094 0.0375 C -0.1566 0.06689 -0.14479 0.07337 -0.12691 0.08958 C -0.11944 0.09629 -0.11215 0.10532 -0.10364 0.10902 C -0.10104 0.11412 -0.09705 0.11805 -0.09514 0.12361 C -0.09323 0.12939 -0.09201 0.13564 -0.09028 0.14143 C -0.08923 0.14907 -0.08715 0.15555 -0.08541 0.16273 C -0.08246 0.18958 -0.0835 0.21342 -0.09028 0.23912 C -0.09201 0.2456 -0.09201 0.25324 -0.09514 0.25856 C -0.1085 0.28078 -0.12014 0.30416 -0.13298 0.32685 C -0.13472 0.33356 -0.13906 0.33958 -0.14271 0.3449 C -0.14149 0.36527 -0.13993 0.36828 -0.1342 0.38541 C -0.13125 0.39421 -0.13055 0.40416 -0.12812 0.41319 C -0.12569 0.42199 -0.12187 0.428 -0.1184 0.43587 C -0.11146 0.45185 -0.11719 0.44583 -0.10972 0.45208 C -0.10764 0.46041 -0.10139 0.46365 -0.09878 0.47152 C -0.09774 0.47476 -0.09722 0.47824 -0.09635 0.48148 C -0.096 0.4831 -0.09514 0.48634 -0.09514 0.48634 C -0.0967 0.51458 -0.08975 0.525 -0.10243 0.53819 C -0.1092 0.54537 -0.1217 0.54791 -0.12934 0.55138 C -0.13472 0.5537 -0.14635 0.55462 -0.14635 0.55462 C -0.15607 0.55416 -0.16597 0.55509 -0.17569 0.553 C -0.18785 0.55023 -0.19739 0.51805 -0.20243 0.5074 C -0.20434 0.50324 -0.20781 0.50023 -0.20989 0.49606 C -0.2184 0.47731 -0.22344 0.45694 -0.23298 0.43912 C -0.23559 0.42523 -0.24028 0.41921 -0.24392 0.40648 C -0.24427 0.38703 -0.24375 0.36759 -0.24514 0.34814 C -0.24566 0.34027 -0.26371 0.32777 -0.2684 0.32361 C -0.28177 0.32407 -0.29514 0.32314 -0.3085 0.32523 C -0.31128 0.32569 -0.31024 0.33263 -0.31232 0.33495 C -0.31371 0.33634 -0.32205 0.34398 -0.32326 0.3449 C -0.34045 0.3581 -0.35989 0.35671 -0.37934 0.35787 C -0.38715 0.35995 -0.38923 0.36134 -0.39635 0.36759 C -0.39757 0.36875 -0.4 0.37083 -0.4 0.37083 C -0.40035 0.37291 -0.40017 0.37546 -0.40121 0.37731 C -0.40434 0.38263 -0.40781 0.37361 -0.41094 0.37083 C -0.41666 0.37222 -0.41979 0.37314 -0.42448 0.37731 C -0.42743 0.3831 -0.4276 0.38032 -0.42569 0.38541 " pathEditMode="relative" ptsTypes="fffffffffffffffffffffffffffffffffffffffffffffA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3733 0.00509 C -0.14045 -0.00093 -0.14566 -0.00556 -0.15087 -0.00787 C -0.15347 -0.01134 -0.15694 -0.01389 -0.15937 -0.01759 C -0.16562 -0.02685 -0.16944 -0.03912 -0.17517 -0.04861 C -0.17795 -0.05347 -0.18212 -0.05671 -0.1849 -0.06158 C -0.18611 -0.06366 -0.18698 -0.06644 -0.18854 -0.06806 C -0.19132 -0.07107 -0.1974 -0.07292 -0.20087 -0.07454 C -0.20781 -0.07408 -0.21476 -0.07454 -0.22153 -0.07292 C -0.2283 -0.0713 -0.23142 -0.06111 -0.23611 -0.05671 C -0.24045 -0.05255 -0.25226 -0.04607 -0.25694 -0.03889 C -0.26406 -0.02824 -0.26441 -0.01366 -0.2691 -0.00139 C -0.27101 0.0118 -0.27135 0.00903 -0.26788 0.02778 C -0.26667 0.03379 -0.25972 0.03704 -0.25694 0.03935 C -0.24601 0.04838 -0.23229 0.0669 -0.22031 0.07014 C -0.20694 0.08796 -0.22413 0.06666 -0.20937 0.07986 C -0.20503 0.08379 -0.20399 0.09213 -0.19965 0.09606 C -0.1941 0.10092 -0.1974 0.09861 -0.18976 0.10278 C -0.18316 0.11366 -0.17344 0.11967 -0.16788 0.13194 C -0.16649 0.13495 -0.16528 0.13842 -0.16424 0.14166 C -0.1625 0.14699 -0.15937 0.15787 -0.15937 0.1581 C -0.15972 0.17361 -0.15955 0.18935 -0.16059 0.20509 C -0.16076 0.20694 -0.1625 0.2081 -0.16302 0.20995 C -0.1717 0.24074 -0.18733 0.25069 -0.21181 0.25393 C -0.23125 0.25069 -0.25104 0.24907 -0.27031 0.24421 C -0.28594 0.24028 -0.29948 0.2294 -0.31424 0.22291 C -0.32396 0.20995 -0.33472 0.20509 -0.3434 0.19051 C -0.34809 0.18241 -0.35694 0.16597 -0.35694 0.1662 C -0.35781 0.16065 -0.35816 0.15509 -0.35937 0.14977 C -0.36024 0.14629 -0.36302 0.14375 -0.36302 0.14004 C -0.36371 0.0956 -0.3625 0.05116 -0.36181 0.00671 C -0.36163 -0.00602 -0.35139 -0.01227 -0.3434 -0.01597 C -0.32951 -0.02246 -0.31285 -0.02477 -0.30087 -0.03727 C -0.2974 -0.05996 -0.29878 -0.04792 -0.29722 -0.07292 C -0.29757 -0.08704 -0.29774 -0.10116 -0.29844 -0.11528 C -0.29861 -0.11783 -0.30121 -0.13148 -0.3033 -0.1331 C -0.30538 -0.13472 -0.30816 -0.13426 -0.31059 -0.13472 C -0.31753 -0.13426 -0.32448 -0.13542 -0.33125 -0.1331 C -0.33455 -0.13195 -0.33681 -0.12732 -0.33993 -0.125 C -0.36007 -0.10857 -0.36753 -0.09167 -0.38368 -0.06482 C -0.41181 -0.01783 -0.42378 0.03958 -0.43003 0.09768 C -0.42726 0.23588 -0.43576 0.18055 -0.41788 0.2669 C -0.41545 0.27847 -0.38976 0.32176 -0.38733 0.32546 C -0.36319 0.3618 -0.33906 0.38217 -0.30816 0.40671 C -0.29653 0.41597 -0.28767 0.42407 -0.27396 0.42778 C -0.27153 0.43009 -0.26632 0.43055 -0.26667 0.43449 C -0.26701 0.43866 -0.27222 0.43819 -0.27517 0.43935 C -0.27882 0.44074 -0.28246 0.44143 -0.28611 0.44259 C -0.36337 0.42754 -0.32691 0.43958 -0.39601 0.40833 C -0.42587 0.39467 -0.45278 0.36944 -0.48368 0.36111 C -0.49306 0.36157 -0.5026 0.36065 -0.51181 0.36273 C -0.51319 0.36296 -0.51285 0.36597 -0.51302 0.36782 C -0.51354 0.37153 -0.51337 0.37546 -0.51424 0.37916 C -0.51545 0.38495 -0.52049 0.38912 -0.52396 0.39213 C -0.52587 0.39977 -0.52656 0.40717 -0.52882 0.41481 C -0.5375 0.41088 -0.53472 0.41435 -0.53854 0.40671 C -0.53958 0.40139 -0.5401 0.39329 -0.54462 0.39051 C -0.55677 0.38333 -0.55573 0.38426 -0.5533 0.39051 " pathEditMode="relative" rAng="0" ptsTypes="ffffffffffffffffffffffffffffffffffffffffffffffffffffffffA">
                                      <p:cBhvr>
                                        <p:cTn id="1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972" y="1483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243 -0.00602 C -0.12552 -0.00556 -0.12691 -0.00556 -0.12795 -0.0044 C -0.12917 -0.00324 -0.12917 -0.00046 -0.13038 0.00046 C -0.13489 0.00393 -0.14219 0.00463 -0.14739 0.00694 C -0.17014 0.00648 -0.19305 0.00741 -0.2158 0.00532 C -0.21753 0.00509 -0.21892 -0.00301 -0.21944 -0.0044 C -0.22239 -0.01204 -0.22621 -0.01921 -0.22917 -0.02708 C -0.23212 -0.0463 -0.23889 -0.06482 -0.24253 -0.08403 C -0.23889 -0.11296 -0.23021 -0.13542 -0.22066 -0.16204 C -0.2158 -0.17546 -0.20729 -0.20278 -0.20729 -0.20255 C -0.20503 -0.21944 -0.20035 -0.23171 -0.19861 -0.24838 C -0.19739 -0.25972 -0.19496 -0.28241 -0.19496 -0.28218 C -0.19548 -0.30671 -0.1908 -0.33704 -0.20243 -0.3588 C -0.20555 -0.3713 -0.20555 -0.36875 -0.21701 -0.36528 C -0.22257 -0.35069 -0.22673 -0.33982 -0.23403 -0.32639 C -0.2375 -0.32014 -0.24045 -0.31343 -0.24375 -0.30694 C -0.24496 -0.30463 -0.24739 -0.30023 -0.24739 -0.3 C -0.24965 -0.28519 -0.25503 -0.27292 -0.25729 -0.2581 C -0.25642 -0.2419 -0.25625 -0.22546 -0.25486 -0.20926 C -0.25295 -0.18773 -0.24045 -0.16852 -0.23281 -0.15069 C -0.22899 -0.14167 -0.22587 -0.12801 -0.22309 -0.11829 C -0.22205 -0.11458 -0.22135 -0.11065 -0.22066 -0.10694 C -0.22014 -0.10417 -0.22014 -0.10139 -0.21944 -0.09861 C -0.21545 -0.0838 -0.21128 -0.07014 -0.20851 -0.05486 C -0.20677 -0.0456 -0.20243 -0.03796 -0.20104 -0.0287 C -0.19739 -0.00324 -0.19271 0.02431 -0.18403 0.04768 C -0.18142 0.06782 -0.18264 0.08449 -0.18403 0.10463 C -0.18264 0.12431 -0.18055 0.13912 -0.19739 0.14352 C -0.20451 0.14977 -0.21267 0.15139 -0.22066 0.15486 C -0.22344 0.1544 -0.22673 0.15532 -0.22917 0.15324 C -0.23055 0.15208 -0.22986 0.14884 -0.23038 0.14676 C -0.23246 0.13935 -0.23576 0.13079 -0.23889 0.12407 C -0.25486 0.09005 -0.26597 0.05417 -0.27673 0.01667 C -0.27778 0.00069 -0.2783 -0.00486 -0.28281 -0.01898 C -0.2816 -0.0375 -0.2783 -0.04861 -0.2743 -0.0662 C -0.27101 -0.10046 -0.25989 -0.13194 -0.25364 -0.16528 C -0.25451 -0.2125 -0.25503 -0.25972 -0.25607 -0.30694 C -0.25642 -0.32107 -0.2566 -0.3287 -0.26337 -0.33935 C -0.26597 -0.34352 -0.27187 -0.35069 -0.27187 -0.35046 C -0.28576 -0.34769 -0.29219 -0.34769 -0.30364 -0.34259 C -0.32899 -0.33148 -0.35226 -0.31667 -0.37917 -0.31343 C -0.39149 -0.31019 -0.40364 -0.30857 -0.4158 -0.3037 C -0.42309 -0.30069 -0.42604 -0.29861 -0.43403 -0.29699 C -0.44653 -0.29074 -0.46962 -0.27199 -0.4743 -0.25324 C -0.47726 -0.2412 -0.47552 -0.24653 -0.47917 -0.23704 C -0.48333 -0.21458 -0.49219 -0.1912 -0.50729 -0.17847 C -0.51302 -0.17361 -0.52031 -0.17315 -0.52673 -0.17037 C -0.5342 -0.16319 -0.54965 -0.1588 -0.55972 -0.15556 C -0.57587 -0.15718 -0.57552 -0.15023 -0.57552 -0.1588 " pathEditMode="relative" rAng="0" ptsTypes="ffffffffffffffffffffffffffffffffffffffffffffffffA">
                                      <p:cBhvr>
                                        <p:cTn id="1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587" y="-1020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1268 0.0169 -0.02969 0.02338 -0.04636 0.03079 C -0.06129 0.04491 -0.05816 0.04352 -0.09514 0.03264 C -0.10573 0.02963 -0.15834 0.00394 -0.17553 -0.00972 C -0.17726 -0.0125 -0.17882 -0.01528 -0.18056 -0.01782 C -0.18403 -0.02292 -0.1915 -0.03241 -0.1915 -0.03241 C -0.19462 -0.0544 -0.1974 -0.07986 -0.18785 -0.09907 C -0.17934 -0.13935 -0.15244 -0.15787 -0.12934 -0.18218 C -0.104 -0.20903 -0.13403 -0.18125 -0.10365 -0.2081 C -0.1007 -0.21481 -0.09653 -0.2206 -0.09393 -0.22755 C -0.09219 -0.23218 -0.09167 -0.2375 -0.09028 -0.24236 C -0.08559 -0.25926 -0.07987 -0.27546 -0.07553 -0.29259 C -0.07431 -0.29745 -0.07292 -0.30231 -0.07188 -0.30741 C -0.07032 -0.31505 -0.06702 -0.33009 -0.06702 -0.33009 C -0.06615 -0.37801 -0.06285 -0.42523 -0.06702 -0.47315 C -0.06858 -0.49167 -0.07431 -0.49583 -0.08178 -0.51065 C -0.08542 -0.51782 -0.08768 -0.52616 -0.0915 -0.53333 C -0.10035 -0.54977 -0.12101 -0.56343 -0.13542 -0.56736 C -0.14705 -0.56574 -0.14879 -0.56574 -0.15851 -0.55926 C -0.16476 -0.54884 -0.17587 -0.53588 -0.18542 -0.53171 C -0.18733 -0.52431 -0.19254 -0.52384 -0.19757 -0.51875 C -0.20452 -0.51181 -0.2099 -0.50486 -0.21823 -0.50069 C -0.22344 -0.49028 -0.21737 -0.49977 -0.23178 -0.49421 C -0.23525 -0.49282 -0.2382 -0.48958 -0.2415 -0.48773 C -0.25556 -0.48056 -0.27171 -0.47685 -0.28664 -0.47477 C -0.29966 -0.46991 -0.31233 -0.4706 -0.32553 -0.47639 C -0.33212 -0.48449 -0.34254 -0.48819 -0.35122 -0.49097 C -0.35591 -0.49514 -0.36059 -0.49792 -0.3658 -0.50069 C -0.37136 -0.50833 -0.36771 -0.50509 -0.37691 -0.50903 C -0.37813 -0.50949 -0.38056 -0.51065 -0.38056 -0.51065 C -0.49306 -0.5081 -0.46233 -0.50833 -0.42188 -0.50579 C -0.42153 -0.49815 -0.42309 -0.48981 -0.42066 -0.48287 C -0.4198 -0.48032 -0.4158 -0.48241 -0.41459 -0.48449 C -0.41059 -0.4912 -0.41945 -0.49097 -0.41945 -0.49421 " pathEditMode="relative" ptsTypes="fffffffffffffffffffffffffffffffffA">
                                      <p:cBhvr>
                                        <p:cTn id="2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9" grpId="0" animBg="1"/>
      <p:bldP spid="1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extovéPole 16"/>
          <p:cNvSpPr txBox="1"/>
          <p:nvPr/>
        </p:nvSpPr>
        <p:spPr>
          <a:xfrm>
            <a:off x="4842926" y="5062534"/>
            <a:ext cx="3312368" cy="369332"/>
          </a:xfrm>
          <a:prstGeom prst="rect">
            <a:avLst/>
          </a:prstGeom>
          <a:noFill/>
          <a:ln>
            <a:solidFill>
              <a:schemeClr val="accent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Judita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1818528"/>
          </a:xfrm>
        </p:spPr>
        <p:txBody>
          <a:bodyPr/>
          <a:lstStyle/>
          <a:p>
            <a:pPr lvl="0" algn="ctr"/>
            <a:r>
              <a:rPr lang="cs-CZ" dirty="0">
                <a:latin typeface="Arial Rounded MT Bold" pitchFamily="34" charset="0"/>
              </a:rPr>
              <a:t>Dokážeš přiřadit Přemyslovcům jejich manželky?</a:t>
            </a:r>
          </a:p>
          <a:p>
            <a:pPr algn="ctr"/>
            <a:endParaRPr lang="cs-CZ" dirty="0">
              <a:latin typeface="Arial Rounded MT Bold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825819" y="3207746"/>
            <a:ext cx="3312368" cy="369332"/>
          </a:xfrm>
          <a:prstGeom prst="rect">
            <a:avLst/>
          </a:prstGeom>
          <a:noFill/>
          <a:ln>
            <a:solidFill>
              <a:schemeClr val="accent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Jitka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11626" y="3207746"/>
            <a:ext cx="3312368" cy="369332"/>
          </a:xfrm>
          <a:prstGeom prst="rect">
            <a:avLst/>
          </a:prstGeom>
          <a:noFill/>
          <a:ln>
            <a:solidFill>
              <a:schemeClr val="accent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Břetislav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687962" y="4189730"/>
            <a:ext cx="3312368" cy="369332"/>
          </a:xfrm>
          <a:prstGeom prst="rect">
            <a:avLst/>
          </a:prstGeom>
          <a:noFill/>
          <a:ln>
            <a:solidFill>
              <a:schemeClr val="accent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Oldřich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718320" y="5085184"/>
            <a:ext cx="3312368" cy="369332"/>
          </a:xfrm>
          <a:prstGeom prst="rect">
            <a:avLst/>
          </a:prstGeom>
          <a:noFill/>
          <a:ln>
            <a:solidFill>
              <a:schemeClr val="accent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Vladislav  II.	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611560" y="2112355"/>
            <a:ext cx="3312368" cy="369332"/>
          </a:xfrm>
          <a:prstGeom prst="rect">
            <a:avLst/>
          </a:prstGeom>
          <a:noFill/>
          <a:ln>
            <a:solidFill>
              <a:schemeClr val="accent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Bořivoj	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4800802" y="2155897"/>
            <a:ext cx="3312368" cy="369332"/>
          </a:xfrm>
          <a:prstGeom prst="rect">
            <a:avLst/>
          </a:prstGeom>
          <a:noFill/>
          <a:ln>
            <a:solidFill>
              <a:schemeClr val="accent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Ludmila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4825820" y="2155897"/>
            <a:ext cx="3312368" cy="369332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4825820" y="3207746"/>
            <a:ext cx="3346580" cy="369332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4860032" y="5062534"/>
            <a:ext cx="3312368" cy="369332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4860032" y="4189730"/>
            <a:ext cx="3384376" cy="369332"/>
          </a:xfrm>
          <a:prstGeom prst="rect">
            <a:avLst/>
          </a:prstGeom>
          <a:noFill/>
          <a:ln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 </a:t>
            </a:r>
            <a:r>
              <a:rPr lang="cs-CZ" dirty="0" smtClean="0"/>
              <a:t>Božena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4825820" y="4189730"/>
            <a:ext cx="3418588" cy="369332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24367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14" grpId="0" animBg="1"/>
      <p:bldP spid="15" grpId="0" animBg="1"/>
      <p:bldP spid="16" grpId="0" animBg="1"/>
      <p:bldP spid="1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626840"/>
          </a:xfrm>
        </p:spPr>
        <p:txBody>
          <a:bodyPr/>
          <a:lstStyle/>
          <a:p>
            <a:endParaRPr lang="cs-CZ" dirty="0" smtClean="0">
              <a:latin typeface="Arial Rounded MT Bold" pitchFamily="34" charset="0"/>
            </a:endParaRPr>
          </a:p>
          <a:p>
            <a:endParaRPr lang="cs-CZ" dirty="0">
              <a:latin typeface="Arial Rounded MT Bold" pitchFamily="34" charset="0"/>
            </a:endParaRPr>
          </a:p>
          <a:p>
            <a:endParaRPr lang="cs-CZ" dirty="0" smtClean="0">
              <a:latin typeface="Arial Rounded MT Bold" pitchFamily="34" charset="0"/>
            </a:endParaRPr>
          </a:p>
          <a:p>
            <a:endParaRPr lang="cs-CZ" dirty="0">
              <a:latin typeface="Arial Rounded MT Bold" pitchFamily="34" charset="0"/>
            </a:endParaRPr>
          </a:p>
          <a:p>
            <a:endParaRPr lang="cs-CZ" dirty="0" smtClean="0">
              <a:latin typeface="Arial Rounded MT Bold" pitchFamily="34" charset="0"/>
            </a:endParaRPr>
          </a:p>
          <a:p>
            <a:pPr algn="ctr"/>
            <a:r>
              <a:rPr lang="cs-CZ" dirty="0" smtClean="0">
                <a:latin typeface="Arial Rounded MT Bold" pitchFamily="34" charset="0"/>
              </a:rPr>
              <a:t>4</a:t>
            </a:r>
            <a:r>
              <a:rPr lang="cs-CZ" dirty="0">
                <a:latin typeface="Arial Rounded MT Bold" pitchFamily="34" charset="0"/>
              </a:rPr>
              <a:t>.  Vyber správnou odpověď:</a:t>
            </a:r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79912" y="4077072"/>
            <a:ext cx="151216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dirty="0" smtClean="0">
                <a:latin typeface="Algerian" pitchFamily="82" charset="0"/>
              </a:rPr>
              <a:t>?</a:t>
            </a:r>
            <a:endParaRPr lang="cs-CZ" sz="6000" dirty="0">
              <a:latin typeface="Algerian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702345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1602504"/>
          </a:xfrm>
        </p:spPr>
        <p:txBody>
          <a:bodyPr/>
          <a:lstStyle/>
          <a:p>
            <a:pPr algn="ctr"/>
            <a:r>
              <a:rPr lang="cs-CZ" i="1" dirty="0" smtClean="0"/>
              <a:t> </a:t>
            </a:r>
            <a:r>
              <a:rPr lang="cs-CZ" dirty="0">
                <a:latin typeface="Arial Rounded MT Bold" pitchFamily="34" charset="0"/>
              </a:rPr>
              <a:t>Kam se soustředilo vytváření českého státu po pádu Velké Moravy?</a:t>
            </a:r>
          </a:p>
          <a:p>
            <a:pPr marL="0" indent="0">
              <a:buNone/>
            </a:pPr>
            <a:endParaRPr lang="cs-CZ" dirty="0">
              <a:latin typeface="Arial Rounded MT Bold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297155" y="2151440"/>
            <a:ext cx="3888432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accent5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Na Slovensko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297155" y="2924944"/>
            <a:ext cx="3888432" cy="369332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accent5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Do Čech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325620" y="3699873"/>
            <a:ext cx="3888432" cy="369332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accent5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Na Moravu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176074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4" dur="250" autoRev="1" fill="remove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5" dur="250" autoRev="1" fill="remove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6" dur="250" autoRev="1" fill="remove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" dur="250" autoRev="1" fill="remove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1386480"/>
          </a:xfrm>
        </p:spPr>
        <p:txBody>
          <a:bodyPr/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Který rod nabýval od 9. století v Čechách převahu ?</a:t>
            </a:r>
            <a:endParaRPr lang="cs-CZ" dirty="0">
              <a:latin typeface="Arial Rounded MT Bold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059832" y="2267580"/>
            <a:ext cx="2520280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lvl="0" algn="ctr"/>
            <a:r>
              <a:rPr lang="cs-CZ" dirty="0" err="1" smtClean="0"/>
              <a:t>Mojmírovci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059832" y="3539283"/>
            <a:ext cx="2520280" cy="369332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lvl="0" algn="ctr"/>
            <a:r>
              <a:rPr lang="cs-CZ" dirty="0" err="1" smtClean="0"/>
              <a:t>Litoměřici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087834" y="4742574"/>
            <a:ext cx="2520280" cy="369332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lvl="0" algn="ctr"/>
            <a:r>
              <a:rPr lang="cs-CZ" dirty="0" smtClean="0"/>
              <a:t>Přemyslovci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969588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4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5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6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1170456"/>
          </a:xfrm>
        </p:spPr>
        <p:txBody>
          <a:bodyPr/>
          <a:lstStyle/>
          <a:p>
            <a:pPr algn="ctr"/>
            <a:r>
              <a:rPr lang="cs-CZ" dirty="0">
                <a:latin typeface="Arial Rounded MT Bold" pitchFamily="34" charset="0"/>
              </a:rPr>
              <a:t>Kteří panovníci vládli v Čechách v </a:t>
            </a:r>
            <a:endParaRPr lang="cs-CZ" dirty="0" smtClean="0">
              <a:latin typeface="Arial Rounded MT Bold" pitchFamily="34" charset="0"/>
            </a:endParaRPr>
          </a:p>
          <a:p>
            <a:pPr marL="0" indent="0" algn="ctr">
              <a:buNone/>
            </a:pPr>
            <a:r>
              <a:rPr lang="cs-CZ" dirty="0" smtClean="0">
                <a:latin typeface="Arial Rounded MT Bold" pitchFamily="34" charset="0"/>
              </a:rPr>
              <a:t>10</a:t>
            </a:r>
            <a:r>
              <a:rPr lang="cs-CZ" dirty="0">
                <a:latin typeface="Arial Rounded MT Bold" pitchFamily="34" charset="0"/>
              </a:rPr>
              <a:t>. – 12. st.?</a:t>
            </a:r>
          </a:p>
          <a:p>
            <a:pPr algn="ctr"/>
            <a:endParaRPr lang="cs-CZ" dirty="0">
              <a:latin typeface="Arial Rounded MT Bold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292193" y="2138598"/>
            <a:ext cx="4573016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lvl="0" algn="ctr"/>
            <a:r>
              <a:rPr lang="cs-CZ" dirty="0" smtClean="0"/>
              <a:t>Bořivoj, Václav, Boleslav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324944" y="3352562"/>
            <a:ext cx="4573016" cy="369332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lvl="0" algn="ctr"/>
            <a:r>
              <a:rPr lang="cs-CZ" dirty="0" smtClean="0"/>
              <a:t>Mojmír, Rastislav, Svatopluk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324944" y="4427820"/>
            <a:ext cx="4573016" cy="369332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lvl="0" algn="ctr"/>
            <a:r>
              <a:rPr lang="cs-CZ" dirty="0" smtClean="0"/>
              <a:t>Štěpán, </a:t>
            </a:r>
            <a:r>
              <a:rPr lang="cs-CZ" dirty="0" err="1" smtClean="0"/>
              <a:t>Měšek</a:t>
            </a:r>
            <a:r>
              <a:rPr lang="cs-CZ" dirty="0" smtClean="0"/>
              <a:t>, </a:t>
            </a:r>
            <a:r>
              <a:rPr lang="cs-CZ" dirty="0" err="1" smtClean="0"/>
              <a:t>Rurik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548724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latin typeface="Arial Rounded MT Bold" pitchFamily="34" charset="0"/>
              </a:rPr>
              <a:t>Jako první získal královský titul: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411760" y="1916832"/>
            <a:ext cx="4429000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Břetislav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411760" y="3068960"/>
            <a:ext cx="4429000" cy="369332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Vratislav II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55776" y="4427820"/>
            <a:ext cx="4429000" cy="369332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Vladislav II.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44149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5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6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7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810416"/>
          </a:xfrm>
        </p:spPr>
        <p:txBody>
          <a:bodyPr/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Urči alespoň tři znaky románského slohu:</a:t>
            </a:r>
            <a:endParaRPr lang="cs-CZ" dirty="0">
              <a:latin typeface="Arial Rounded MT Bold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24135" y="2380238"/>
            <a:ext cx="2376264" cy="338554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600" dirty="0" err="1" smtClean="0"/>
              <a:t>Sélin</a:t>
            </a:r>
            <a:r>
              <a:rPr lang="cs-CZ" sz="1600" dirty="0" smtClean="0"/>
              <a:t> </a:t>
            </a:r>
            <a:r>
              <a:rPr lang="cs-CZ" sz="1600" dirty="0" err="1" smtClean="0"/>
              <a:t>kénnema</a:t>
            </a:r>
            <a:r>
              <a:rPr lang="cs-CZ" sz="1600" dirty="0" smtClean="0"/>
              <a:t> </a:t>
            </a:r>
            <a:r>
              <a:rPr lang="cs-CZ" sz="1600" dirty="0" err="1" smtClean="0"/>
              <a:t>vodiz</a:t>
            </a:r>
            <a:endParaRPr lang="cs-CZ" sz="1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419872" y="2380238"/>
            <a:ext cx="2376264" cy="3693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92626" y="2934236"/>
            <a:ext cx="2376264" cy="369332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Népodrěp</a:t>
            </a:r>
            <a:r>
              <a:rPr lang="cs-CZ" dirty="0" smtClean="0"/>
              <a:t> </a:t>
            </a:r>
            <a:r>
              <a:rPr lang="cs-CZ" dirty="0" err="1" smtClean="0"/>
              <a:t>pyousl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724135" y="3599438"/>
            <a:ext cx="2376264" cy="338554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600" dirty="0" err="1" smtClean="0"/>
              <a:t>Půlovýhokru</a:t>
            </a:r>
            <a:r>
              <a:rPr lang="cs-CZ" sz="1600" dirty="0" smtClean="0"/>
              <a:t> </a:t>
            </a:r>
            <a:r>
              <a:rPr lang="cs-CZ" sz="1600" dirty="0" err="1" smtClean="0"/>
              <a:t>obuklou</a:t>
            </a:r>
            <a:endParaRPr lang="cs-CZ" sz="1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24135" y="4180438"/>
            <a:ext cx="2376264" cy="369332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Zkúá</a:t>
            </a:r>
            <a:r>
              <a:rPr lang="cs-CZ" dirty="0" smtClean="0"/>
              <a:t> </a:t>
            </a:r>
            <a:r>
              <a:rPr lang="cs-CZ" dirty="0" err="1" smtClean="0"/>
              <a:t>oakn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24135" y="4778520"/>
            <a:ext cx="2376264" cy="369332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pyolrát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087313" y="4778520"/>
            <a:ext cx="2376264" cy="369332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Portál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129199" y="4176179"/>
            <a:ext cx="2376264" cy="369332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Úzká okna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084168" y="3599438"/>
            <a:ext cx="2376264" cy="369332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Půlkruhový oblouk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129199" y="2982975"/>
            <a:ext cx="2376264" cy="369332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Podpěrné sloupy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084168" y="2380238"/>
            <a:ext cx="2376264" cy="338554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600" dirty="0" smtClean="0"/>
              <a:t>Silné kamenné zdivo</a:t>
            </a:r>
            <a:endParaRPr lang="cs-CZ" sz="16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418182" y="2934236"/>
            <a:ext cx="2376264" cy="3693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377174" y="3599438"/>
            <a:ext cx="2376264" cy="3693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419872" y="4176112"/>
            <a:ext cx="2376264" cy="3693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425754" y="4778520"/>
            <a:ext cx="2376264" cy="3693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6087312" y="2349460"/>
            <a:ext cx="2373119" cy="369332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6129200" y="2982975"/>
            <a:ext cx="2376264" cy="369332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6100464" y="3614461"/>
            <a:ext cx="2376264" cy="369332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6142452" y="4176112"/>
            <a:ext cx="2376264" cy="369332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6097319" y="4778520"/>
            <a:ext cx="2379409" cy="369332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extovéPole 25"/>
          <p:cNvSpPr txBox="1"/>
          <p:nvPr/>
        </p:nvSpPr>
        <p:spPr>
          <a:xfrm>
            <a:off x="3563888" y="1772816"/>
            <a:ext cx="194421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srgbClr val="FF0000"/>
                </a:solidFill>
              </a:rPr>
              <a:t>Napiš přesmyčku</a:t>
            </a:r>
            <a:endParaRPr lang="cs-CZ" sz="1600" dirty="0">
              <a:solidFill>
                <a:srgbClr val="FF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6129200" y="1772816"/>
            <a:ext cx="2187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>
                <a:solidFill>
                  <a:srgbClr val="FF0000"/>
                </a:solidFill>
              </a:rPr>
              <a:t>K</a:t>
            </a:r>
            <a:r>
              <a:rPr lang="cs-CZ" dirty="0" smtClean="0">
                <a:solidFill>
                  <a:srgbClr val="FF0000"/>
                </a:solidFill>
              </a:rPr>
              <a:t>likni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86836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  <p:bldLst>
      <p:bldP spid="21" grpId="0" animBg="1"/>
      <p:bldP spid="22" grpId="0" animBg="1"/>
      <p:bldP spid="23" grpId="0" animBg="1"/>
      <p:bldP spid="24" grpId="0" animBg="1"/>
      <p:bldP spid="2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954432"/>
          </a:xfrm>
        </p:spPr>
        <p:txBody>
          <a:bodyPr/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Vysvětli pojmy:</a:t>
            </a:r>
            <a:endParaRPr lang="cs-CZ" dirty="0">
              <a:latin typeface="Arial Rounded MT Bold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259632" y="1916832"/>
            <a:ext cx="5904656" cy="369332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Hlaholice je:</a:t>
            </a:r>
            <a:endParaRPr lang="cs-CZ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1278158" y="2996952"/>
            <a:ext cx="5904656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Písmo na Velké Moravě</a:t>
            </a:r>
            <a:endParaRPr lang="cs-CZ" dirty="0"/>
          </a:p>
        </p:txBody>
      </p:sp>
      <p:sp>
        <p:nvSpPr>
          <p:cNvPr id="7" name="TextovéPole 6">
            <a:hlinkClick r:id="rId3" action="ppaction://hlinksldjump"/>
          </p:cNvPr>
          <p:cNvSpPr txBox="1"/>
          <p:nvPr/>
        </p:nvSpPr>
        <p:spPr>
          <a:xfrm>
            <a:off x="1412032" y="4221088"/>
            <a:ext cx="5904656" cy="369332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Jazyk na Velké Moravě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671283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979712" y="2060848"/>
            <a:ext cx="3960440" cy="584775"/>
          </a:xfrm>
          <a:prstGeom prst="rect">
            <a:avLst/>
          </a:prstGeom>
          <a:noFill/>
          <a:ln>
            <a:solidFill>
              <a:schemeClr val="tx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Arial Rounded MT Bold" pitchFamily="34" charset="0"/>
              </a:rPr>
              <a:t>Správně</a:t>
            </a:r>
            <a:endParaRPr lang="cs-CZ" sz="3200" dirty="0">
              <a:latin typeface="Arial Rounded MT Bold" pitchFamily="34" charset="0"/>
            </a:endParaRPr>
          </a:p>
        </p:txBody>
      </p:sp>
      <p:sp>
        <p:nvSpPr>
          <p:cNvPr id="5" name="Šipka doprava 4">
            <a:hlinkClick r:id="rId2" action="ppaction://hlinksldjump"/>
          </p:cNvPr>
          <p:cNvSpPr/>
          <p:nvPr/>
        </p:nvSpPr>
        <p:spPr>
          <a:xfrm>
            <a:off x="2267744" y="3320988"/>
            <a:ext cx="3384376" cy="936104"/>
          </a:xfrm>
          <a:prstGeom prst="right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POKRAČUJ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Veselý obličej 5"/>
          <p:cNvSpPr/>
          <p:nvPr/>
        </p:nvSpPr>
        <p:spPr>
          <a:xfrm>
            <a:off x="6588224" y="2171328"/>
            <a:ext cx="1440160" cy="1584176"/>
          </a:xfrm>
          <a:prstGeom prst="smileyFace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9962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475656" y="1772816"/>
            <a:ext cx="52565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Arial Rounded MT Bold" pitchFamily="34" charset="0"/>
              </a:rPr>
              <a:t>Špatně</a:t>
            </a:r>
            <a:endParaRPr lang="cs-CZ" sz="3200" dirty="0">
              <a:latin typeface="Arial Rounded MT Bold" pitchFamily="34" charset="0"/>
            </a:endParaRPr>
          </a:p>
        </p:txBody>
      </p:sp>
      <p:sp>
        <p:nvSpPr>
          <p:cNvPr id="5" name="Šipka doleva 4">
            <a:hlinkClick r:id="rId2" action="ppaction://hlinksldjump"/>
          </p:cNvPr>
          <p:cNvSpPr/>
          <p:nvPr/>
        </p:nvSpPr>
        <p:spPr>
          <a:xfrm>
            <a:off x="2771800" y="2852936"/>
            <a:ext cx="3312368" cy="1569977"/>
          </a:xfrm>
          <a:prstGeom prst="leftArrow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Vrať se zpět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Veselý obličej 5"/>
          <p:cNvSpPr/>
          <p:nvPr/>
        </p:nvSpPr>
        <p:spPr>
          <a:xfrm>
            <a:off x="6588224" y="2171328"/>
            <a:ext cx="1440160" cy="1584176"/>
          </a:xfrm>
          <a:prstGeom prst="smileyFace">
            <a:avLst>
              <a:gd name="adj" fmla="val -4653"/>
            </a:avLst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86759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810416"/>
          </a:xfrm>
          <a:solidFill>
            <a:schemeClr val="tx2">
              <a:lumMod val="60000"/>
              <a:lumOff val="4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/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Miniatura je :</a:t>
            </a:r>
            <a:endParaRPr lang="cs-CZ" dirty="0">
              <a:latin typeface="Arial Rounded MT Bold" pitchFamily="34" charset="0"/>
            </a:endParaRPr>
          </a:p>
        </p:txBody>
      </p:sp>
      <p:sp>
        <p:nvSpPr>
          <p:cNvPr id="4" name="TextovéPole 3">
            <a:hlinkClick r:id="rId2" action="ppaction://hlinksldjump"/>
          </p:cNvPr>
          <p:cNvSpPr txBox="1"/>
          <p:nvPr/>
        </p:nvSpPr>
        <p:spPr>
          <a:xfrm>
            <a:off x="1834073" y="2214156"/>
            <a:ext cx="4968552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Ozdobné začáteční písmeno</a:t>
            </a:r>
            <a:endParaRPr lang="cs-CZ" dirty="0"/>
          </a:p>
        </p:txBody>
      </p:sp>
      <p:sp>
        <p:nvSpPr>
          <p:cNvPr id="5" name="TextovéPole 4">
            <a:hlinkClick r:id="rId3" action="ppaction://hlinksldjump"/>
          </p:cNvPr>
          <p:cNvSpPr txBox="1"/>
          <p:nvPr/>
        </p:nvSpPr>
        <p:spPr>
          <a:xfrm>
            <a:off x="1834073" y="3573016"/>
            <a:ext cx="4968552" cy="369332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Malý obrázek v textu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956940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979712" y="2060848"/>
            <a:ext cx="3960440" cy="584775"/>
          </a:xfrm>
          <a:prstGeom prst="rect">
            <a:avLst/>
          </a:prstGeom>
          <a:noFill/>
          <a:ln>
            <a:solidFill>
              <a:schemeClr val="tx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Arial Rounded MT Bold" pitchFamily="34" charset="0"/>
              </a:rPr>
              <a:t>Správně</a:t>
            </a:r>
            <a:endParaRPr lang="cs-CZ" sz="3200" dirty="0">
              <a:latin typeface="Arial Rounded MT Bold" pitchFamily="34" charset="0"/>
            </a:endParaRPr>
          </a:p>
        </p:txBody>
      </p:sp>
      <p:sp>
        <p:nvSpPr>
          <p:cNvPr id="5" name="Šipka doprava 4">
            <a:hlinkClick r:id="rId2" action="ppaction://hlinksldjump"/>
          </p:cNvPr>
          <p:cNvSpPr/>
          <p:nvPr/>
        </p:nvSpPr>
        <p:spPr>
          <a:xfrm>
            <a:off x="2267744" y="3320988"/>
            <a:ext cx="3384376" cy="936104"/>
          </a:xfrm>
          <a:prstGeom prst="right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POKRAČUJ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Veselý obličej 5"/>
          <p:cNvSpPr/>
          <p:nvPr/>
        </p:nvSpPr>
        <p:spPr>
          <a:xfrm>
            <a:off x="6588224" y="2171328"/>
            <a:ext cx="1440160" cy="1584176"/>
          </a:xfrm>
          <a:prstGeom prst="smileyFace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3851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475656" y="1772816"/>
            <a:ext cx="52565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Arial Rounded MT Bold" pitchFamily="34" charset="0"/>
              </a:rPr>
              <a:t>Špatně</a:t>
            </a:r>
            <a:endParaRPr lang="cs-CZ" sz="3200" dirty="0">
              <a:latin typeface="Arial Rounded MT Bold" pitchFamily="34" charset="0"/>
            </a:endParaRPr>
          </a:p>
        </p:txBody>
      </p:sp>
      <p:sp>
        <p:nvSpPr>
          <p:cNvPr id="5" name="Šipka doleva 4">
            <a:hlinkClick r:id="rId2" action="ppaction://hlinksldjump"/>
          </p:cNvPr>
          <p:cNvSpPr/>
          <p:nvPr/>
        </p:nvSpPr>
        <p:spPr>
          <a:xfrm>
            <a:off x="2771800" y="2852936"/>
            <a:ext cx="3312368" cy="1569977"/>
          </a:xfrm>
          <a:prstGeom prst="leftArrow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Vrať se zpět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Veselý obličej 5"/>
          <p:cNvSpPr/>
          <p:nvPr/>
        </p:nvSpPr>
        <p:spPr>
          <a:xfrm>
            <a:off x="6588224" y="2171328"/>
            <a:ext cx="1440160" cy="1584176"/>
          </a:xfrm>
          <a:prstGeom prst="smileyFace">
            <a:avLst>
              <a:gd name="adj" fmla="val -4653"/>
            </a:avLst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81037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1026440"/>
          </a:xfrm>
          <a:solidFill>
            <a:schemeClr val="tx2">
              <a:lumMod val="60000"/>
              <a:lumOff val="40000"/>
            </a:schemeClr>
          </a:solidFill>
        </p:spPr>
        <p:txBody>
          <a:bodyPr/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Legenda je :</a:t>
            </a:r>
            <a:endParaRPr lang="cs-CZ" dirty="0">
              <a:latin typeface="Arial Rounded MT Bold" pitchFamily="34" charset="0"/>
            </a:endParaRPr>
          </a:p>
        </p:txBody>
      </p:sp>
      <p:sp>
        <p:nvSpPr>
          <p:cNvPr id="4" name="TextovéPole 3">
            <a:hlinkClick r:id="rId2" action="ppaction://hlinksldjump"/>
          </p:cNvPr>
          <p:cNvSpPr txBox="1"/>
          <p:nvPr/>
        </p:nvSpPr>
        <p:spPr>
          <a:xfrm>
            <a:off x="1403648" y="2153589"/>
            <a:ext cx="5616624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Zápisy o událostech jednotlivých let</a:t>
            </a:r>
            <a:endParaRPr lang="cs-CZ" dirty="0"/>
          </a:p>
        </p:txBody>
      </p:sp>
      <p:sp>
        <p:nvSpPr>
          <p:cNvPr id="5" name="TextovéPole 4">
            <a:hlinkClick r:id="rId3" action="ppaction://hlinksldjump"/>
          </p:cNvPr>
          <p:cNvSpPr txBox="1"/>
          <p:nvPr/>
        </p:nvSpPr>
        <p:spPr>
          <a:xfrm>
            <a:off x="1403648" y="3861048"/>
            <a:ext cx="5616624" cy="369332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Veršovaný příběh ze života svatých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047819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979712" y="2060848"/>
            <a:ext cx="3960440" cy="584775"/>
          </a:xfrm>
          <a:prstGeom prst="rect">
            <a:avLst/>
          </a:prstGeom>
          <a:noFill/>
          <a:ln>
            <a:solidFill>
              <a:schemeClr val="tx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Arial Rounded MT Bold" pitchFamily="34" charset="0"/>
              </a:rPr>
              <a:t>Správně</a:t>
            </a:r>
            <a:endParaRPr lang="cs-CZ" sz="3200" dirty="0">
              <a:latin typeface="Arial Rounded MT Bold" pitchFamily="34" charset="0"/>
            </a:endParaRPr>
          </a:p>
        </p:txBody>
      </p:sp>
      <p:sp>
        <p:nvSpPr>
          <p:cNvPr id="6" name="Veselý obličej 5"/>
          <p:cNvSpPr/>
          <p:nvPr/>
        </p:nvSpPr>
        <p:spPr>
          <a:xfrm>
            <a:off x="6588224" y="2171328"/>
            <a:ext cx="1440160" cy="1584176"/>
          </a:xfrm>
          <a:prstGeom prst="smileyFace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2051720" y="3501008"/>
            <a:ext cx="3888432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BLAHOPŘEJI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40887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475656" y="1772816"/>
            <a:ext cx="52565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Arial Rounded MT Bold" pitchFamily="34" charset="0"/>
              </a:rPr>
              <a:t>Špatně</a:t>
            </a:r>
            <a:endParaRPr lang="cs-CZ" sz="3200" dirty="0">
              <a:latin typeface="Arial Rounded MT Bold" pitchFamily="34" charset="0"/>
            </a:endParaRPr>
          </a:p>
        </p:txBody>
      </p:sp>
      <p:sp>
        <p:nvSpPr>
          <p:cNvPr id="5" name="Šipka doleva 4">
            <a:hlinkClick r:id="rId2" action="ppaction://hlinksldjump"/>
          </p:cNvPr>
          <p:cNvSpPr/>
          <p:nvPr/>
        </p:nvSpPr>
        <p:spPr>
          <a:xfrm>
            <a:off x="2771800" y="2852936"/>
            <a:ext cx="3312368" cy="1569977"/>
          </a:xfrm>
          <a:prstGeom prst="leftArrow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Vrať se zpět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Veselý obličej 5"/>
          <p:cNvSpPr/>
          <p:nvPr/>
        </p:nvSpPr>
        <p:spPr>
          <a:xfrm>
            <a:off x="6588224" y="2171328"/>
            <a:ext cx="1440160" cy="1584176"/>
          </a:xfrm>
          <a:prstGeom prst="smileyFace">
            <a:avLst>
              <a:gd name="adj" fmla="val -4653"/>
            </a:avLst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77804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738408"/>
          </a:xfrm>
        </p:spPr>
        <p:txBody>
          <a:bodyPr/>
          <a:lstStyle/>
          <a:p>
            <a:pPr algn="ctr"/>
            <a:r>
              <a:rPr lang="cs-CZ" dirty="0" smtClean="0"/>
              <a:t>Zdroje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303126"/>
            <a:ext cx="7848872" cy="1617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098184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Twilight">
      <a:dk1>
        <a:sysClr val="windowText" lastClr="000000"/>
      </a:dk1>
      <a:lt1>
        <a:sysClr val="window" lastClr="FFFFFF"/>
      </a:lt1>
      <a:dk2>
        <a:srgbClr val="461455"/>
      </a:dk2>
      <a:lt2>
        <a:srgbClr val="FFFFD2"/>
      </a:lt2>
      <a:accent1>
        <a:srgbClr val="B94B2D"/>
      </a:accent1>
      <a:accent2>
        <a:srgbClr val="B95F91"/>
      </a:accent2>
      <a:accent3>
        <a:srgbClr val="C8AF3C"/>
      </a:accent3>
      <a:accent4>
        <a:srgbClr val="78AA64"/>
      </a:accent4>
      <a:accent5>
        <a:srgbClr val="8264AA"/>
      </a:accent5>
      <a:accent6>
        <a:srgbClr val="D29B46"/>
      </a:accent6>
      <a:hlink>
        <a:srgbClr val="0000FF"/>
      </a:hlink>
      <a:folHlink>
        <a:srgbClr val="800080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298</TotalTime>
  <Words>234</Words>
  <Application>Microsoft Office PowerPoint</Application>
  <PresentationFormat>Předvádění na obrazovce (4:3)</PresentationFormat>
  <Paragraphs>105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Aspekt</vt:lpstr>
      <vt:lpstr>Prezentace aplikace PowerPoint</vt:lpstr>
      <vt:lpstr>Počátky českých dějin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Počátky českých dějin</dc:title>
  <dc:creator>OEM</dc:creator>
  <cp:lastModifiedBy>OEM</cp:lastModifiedBy>
  <cp:revision>21</cp:revision>
  <dcterms:created xsi:type="dcterms:W3CDTF">2011-08-07T12:03:01Z</dcterms:created>
  <dcterms:modified xsi:type="dcterms:W3CDTF">2011-09-27T05:21:14Z</dcterms:modified>
</cp:coreProperties>
</file>