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28"/>
  </p:notesMasterIdLst>
  <p:sldIdLst>
    <p:sldId id="29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2" r:id="rId24"/>
    <p:sldId id="283" r:id="rId25"/>
    <p:sldId id="290" r:id="rId26"/>
    <p:sldId id="291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70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7F883-6950-4D9E-AE1A-A75E0D768C02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0B8BE-72A5-4D40-B2D2-5116B0B700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75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92AFB2-7858-48E4-88B4-0CDC4C0BAEE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2F95B9-D3BC-416A-A34B-00D3F6206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475495"/>
      </p:ext>
    </p:extLst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3AB809-BD5D-4247-8701-3C154BF71D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97334"/>
      </p:ext>
    </p:extLst>
  </p:cSld>
  <p:clrMapOvr>
    <a:masterClrMapping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C50CB9-E335-4BB6-AB5A-24B8DF0F80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472752"/>
      </p:ext>
    </p:extLst>
  </p:cSld>
  <p:clrMapOvr>
    <a:masterClrMapping/>
  </p:clrMapOvr>
  <p:transition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1135C8-C3C6-4F1C-A54C-0700FA665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584321"/>
      </p:ext>
    </p:extLst>
  </p:cSld>
  <p:clrMapOvr>
    <a:masterClrMapping/>
  </p:clrMapOvr>
  <p:transition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EAFACB-1A4E-485F-89F8-0D08CF8093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631341"/>
      </p:ext>
    </p:extLst>
  </p:cSld>
  <p:clrMapOvr>
    <a:masterClrMapping/>
  </p:clrMapOvr>
  <p:transition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A21B8A-CE84-4F68-9C6D-2B37E69C0D0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603872"/>
      </p:ext>
    </p:extLst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F904A4-63D4-4172-8E1C-11BF50E7BE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43588"/>
      </p:ext>
    </p:extLst>
  </p:cSld>
  <p:clrMapOvr>
    <a:masterClrMapping/>
  </p:clrMapOvr>
  <p:transition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29CAD1-22FD-4403-B98F-598CE3229E6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869701"/>
      </p:ext>
    </p:extLst>
  </p:cSld>
  <p:clrMapOvr>
    <a:masterClrMapping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890365-413E-4E98-AB54-EF91014F7C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583180"/>
      </p:ext>
    </p:extLst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32499-2319-4ED7-9E1F-C49C12D9D9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80386"/>
      </p:ext>
    </p:extLst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endParaRPr lang="cs-CZ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endParaRPr lang="cs-CZ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fld id="{66B059B5-D790-4A84-8D31-94E7C7D4D630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ransition>
    <p:cover dir="r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royal-history.sweb.cz/" TargetMode="External"/><Relationship Id="rId2" Type="http://schemas.openxmlformats.org/officeDocument/2006/relationships/hyperlink" Target="http://historia.blog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bcsvatych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42557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VY_32_INOVACE_28_Poslední Přemyslovci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8444684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Poslední Přemyslovci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Přemysl Otakar I.</a:t>
            </a:r>
          </a:p>
        </p:txBody>
      </p:sp>
      <p:pic>
        <p:nvPicPr>
          <p:cNvPr id="3082" name="Picture 10" descr="PR01O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557338"/>
            <a:ext cx="2305050" cy="237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2987675" y="1557338"/>
            <a:ext cx="5184775" cy="518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1212 – Zlatá bula sicilská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dědičný královský titul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domácí volba krále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cs-CZ"/>
          </a:p>
          <a:p>
            <a:pPr>
              <a:spcBef>
                <a:spcPct val="50000"/>
              </a:spcBef>
              <a:buFontTx/>
              <a:buChar char="•"/>
            </a:pPr>
            <a:endParaRPr lang="cs-CZ"/>
          </a:p>
          <a:p>
            <a:pPr>
              <a:spcBef>
                <a:spcPct val="50000"/>
              </a:spcBef>
              <a:buFontTx/>
              <a:buChar char="•"/>
            </a:pPr>
            <a:endParaRPr lang="cs-CZ"/>
          </a:p>
          <a:p>
            <a:pPr>
              <a:spcBef>
                <a:spcPct val="50000"/>
              </a:spcBef>
              <a:buFontTx/>
              <a:buChar char="•"/>
            </a:pPr>
            <a:endParaRPr lang="cs-CZ"/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nový státní znak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nástupnictví prvorozeného syna</a:t>
            </a:r>
          </a:p>
          <a:p>
            <a:pPr>
              <a:spcBef>
                <a:spcPct val="50000"/>
              </a:spcBef>
            </a:pPr>
            <a:r>
              <a:rPr lang="cs-CZ"/>
              <a:t>							  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3086" name="Picture 14" descr="orlicd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852738"/>
            <a:ext cx="1419225" cy="165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lev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852738"/>
            <a:ext cx="2160587" cy="165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dk2" tx1="lt1" bg2="dk1" tx2="lt2" accent1="accent1" accent2="accent2" accent3="accent3" accent4="accent4" accent5="accent5" accent6="accent6" hlink="hlink" folHlink="folHlink"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3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3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3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Václav I.</a:t>
            </a:r>
          </a:p>
        </p:txBody>
      </p:sp>
      <p:pic>
        <p:nvPicPr>
          <p:cNvPr id="29700" name="Picture 4" descr="VAC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484313"/>
            <a:ext cx="1909762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2484438" y="1844675"/>
            <a:ext cx="5903912" cy="160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zakládání měst  ( Jihlava)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rozvoj království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milovník rytířských turnajů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250" y="981075"/>
            <a:ext cx="8229600" cy="1371600"/>
          </a:xfrm>
        </p:spPr>
        <p:txBody>
          <a:bodyPr/>
          <a:lstStyle/>
          <a:p>
            <a:pPr algn="l"/>
            <a:r>
              <a:rPr lang="cs-CZ"/>
              <a:t>Anežka</a:t>
            </a: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2484438" y="1557338"/>
            <a:ext cx="49672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2700338" y="2349500"/>
            <a:ext cx="403225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sestra Václava I.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založila klášter a špitál Na Františku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1989 – prohlášena za svatou</a:t>
            </a:r>
          </a:p>
        </p:txBody>
      </p:sp>
      <p:pic>
        <p:nvPicPr>
          <p:cNvPr id="30728" name="Picture 8" descr="anez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916113"/>
            <a:ext cx="2592388" cy="479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07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07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07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307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307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307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07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07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07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Přemysl Otakar II.</a:t>
            </a:r>
          </a:p>
        </p:txBody>
      </p:sp>
      <p:pic>
        <p:nvPicPr>
          <p:cNvPr id="31748" name="Picture 4" descr="PROT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00213"/>
            <a:ext cx="2232025" cy="295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059113" y="2205038"/>
            <a:ext cx="5545137" cy="325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zisk rakouských zemí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rozvoj měst, stavba hradů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omezování moci šlechty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1278 – b. na Moravském poli X Rudolf Habsburský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 lvl="3">
              <a:spcBef>
                <a:spcPct val="50000"/>
              </a:spcBef>
            </a:pPr>
            <a:r>
              <a:rPr lang="cs-CZ"/>
              <a:t> o titul římského císaře</a:t>
            </a:r>
          </a:p>
          <a:p>
            <a:pPr lvl="3">
              <a:spcBef>
                <a:spcPct val="50000"/>
              </a:spcBef>
            </a:pPr>
            <a:r>
              <a:rPr lang="cs-CZ"/>
              <a:t>			   vítěz 	</a:t>
            </a:r>
          </a:p>
          <a:p>
            <a:pPr lvl="3">
              <a:spcBef>
                <a:spcPct val="50000"/>
              </a:spcBef>
            </a:pPr>
            <a:endParaRPr lang="cs-CZ"/>
          </a:p>
        </p:txBody>
      </p:sp>
      <p:sp>
        <p:nvSpPr>
          <p:cNvPr id="31750" name="Line 6"/>
          <p:cNvSpPr>
            <a:spLocks noChangeShapeType="1"/>
          </p:cNvSpPr>
          <p:nvPr/>
        </p:nvSpPr>
        <p:spPr bwMode="auto">
          <a:xfrm>
            <a:off x="6300788" y="37893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752" name="Line 8"/>
          <p:cNvSpPr>
            <a:spLocks noChangeShapeType="1"/>
          </p:cNvSpPr>
          <p:nvPr/>
        </p:nvSpPr>
        <p:spPr bwMode="auto">
          <a:xfrm>
            <a:off x="6948488" y="4508500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753" name="Line 9"/>
          <p:cNvSpPr>
            <a:spLocks noChangeShapeType="1"/>
          </p:cNvSpPr>
          <p:nvPr/>
        </p:nvSpPr>
        <p:spPr bwMode="auto">
          <a:xfrm flipV="1">
            <a:off x="7956550" y="40767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3059113" y="1412875"/>
            <a:ext cx="30972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„ král železný a zlatý“ 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1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1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1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317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317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317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317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317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317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317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317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317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3" dur="80"/>
                                        <p:tgtEl>
                                          <p:spTgt spid="317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4" dur="80"/>
                                        <p:tgtEl>
                                          <p:spTgt spid="317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80"/>
                                        <p:tgtEl>
                                          <p:spTgt spid="317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0" dur="80"/>
                                        <p:tgtEl>
                                          <p:spTgt spid="317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1" dur="80"/>
                                        <p:tgtEl>
                                          <p:spTgt spid="317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80"/>
                                        <p:tgtEl>
                                          <p:spTgt spid="317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50" grpId="0" animBg="1"/>
      <p:bldP spid="31752" grpId="0" animBg="1"/>
      <p:bldP spid="31753" grpId="0" animBg="1"/>
      <p:bldP spid="317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Braniboři v Čechách</a:t>
            </a: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611188" y="2133600"/>
            <a:ext cx="2520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Ota Braniborský</a:t>
            </a: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2916238" y="2060575"/>
            <a:ext cx="4968875" cy="77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poručník malého Václava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drancování Čech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Václav II.</a:t>
            </a:r>
          </a:p>
        </p:txBody>
      </p:sp>
      <p:pic>
        <p:nvPicPr>
          <p:cNvPr id="33796" name="Picture 4" descr="VAC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557338"/>
            <a:ext cx="2159000" cy="273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3276600" y="1700213"/>
            <a:ext cx="4464050" cy="407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upevnění královské moci boj X šlechtě</a:t>
            </a:r>
          </a:p>
          <a:p>
            <a:pPr>
              <a:spcBef>
                <a:spcPct val="50000"/>
              </a:spcBef>
            </a:pPr>
            <a:r>
              <a:rPr lang="cs-CZ"/>
              <a:t>( Záviš z Falknštejna – poprava  u Hluboké)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zakládání měst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           Zbraslavský klášter  ( hrobka českých králů)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1300 – Horní zákoník</a:t>
            </a:r>
          </a:p>
          <a:p>
            <a:pPr>
              <a:spcBef>
                <a:spcPct val="50000"/>
              </a:spcBef>
            </a:pPr>
            <a:r>
              <a:rPr lang="cs-CZ"/>
              <a:t>	zisk polské koruny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1301 – zisk uherské koruny pro syna 	Václava III.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cs-CZ"/>
          </a:p>
        </p:txBody>
      </p:sp>
      <p:sp>
        <p:nvSpPr>
          <p:cNvPr id="33798" name="Line 6"/>
          <p:cNvSpPr>
            <a:spLocks noChangeShapeType="1"/>
          </p:cNvSpPr>
          <p:nvPr/>
        </p:nvSpPr>
        <p:spPr bwMode="auto">
          <a:xfrm>
            <a:off x="3635375" y="34290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2" dur="80"/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3" dur="80"/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80"/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6" dur="80"/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7" dur="80"/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80"/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Václav III.</a:t>
            </a:r>
          </a:p>
        </p:txBody>
      </p:sp>
      <p:pic>
        <p:nvPicPr>
          <p:cNvPr id="34820" name="Picture 4" descr="VAC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700213"/>
            <a:ext cx="1655763" cy="194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2843213" y="1989138"/>
            <a:ext cx="4824412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král český, polský a uherský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/>
              <a:t>1306 – v Olomouci zavražděn = vymření 	Přemyslovců po meči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správné odpovědi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64015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Zlatou bulu sicilskou získal: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Přemysl Otakar I.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Přemysl Otakar II.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Václav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880956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007941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394941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Přemysl Otakar 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Králem „zlatým a železným“ je označován: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Přemysl Otakar II.</a:t>
            </a:r>
          </a:p>
          <a:p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Václav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2716125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739264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874966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Zlatá bula sicilská zaručovala: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Neomezenou vládu Přemyslovců v Čechách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Dědičný královský titul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403648" y="285293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Nástup na trůn nejstaršího z rodu Přemyslovců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653011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182544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2477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/>
              </a:rPr>
              <a:t>Poslední panovník z rodu Přemyslovců byl králem: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Českým, polským, ruským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Českým, německým, rakouským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Českým, polským, uherským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879857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131799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161321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/>
              </a:rPr>
              <a:t>Václav III. </a:t>
            </a:r>
            <a:r>
              <a:rPr lang="cs-CZ" b="1" dirty="0">
                <a:effectLst/>
              </a:rPr>
              <a:t>b</a:t>
            </a:r>
            <a:r>
              <a:rPr lang="cs-CZ" b="1" dirty="0" smtClean="0">
                <a:effectLst/>
              </a:rPr>
              <a:t>yl zavražděn: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V Olomouci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V Brně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07389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545840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Blahopřeji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923928" y="2996952"/>
            <a:ext cx="1800200" cy="1728192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890413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>
              <a:effectLst/>
            </a:endParaRPr>
          </a:p>
          <a:p>
            <a:r>
              <a:rPr lang="cs-CZ" sz="1800" dirty="0" smtClean="0">
                <a:effectLst/>
              </a:rPr>
              <a:t>Dějepis </a:t>
            </a:r>
            <a:r>
              <a:rPr lang="cs-CZ" sz="1800" dirty="0">
                <a:effectLst/>
              </a:rPr>
              <a:t>– Středověk a raný novověk, 7. roč. pro ZŠ, SPN Praha </a:t>
            </a:r>
            <a:r>
              <a:rPr lang="cs-CZ" sz="1800" dirty="0" smtClean="0">
                <a:effectLst/>
              </a:rPr>
              <a:t>2004,</a:t>
            </a:r>
          </a:p>
          <a:p>
            <a:pPr marL="0" indent="0">
              <a:buNone/>
            </a:pPr>
            <a:r>
              <a:rPr lang="cs-CZ" sz="1800" dirty="0">
                <a:effectLst/>
              </a:rPr>
              <a:t> </a:t>
            </a:r>
            <a:r>
              <a:rPr lang="cs-CZ" sz="1800" dirty="0" smtClean="0">
                <a:effectLst/>
              </a:rPr>
              <a:t>   </a:t>
            </a:r>
            <a:r>
              <a:rPr lang="cs-CZ" sz="1800" dirty="0">
                <a:effectLst/>
              </a:rPr>
              <a:t>Jar. Čechura + kol.</a:t>
            </a:r>
          </a:p>
          <a:p>
            <a:r>
              <a:rPr lang="cs-CZ" sz="1800" dirty="0">
                <a:effectLst/>
                <a:hlinkClick r:id="rId2"/>
              </a:rPr>
              <a:t>http://historia.blog.cz</a:t>
            </a:r>
            <a:endParaRPr lang="cs-CZ" sz="1800" dirty="0">
              <a:effectLst/>
            </a:endParaRPr>
          </a:p>
          <a:p>
            <a:r>
              <a:rPr lang="cs-CZ" sz="1800" smtClean="0">
                <a:effectLst/>
                <a:hlinkClick r:id="rId3"/>
              </a:rPr>
              <a:t>http</a:t>
            </a:r>
            <a:r>
              <a:rPr lang="cs-CZ" sz="1800" dirty="0">
                <a:effectLst/>
                <a:hlinkClick r:id="rId3"/>
              </a:rPr>
              <a:t>://royal-history.sweb.cz</a:t>
            </a:r>
            <a:endParaRPr lang="cs-CZ" sz="1800" dirty="0">
              <a:effectLst/>
            </a:endParaRPr>
          </a:p>
          <a:p>
            <a:r>
              <a:rPr lang="cs-CZ" sz="1800" dirty="0">
                <a:effectLst/>
                <a:hlinkClick r:id="rId4"/>
              </a:rPr>
              <a:t>http://www.abcsvatych.com</a:t>
            </a:r>
            <a:endParaRPr lang="cs-CZ" sz="1800" dirty="0">
              <a:effectLst/>
            </a:endParaRPr>
          </a:p>
          <a:p>
            <a:pPr marL="0" indent="0">
              <a:buNone/>
            </a:pP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59685609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extura 5">
    <a:dk1>
      <a:srgbClr val="003366"/>
    </a:dk1>
    <a:lt1>
      <a:srgbClr val="FFFFFF"/>
    </a:lt1>
    <a:dk2>
      <a:srgbClr val="2B5481"/>
    </a:dk2>
    <a:lt2>
      <a:srgbClr val="E5FFFF"/>
    </a:lt2>
    <a:accent1>
      <a:srgbClr val="009999"/>
    </a:accent1>
    <a:accent2>
      <a:srgbClr val="336699"/>
    </a:accent2>
    <a:accent3>
      <a:srgbClr val="ACB3C1"/>
    </a:accent3>
    <a:accent4>
      <a:srgbClr val="DADADA"/>
    </a:accent4>
    <a:accent5>
      <a:srgbClr val="AACACA"/>
    </a:accent5>
    <a:accent6>
      <a:srgbClr val="2D5C8A"/>
    </a:accent6>
    <a:hlink>
      <a:srgbClr val="00CCFF"/>
    </a:hlink>
    <a:folHlink>
      <a:srgbClr val="FF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120</TotalTime>
  <Words>380</Words>
  <Application>Microsoft Office PowerPoint</Application>
  <PresentationFormat>Předvádění na obrazovce (4:3)</PresentationFormat>
  <Paragraphs>105</Paragraphs>
  <Slides>26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Textura</vt:lpstr>
      <vt:lpstr>Prezentace aplikace PowerPoint</vt:lpstr>
      <vt:lpstr>Poslední Přemyslovci</vt:lpstr>
      <vt:lpstr>Přemysl Otakar I.</vt:lpstr>
      <vt:lpstr>Václav I.</vt:lpstr>
      <vt:lpstr>Anežka</vt:lpstr>
      <vt:lpstr>Přemysl Otakar II.</vt:lpstr>
      <vt:lpstr>Braniboři v Čechách</vt:lpstr>
      <vt:lpstr>Václav II.</vt:lpstr>
      <vt:lpstr>Václav III.</vt:lpstr>
      <vt:lpstr>Znáš správné odpovědi ?</vt:lpstr>
      <vt:lpstr>Zlatou bulu sicilskou získal:</vt:lpstr>
      <vt:lpstr>Špatná odpověď</vt:lpstr>
      <vt:lpstr>Správná odpověď</vt:lpstr>
      <vt:lpstr>Králem „zlatým a železným“ je označován:</vt:lpstr>
      <vt:lpstr>Špatná odpověď</vt:lpstr>
      <vt:lpstr>Správná odpověď</vt:lpstr>
      <vt:lpstr>Zlatá bula sicilská zaručovala:</vt:lpstr>
      <vt:lpstr>Špatná odpověď</vt:lpstr>
      <vt:lpstr>Správná odpověď</vt:lpstr>
      <vt:lpstr>Poslední panovník z rodu Přemyslovců byl králem:</vt:lpstr>
      <vt:lpstr>Špatná odpověď</vt:lpstr>
      <vt:lpstr>Správná odpověď</vt:lpstr>
      <vt:lpstr>Václav III. byl zavražděn:</vt:lpstr>
      <vt:lpstr>Špatná odpověď</vt:lpstr>
      <vt:lpstr>Správná odpověď</vt:lpstr>
      <vt:lpstr>Zdroje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Poslední Přemyslovci</dc:title>
  <dc:creator>-</dc:creator>
  <cp:lastModifiedBy>OEM</cp:lastModifiedBy>
  <cp:revision>8</cp:revision>
  <dcterms:created xsi:type="dcterms:W3CDTF">2006-12-11T16:50:49Z</dcterms:created>
  <dcterms:modified xsi:type="dcterms:W3CDTF">2011-08-30T11:02:04Z</dcterms:modified>
</cp:coreProperties>
</file>