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3"/>
  </p:notesMasterIdLst>
  <p:sldIdLst>
    <p:sldId id="290" r:id="rId2"/>
    <p:sldId id="256" r:id="rId3"/>
    <p:sldId id="257" r:id="rId4"/>
    <p:sldId id="276" r:id="rId5"/>
    <p:sldId id="280" r:id="rId6"/>
    <p:sldId id="282" r:id="rId7"/>
    <p:sldId id="281" r:id="rId8"/>
    <p:sldId id="274" r:id="rId9"/>
    <p:sldId id="275" r:id="rId10"/>
    <p:sldId id="263" r:id="rId11"/>
    <p:sldId id="266" r:id="rId12"/>
    <p:sldId id="269" r:id="rId13"/>
    <p:sldId id="289" r:id="rId14"/>
    <p:sldId id="273" r:id="rId15"/>
    <p:sldId id="291" r:id="rId16"/>
    <p:sldId id="283" r:id="rId17"/>
    <p:sldId id="284" r:id="rId18"/>
    <p:sldId id="285" r:id="rId19"/>
    <p:sldId id="286" r:id="rId20"/>
    <p:sldId id="287" r:id="rId21"/>
    <p:sldId id="288" r:id="rId22"/>
  </p:sldIdLst>
  <p:sldSz cx="9144000" cy="6858000" type="screen4x3"/>
  <p:notesSz cx="6858000" cy="9144000"/>
  <p:embeddedFontLst>
    <p:embeddedFont>
      <p:font typeface="Guanine" pitchFamily="2" charset="-18"/>
      <p:regular r:id="rId24"/>
    </p:embeddedFont>
    <p:embeddedFont>
      <p:font typeface="Brooklyn" pitchFamily="2" charset="0"/>
      <p:regular r:id="rId25"/>
      <p:bold r:id="rId26"/>
    </p:embeddedFont>
    <p:embeddedFont>
      <p:font typeface="Comic Sans MS" pitchFamily="66" charset="0"/>
      <p:regular r:id="rId27"/>
      <p:bold r:id="rId28"/>
    </p:embeddedFont>
    <p:embeddedFont>
      <p:font typeface="Calibri" pitchFamily="34" charset="0"/>
      <p:regular r:id="rId29"/>
      <p:bold r:id="rId30"/>
      <p:italic r:id="rId31"/>
      <p:boldItalic r:id="rId32"/>
    </p:embeddedFont>
  </p:embeddedFont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FEEA"/>
    <a:srgbClr val="CCFCD1"/>
    <a:srgbClr val="F7FFF8"/>
    <a:srgbClr val="FBFFFF"/>
    <a:srgbClr val="EFFFFF"/>
    <a:srgbClr val="E6EED6"/>
    <a:srgbClr val="D6E3BB"/>
    <a:srgbClr val="FFFF99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2.fntdata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.fntdata"/><Relationship Id="rId32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font" Target="fonts/font5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font" Target="fonts/font4.fntdata"/><Relationship Id="rId30" Type="http://schemas.openxmlformats.org/officeDocument/2006/relationships/font" Target="fonts/font7.fntdata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1937B-C817-41D2-9917-D234E1209A89}" type="datetimeFigureOut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B853AE-2FFE-43CB-AF21-EB43AA940A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7643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B853AE-2FFE-43CB-AF21-EB43AA940A7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20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0C5AE-2BC5-4CCA-8229-8D3C82D694C6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15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8F0DEC-78FD-466E-A9D1-EA864AB1D263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526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8C8EF-1FD6-4AD0-BCA7-AB4A4B8E1AAF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774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AC24-9463-434E-AEAC-4B27676CCC5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0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C52D7-3CEA-4811-9E3F-0F3811925295}" type="datetime1">
              <a:rPr lang="cs-CZ" smtClean="0"/>
              <a:t>25.8.2011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4840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D5589-2C13-4609-BC1C-A76D989F7612}" type="datetime1">
              <a:rPr lang="cs-CZ" smtClean="0"/>
              <a:t>25.8.2011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16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63C366-4BE1-4F81-A874-EAE66BA72DD6}" type="datetime1">
              <a:rPr lang="cs-CZ" smtClean="0"/>
              <a:t>25.8.2011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D2A1B-A3CB-4681-A3F3-AFFEC51E45A4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6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C7E25-6C9A-4883-BBB8-396A00531F1C}" type="datetime1">
              <a:rPr lang="cs-CZ" smtClean="0"/>
              <a:t>25.8.2011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8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6F8-ECC7-4F0E-972C-CF942FF03AE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27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6EF1-260D-4E5F-834F-6BE18F9AB591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47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rgbClr val="E8FEEA"/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120CAE-D287-4CD6-BCC0-5E53A6EEFE74}" type="datetime1">
              <a:rPr lang="cs-CZ" smtClean="0"/>
              <a:t>25.8.2011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E825-0421-45D4-866F-4844DB815D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384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image" Target="../media/image1.gif"/><Relationship Id="rId7" Type="http://schemas.openxmlformats.org/officeDocument/2006/relationships/image" Target="../media/image5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1.wav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0.jpg"/><Relationship Id="rId4" Type="http://schemas.openxmlformats.org/officeDocument/2006/relationships/image" Target="../media/image9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6.xml"/><Relationship Id="rId4" Type="http://schemas.openxmlformats.org/officeDocument/2006/relationships/slide" Target="slide1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slide" Target="slide17.xml"/><Relationship Id="rId4" Type="http://schemas.openxmlformats.org/officeDocument/2006/relationships/slide" Target="slide2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slide" Target="slide2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6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5.GIF"/><Relationship Id="rId5" Type="http://schemas.openxmlformats.org/officeDocument/2006/relationships/image" Target="../media/image14.png"/><Relationship Id="rId4" Type="http://schemas.openxmlformats.org/officeDocument/2006/relationships/slide" Target="slide10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6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5.GIF"/><Relationship Id="rId5" Type="http://schemas.openxmlformats.org/officeDocument/2006/relationships/image" Target="../media/image14.png"/><Relationship Id="rId4" Type="http://schemas.openxmlformats.org/officeDocument/2006/relationships/slide" Target="slide1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6.gi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6" Type="http://schemas.openxmlformats.org/officeDocument/2006/relationships/image" Target="../media/image15.GIF"/><Relationship Id="rId5" Type="http://schemas.openxmlformats.org/officeDocument/2006/relationships/image" Target="../media/image14.png"/><Relationship Id="rId4" Type="http://schemas.openxmlformats.org/officeDocument/2006/relationships/slide" Target="slide1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8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7.PNG"/><Relationship Id="rId5" Type="http://schemas.openxmlformats.org/officeDocument/2006/relationships/slide" Target="slide10.xml"/><Relationship Id="rId4" Type="http://schemas.openxmlformats.org/officeDocument/2006/relationships/audio" Target="../media/audio1.wav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8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7.PNG"/><Relationship Id="rId5" Type="http://schemas.openxmlformats.org/officeDocument/2006/relationships/slide" Target="slide11.xml"/><Relationship Id="rId4" Type="http://schemas.openxmlformats.org/officeDocument/2006/relationships/audio" Target="../media/audio1.wav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8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7.PNG"/><Relationship Id="rId5" Type="http://schemas.openxmlformats.org/officeDocument/2006/relationships/slide" Target="slide12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6347863"/>
              </p:ext>
            </p:extLst>
          </p:nvPr>
        </p:nvGraphicFramePr>
        <p:xfrm>
          <a:off x="107504" y="5209864"/>
          <a:ext cx="8928992" cy="1557130"/>
        </p:xfrm>
        <a:graphic>
          <a:graphicData uri="http://schemas.openxmlformats.org/drawingml/2006/table">
            <a:tbl>
              <a:tblPr>
                <a:solidFill>
                  <a:srgbClr val="F3FFFC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{69C7853C-536D-4A76-A0AE-DD22124D55A5}</a:tableStyleId>
              </a:tblPr>
              <a:tblGrid>
                <a:gridCol w="2160240"/>
                <a:gridCol w="6768752"/>
              </a:tblGrid>
              <a:tr h="327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Číslo projektu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/>
                        <a:t>CZ.1.07/1.4.00/21.1405</a:t>
                      </a:r>
                      <a:endParaRPr lang="cs-CZ" sz="19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Název sady materiálů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/>
                        <a:t>Informatika 8. ročník (volitelný předmět)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84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Název materiálu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/>
                        <a:t>VY_32_INOVACE_12_Grafické</a:t>
                      </a:r>
                      <a:r>
                        <a:rPr lang="cs-CZ" sz="1900" b="1" baseline="0" dirty="0" smtClean="0"/>
                        <a:t> editory – Vektorová grafika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  <a:tr h="4078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/>
                        <a:t>Autor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900" b="1" dirty="0" smtClean="0"/>
                        <a:t>Mgr. Ladislav Králíček</a:t>
                      </a:r>
                      <a:endParaRPr lang="cs-CZ" sz="1900" b="1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1923" marR="61923" marT="0" marB="0"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739" y="1595536"/>
            <a:ext cx="3556614" cy="355661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136" y="116632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368" y="128194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536" y="116632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3768" y="116632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2602316" y="1124744"/>
            <a:ext cx="4067460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3175"/>
                <a:solidFill>
                  <a:schemeClr val="tx2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INVESTICE  DO  ROZVOJE  VZDĚLÁVÁNÍ</a:t>
            </a:r>
            <a:endParaRPr lang="cs-CZ" b="1" spc="50" dirty="0">
              <a:ln w="3175"/>
              <a:solidFill>
                <a:schemeClr val="tx2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47432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600"/>
                            </p:stCondLst>
                            <p:childTnLst>
                              <p:par>
                                <p:cTn id="1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700"/>
                            </p:stCondLst>
                            <p:childTnLst>
                              <p:par>
                                <p:cTn id="2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8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900"/>
                            </p:stCondLst>
                            <p:childTnLst>
                              <p:par>
                                <p:cTn id="32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5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" accel="10000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07406" y="74495"/>
            <a:ext cx="5929188" cy="762217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/>
            </a:prstTxWarp>
            <a:spAutoFit/>
            <a:scene3d>
              <a:camera prst="orthographicFron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solidFill>
                  <a:schemeClr val="accent5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GRAFICKÉ  EDITORY</a:t>
            </a:r>
            <a:endParaRPr lang="cs-CZ" sz="8800" b="1" cap="none" spc="50" dirty="0">
              <a:ln w="11430"/>
              <a:solidFill>
                <a:schemeClr val="accent5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2121" y="1412776"/>
            <a:ext cx="7779758" cy="28007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VEKTOROVÁ</a:t>
            </a:r>
          </a:p>
          <a:p>
            <a:pPr algn="ctr"/>
            <a:r>
              <a:rPr lang="cs-CZ" sz="8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  <a:reflection blurRad="6350" stA="50000" endA="300" endPos="50000" dist="29997" dir="5400000" sy="-100000" algn="bl" rotWithShape="0"/>
                </a:effectLst>
                <a:latin typeface="Brooklyn" pitchFamily="2" charset="0"/>
              </a:rPr>
              <a:t>GRAFIKA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  <a:reflection blurRad="6350" stA="50000" endA="300" endPos="50000" dist="29997" dir="5400000" sy="-100000" algn="bl" rotWithShape="0"/>
              </a:effectLst>
              <a:latin typeface="Brooklyn" pitchFamily="2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301208"/>
            <a:ext cx="1498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5312770"/>
            <a:ext cx="9398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5301208"/>
            <a:ext cx="15367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5301208"/>
            <a:ext cx="990600" cy="889000"/>
          </a:xfrm>
          <a:prstGeom prst="rect">
            <a:avLst/>
          </a:prstGeom>
          <a:ln w="19050" cap="rnd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</a:t>
            </a:fld>
            <a:endParaRPr lang="cs-CZ"/>
          </a:p>
        </p:txBody>
      </p:sp>
      <p:sp>
        <p:nvSpPr>
          <p:cNvPr id="11" name="Podnadpis 2"/>
          <p:cNvSpPr txBox="1">
            <a:spLocks/>
          </p:cNvSpPr>
          <p:nvPr/>
        </p:nvSpPr>
        <p:spPr>
          <a:xfrm>
            <a:off x="3131840" y="6342872"/>
            <a:ext cx="3960440" cy="4068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b="1" i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9039" y="6343187"/>
            <a:ext cx="391018" cy="391018"/>
          </a:xfrm>
          <a:prstGeom prst="rect">
            <a:avLst/>
          </a:prstGeom>
          <a:ln w="3175" cap="sq">
            <a:solidFill>
              <a:schemeClr val="accent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666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"/>
                            </p:stCondLst>
                            <p:childTnLst>
                              <p:par>
                                <p:cTn id="2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"/>
                            </p:stCondLst>
                            <p:childTnLst>
                              <p:par>
                                <p:cTn id="3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188640"/>
            <a:ext cx="9144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Programy, ve kterých se kreslí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a upravují obrázky v počítači,</a:t>
            </a:r>
          </a:p>
          <a:p>
            <a:pPr algn="ctr"/>
            <a:r>
              <a:rPr lang="cs-CZ" sz="44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gradFill flip="none" rotWithShape="1">
                  <a:gsLst>
                    <a:gs pos="0">
                      <a:schemeClr val="accent3">
                        <a:lumMod val="50000"/>
                        <a:shade val="30000"/>
                        <a:satMod val="115000"/>
                      </a:schemeClr>
                    </a:gs>
                    <a:gs pos="50000">
                      <a:schemeClr val="accent3">
                        <a:lumMod val="50000"/>
                        <a:shade val="67500"/>
                        <a:satMod val="115000"/>
                      </a:schemeClr>
                    </a:gs>
                    <a:gs pos="100000">
                      <a:schemeClr val="accent3">
                        <a:lumMod val="50000"/>
                        <a:shade val="100000"/>
                        <a:satMod val="115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dělíme na :</a:t>
            </a:r>
            <a:endParaRPr lang="cs-CZ" sz="44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gradFill flip="none" rotWithShape="1">
                <a:gsLst>
                  <a:gs pos="0">
                    <a:schemeClr val="accent3">
                      <a:lumMod val="50000"/>
                      <a:shade val="30000"/>
                      <a:satMod val="115000"/>
                    </a:schemeClr>
                  </a:gs>
                  <a:gs pos="50000">
                    <a:schemeClr val="accent3">
                      <a:lumMod val="50000"/>
                      <a:shade val="67500"/>
                      <a:satMod val="115000"/>
                    </a:schemeClr>
                  </a:gs>
                  <a:gs pos="100000">
                    <a:schemeClr val="accent3">
                      <a:lumMod val="50000"/>
                      <a:shade val="100000"/>
                      <a:satMod val="115000"/>
                    </a:schemeClr>
                  </a:gs>
                </a:gsLst>
                <a:lin ang="16200000" scaled="1"/>
                <a:tileRect/>
              </a:gra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385" y="2780928"/>
            <a:ext cx="8779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</a:rPr>
              <a:t>❶  </a:t>
            </a:r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  <a:latin typeface="Comic Sans MS" pitchFamily="66" charset="0"/>
              </a:rPr>
              <a:t>BITMAPOVÉ  EDITORY</a:t>
            </a:r>
            <a:endParaRPr lang="cs-CZ" sz="4400" dirty="0">
              <a:effectLst>
                <a:glow rad="101600">
                  <a:srgbClr val="C00000">
                    <a:alpha val="60000"/>
                  </a:srgbClr>
                </a:glo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3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933284" y="-6222"/>
            <a:ext cx="321889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GRAFICKÉ  EDITORY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2423" y="3933056"/>
            <a:ext cx="87792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</a:rPr>
              <a:t>❷  </a:t>
            </a:r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  <a:latin typeface="Comic Sans MS" pitchFamily="66" charset="0"/>
              </a:rPr>
              <a:t>VEKTOROVÉ  EDITORY</a:t>
            </a:r>
            <a:endParaRPr lang="cs-CZ" sz="4400" dirty="0">
              <a:effectLst>
                <a:glow rad="101600">
                  <a:srgbClr val="C00000">
                    <a:alpha val="60000"/>
                  </a:srgbClr>
                </a:glow>
              </a:effectLst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80051" y="5085184"/>
            <a:ext cx="58801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</a:rPr>
              <a:t>❸  </a:t>
            </a:r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101600">
                    <a:srgbClr val="C00000">
                      <a:alpha val="60000"/>
                    </a:srgbClr>
                  </a:glow>
                </a:effectLst>
                <a:latin typeface="Comic Sans MS" pitchFamily="66" charset="0"/>
              </a:rPr>
              <a:t>FOTOEDITORY</a:t>
            </a:r>
            <a:endParaRPr lang="cs-CZ" sz="4400" dirty="0">
              <a:effectLst>
                <a:glow rad="101600">
                  <a:srgbClr val="C00000">
                    <a:alpha val="60000"/>
                  </a:srgbClr>
                </a:glo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44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25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25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25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8" grpId="1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1206961"/>
            <a:ext cx="914400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Vektorová </a:t>
            </a:r>
            <a:r>
              <a:rPr lang="cs-CZ" sz="40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grafika je jeden ze dvou základních způsobů 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prezentace </a:t>
            </a:r>
            <a:r>
              <a:rPr lang="cs-CZ" sz="40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obrazových informací v počítačové grafice. Zatímco v rastrové grafice je celý obrázek popsán pomocí hodnot jednotlivých 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obrazových </a:t>
            </a:r>
            <a:r>
              <a:rPr lang="cs-CZ" sz="40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bodů (pixelů) uspořádaných do pravoúhlé mřížky, 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4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24197" y="-6222"/>
            <a:ext cx="362798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VEKTOROVÁ  GRAFIKA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0" y="1206961"/>
            <a:ext cx="9144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vektorový obrázek je složen ze základních geometrických útvarů jako jsou body, přímky, 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křivky</a:t>
            </a:r>
          </a:p>
          <a:p>
            <a:pPr algn="ctr"/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</a:t>
            </a:r>
            <a:r>
              <a:rPr lang="cs-CZ" sz="40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a mnohoúhelníky.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  <a:p>
            <a:pPr algn="ctr"/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524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1" nodeType="clickEffect">
                                  <p:stCondLst>
                                    <p:cond delay="25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25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3" grpId="2"/>
      <p:bldP spid="8" grpId="0"/>
      <p:bldP spid="8" grpId="1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5462" y="1412776"/>
            <a:ext cx="86846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libovolné zmenšování a </a:t>
            </a:r>
            <a:r>
              <a:rPr lang="cs-CZ" sz="4000" b="1" dirty="0" err="1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zvětšo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</a:t>
            </a:r>
          </a:p>
          <a:p>
            <a:r>
              <a:rPr lang="cs-CZ" sz="40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vání obrázků bez ztráty kvality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5</a:t>
            </a:fld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33940" y="116888"/>
            <a:ext cx="4501553" cy="110799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VÝHODY :</a:t>
            </a:r>
            <a:endParaRPr lang="cs-CZ" sz="6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3021" y="2924944"/>
            <a:ext cx="86846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s každým objektem v obrázku</a:t>
            </a:r>
          </a:p>
          <a:p>
            <a:r>
              <a:rPr lang="cs-CZ" sz="40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lze pracovat odděleně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6395" y="4509120"/>
            <a:ext cx="86846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výsledná paměťová náročnost</a:t>
            </a:r>
          </a:p>
          <a:p>
            <a:r>
              <a:rPr lang="cs-CZ" sz="40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obrázku je obvykle mnohem</a:t>
            </a:r>
          </a:p>
          <a:p>
            <a:r>
              <a:rPr lang="cs-CZ" sz="40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menší než u bitmapové grafiky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24197" y="-6222"/>
            <a:ext cx="362798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VEKTOROVÁ  GRAFIKA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8909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45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  <p:bldP spid="6" grpId="0"/>
      <p:bldP spid="9" grpId="0"/>
      <p:bldP spid="10" grpId="0"/>
      <p:bldP spid="10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5462" y="1412776"/>
            <a:ext cx="868463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zpravidla mnohem složitější</a:t>
            </a:r>
          </a:p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 pořízení obrázku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6</a:t>
            </a:fld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32115" y="116888"/>
            <a:ext cx="4711546" cy="92333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NE</a:t>
            </a:r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VÝHODY :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3021" y="2776445"/>
            <a:ext cx="86846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většinou je vektorová grafika</a:t>
            </a:r>
          </a:p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 velmi náročná na velikost</a:t>
            </a:r>
          </a:p>
          <a:p>
            <a:r>
              <a:rPr lang="cs-CZ" sz="40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operační paměti a na procesor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3021" y="4715437"/>
            <a:ext cx="86846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 programy pro práci s </a:t>
            </a:r>
            <a:r>
              <a:rPr lang="cs-CZ" sz="4000" b="1" dirty="0" err="1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vektoro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-</a:t>
            </a:r>
          </a:p>
          <a:p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 </a:t>
            </a:r>
            <a:r>
              <a:rPr lang="cs-CZ" sz="4000" b="1" dirty="0" err="1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vou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grafikou nebývají zdarma </a:t>
            </a:r>
          </a:p>
          <a:p>
            <a:r>
              <a:rPr lang="cs-CZ" sz="4000" b="1" dirty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</a:t>
            </a:r>
            <a:r>
              <a:rPr lang="cs-CZ" sz="4000" b="1" dirty="0" smtClean="0">
                <a:ln w="19050" cmpd="sng">
                  <a:solidFill>
                    <a:schemeClr val="tx1"/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latin typeface="Comic Sans MS" pitchFamily="66" charset="0"/>
              </a:rPr>
              <a:t> a jsou dost drahé</a:t>
            </a:r>
            <a:endParaRPr lang="cs-CZ" sz="4000" b="1" dirty="0">
              <a:ln w="19050">
                <a:solidFill>
                  <a:schemeClr val="tx1"/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24197" y="-6222"/>
            <a:ext cx="362798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VEKTOROVÁ  GRAFIKA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7576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45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  <p:bldP spid="6" grpId="0"/>
      <p:bldP spid="10" grpId="0"/>
      <p:bldP spid="9" grpId="0"/>
      <p:bldP spid="9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-1" y="-6222"/>
            <a:ext cx="486003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Ukázka </a:t>
            </a:r>
            <a:r>
              <a:rPr lang="cs-CZ" sz="40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efektivity vektorové </a:t>
            </a:r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grafiky</a:t>
            </a:r>
          </a:p>
          <a:p>
            <a:pPr algn="ctr"/>
            <a:r>
              <a:rPr lang="cs-CZ" sz="4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při </a:t>
            </a:r>
            <a:r>
              <a:rPr lang="cs-CZ" sz="40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zvětšování: </a:t>
            </a:r>
            <a:endParaRPr lang="cs-CZ" sz="4000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7</a:t>
            </a:fld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2704" y="30862"/>
            <a:ext cx="3958719" cy="676334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0" y="2420888"/>
            <a:ext cx="5256584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(a) originální obrázek</a:t>
            </a:r>
          </a:p>
          <a:p>
            <a:endParaRPr lang="cs-CZ" sz="2800" b="1" dirty="0" smtClean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(b</a:t>
            </a:r>
            <a:r>
              <a:rPr lang="cs-CZ" sz="36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) zvětšeno 8× </a:t>
            </a:r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jako</a:t>
            </a:r>
          </a:p>
          <a:p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  vektorový obrázek</a:t>
            </a:r>
          </a:p>
          <a:p>
            <a:endParaRPr lang="cs-CZ" sz="2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  <a:p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(c</a:t>
            </a:r>
            <a:r>
              <a:rPr lang="cs-CZ" sz="36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) zvětšeno 8x </a:t>
            </a:r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jako</a:t>
            </a:r>
          </a:p>
          <a:p>
            <a:r>
              <a:rPr lang="cs-CZ" sz="36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 bitmapový obrázek</a:t>
            </a:r>
            <a:endParaRPr lang="cs-CZ" sz="36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tx2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24197" y="-6222"/>
            <a:ext cx="362798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VEKTOROVÁ  GRAFIKA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652120" y="127265"/>
            <a:ext cx="736173" cy="360257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445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8500"/>
                            </p:stCondLst>
                            <p:childTnLst>
                              <p:par>
                                <p:cTn id="22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5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3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9" grpId="0"/>
      <p:bldP spid="9" grpId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578553"/>
            <a:ext cx="83529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Mezi nejpoužívanější vektorové editory patří:</a:t>
            </a:r>
            <a:endParaRPr lang="cs-CZ" sz="4000" b="1" dirty="0">
              <a:ln w="127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8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16136" y="-6222"/>
            <a:ext cx="40360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VEKTOROVÉ  EDITORY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565942"/>
            <a:ext cx="832952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ZONER  CALLISTO</a:t>
            </a:r>
            <a:endParaRPr lang="cs-CZ" sz="6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45325" y="595754"/>
            <a:ext cx="557396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CORELDRAW</a:t>
            </a:r>
            <a:endParaRPr lang="cs-CZ" sz="6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7703" y="595754"/>
            <a:ext cx="888469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ADOBE ILLUSTRATOR</a:t>
            </a:r>
            <a:endParaRPr lang="cs-CZ" sz="60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837" y="1552946"/>
            <a:ext cx="8333022" cy="518406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333" y="1554201"/>
            <a:ext cx="8358525" cy="512715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505" y="1695409"/>
            <a:ext cx="8321249" cy="4899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987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8" presetClass="entr" presetSubtype="0" accel="50000" fill="hold" grpId="1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49547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" dur="90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" decel="50000" autoRev="1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" fill="hold">
                                          <p:stCondLst>
                                            <p:cond delay="1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grpId="2" nodeType="clickEffect">
                                  <p:stCondLst>
                                    <p:cond delay="25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1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25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25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6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500"/>
                            </p:stCondLst>
                            <p:childTnLst>
                              <p:par>
                                <p:cTn id="4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4500"/>
                            </p:stCondLst>
                            <p:childTnLst>
                              <p:par>
                                <p:cTn id="7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8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2733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996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996" tmFilter="0, 0; 0.125,0.2665; 0.25,0.4; 0.375,0.465; 0.5,0.5;  0.625,0.535; 0.75,0.6; 0.875,0.7335; 1,1">
                                          <p:stCondLst>
                                            <p:cond delay="99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498" tmFilter="0, 0; 0.125,0.2665; 0.25,0.4; 0.375,0.465; 0.5,0.5;  0.625,0.535; 0.75,0.6; 0.875,0.7335; 1,1">
                                          <p:stCondLst>
                                            <p:cond delay="198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46" tmFilter="0, 0; 0.125,0.2665; 0.25,0.4; 0.375,0.465; 0.5,0.5;  0.625,0.535; 0.75,0.6; 0.875,0.7335; 1,1">
                                          <p:stCondLst>
                                            <p:cond delay="248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39">
                                          <p:stCondLst>
                                            <p:cond delay="9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249" decel="50000">
                                          <p:stCondLst>
                                            <p:cond delay="101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39">
                                          <p:stCondLst>
                                            <p:cond delay="19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249" decel="50000">
                                          <p:stCondLst>
                                            <p:cond delay="2007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39">
                                          <p:stCondLst>
                                            <p:cond delay="2463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249" decel="50000">
                                          <p:stCondLst>
                                            <p:cond delay="250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39">
                                          <p:stCondLst>
                                            <p:cond delay="27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249" decel="50000">
                                          <p:stCondLst>
                                            <p:cond delay="275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4500"/>
                            </p:stCondLst>
                            <p:childTnLst>
                              <p:par>
                                <p:cTn id="101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3" grpId="2"/>
      <p:bldP spid="8" grpId="0"/>
      <p:bldP spid="2" grpId="0"/>
      <p:bldP spid="2" grpId="1"/>
      <p:bldP spid="11" grpId="0"/>
      <p:bldP spid="11" grpId="1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24555"/>
            <a:ext cx="88569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Nejpoúžívanějším vektorovým editorem je program </a:t>
            </a:r>
            <a:r>
              <a:rPr lang="cs-CZ" sz="3600" b="1" dirty="0" smtClean="0">
                <a:ln w="31550" cmpd="sng">
                  <a:solidFill>
                    <a:srgbClr val="C00000"/>
                  </a:soli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INKSCAPE</a:t>
            </a:r>
          </a:p>
          <a:p>
            <a:pPr algn="ctr"/>
            <a:r>
              <a:rPr lang="cs-CZ" sz="3600" b="1" dirty="0" smtClean="0">
                <a:ln w="127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Comic Sans MS" pitchFamily="66" charset="0"/>
              </a:rPr>
              <a:t>(je zdarma!)</a:t>
            </a:r>
            <a:endParaRPr lang="cs-CZ" sz="3600" b="1" dirty="0">
              <a:ln w="31550" cmpd="sng">
                <a:solidFill>
                  <a:srgbClr val="C00000"/>
                </a:soli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9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15294" y="-6222"/>
            <a:ext cx="383688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VEKTOROV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Ý  EDITOR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5865" y="1925108"/>
            <a:ext cx="6104278" cy="477659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16450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xit" presetSubtype="8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38" presetClass="entr" presetSubtype="0" accel="50000" fill="hold" grpId="0" nodeType="afterEffect">
                                  <p:stCondLst>
                                    <p:cond delay="2000"/>
                                  </p:stCondLst>
                                  <p:iterate type="lt">
                                    <p:tmPct val="49547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8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" dur="90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" decel="50000" autoRev="1" fill="hold">
                                          <p:stCondLst>
                                            <p:cond delay="9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" fill="hold">
                                          <p:stCondLst>
                                            <p:cond delay="1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3245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3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3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8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35933" y="85527"/>
            <a:ext cx="4036041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VEKTOROVÉ  EDITORY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80732" y="1628800"/>
            <a:ext cx="734644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Mezi vektorové editory</a:t>
            </a:r>
          </a:p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nepatří program: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39552" y="3215709"/>
            <a:ext cx="38921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accent1">
                      <a:lumMod val="7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 action="ppaction://hlinksldjump"/>
              </a:rPr>
              <a:t>INKSCAPE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27584" y="4437112"/>
            <a:ext cx="26869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GIMP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87624" y="5589240"/>
            <a:ext cx="47034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CORELDRAW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88224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31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35935" y="85527"/>
            <a:ext cx="4036041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VEKTOROVÉ  EDITORY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4028" y="1700808"/>
            <a:ext cx="812754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Vektorové editory jsou poměrně</a:t>
            </a:r>
          </a:p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velmi náročné na: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45201" y="3024247"/>
            <a:ext cx="90289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rychlost internet. připojení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1726" y="4305870"/>
            <a:ext cx="77473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5" action="ppaction://hlinksldjump"/>
              </a:rPr>
              <a:t>procesor a oper. paměť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70380" y="5490810"/>
            <a:ext cx="42242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c)  </a:t>
            </a: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chlazení PC</a:t>
            </a:r>
            <a:endParaRPr lang="cs-CZ" sz="5400" b="1" cap="none" spc="0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88224" y="5489937"/>
            <a:ext cx="2450094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DALŠÍ</a:t>
            </a:r>
          </a:p>
          <a:p>
            <a:pPr algn="ctr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OTÁZKA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63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35935" y="85527"/>
            <a:ext cx="4036041" cy="169277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VEKTOROVÉ  EDITORY</a:t>
            </a:r>
          </a:p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TEST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085" y="1858179"/>
            <a:ext cx="904766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Jak se mění kvalita obrázku upravovaných</a:t>
            </a:r>
          </a:p>
          <a:p>
            <a:pPr algn="ctr"/>
            <a:r>
              <a:rPr lang="cs-CZ" sz="3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ve vektorových editorech?</a:t>
            </a:r>
            <a:endParaRPr lang="cs-CZ" sz="3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222533" y="3284984"/>
            <a:ext cx="8154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a) 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při zmenšení se zlepšuje</a:t>
            </a:r>
            <a:endParaRPr lang="cs-CZ" sz="5400" b="1" dirty="0">
              <a:ln w="28575">
                <a:solidFill>
                  <a:schemeClr val="accent1">
                    <a:lumMod val="7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99573" y="4437112"/>
            <a:ext cx="804861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b)   </a:t>
            </a:r>
            <a:r>
              <a:rPr lang="cs-CZ" sz="5400" b="1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při zvětšení se zlepšuje</a:t>
            </a:r>
            <a:endParaRPr lang="cs-CZ" sz="5400" b="1" dirty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05984" y="5517232"/>
            <a:ext cx="40607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914400" indent="-914400">
              <a:buAutoNum type="alphaLcParenR" startAt="3"/>
            </a:pPr>
            <a:r>
              <a:rPr lang="cs-CZ" sz="5400" b="1" cap="none" spc="0" dirty="0" smtClean="0">
                <a:ln w="28575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3" action="ppaction://hlinksldjump"/>
              </a:rPr>
              <a:t>nemění se</a:t>
            </a:r>
            <a:endParaRPr lang="cs-CZ" sz="5400" b="1" cap="none" spc="0" dirty="0" smtClean="0">
              <a:ln w="28575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60232" y="5971927"/>
            <a:ext cx="235833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KLIKNI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531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14500" y="548680"/>
            <a:ext cx="5715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7145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325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572000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1009" y="5715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145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432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00750" y="20002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7145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7200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00750" y="342900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145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1432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7200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00750" y="4857750"/>
            <a:ext cx="1428750" cy="142875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67" name="TextovéPole 19"/>
          <p:cNvSpPr txBox="1">
            <a:spLocks noChangeArrowheads="1"/>
          </p:cNvSpPr>
          <p:nvPr/>
        </p:nvSpPr>
        <p:spPr bwMode="auto">
          <a:xfrm>
            <a:off x="1071563" y="5715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2068" name="TextovéPole 20"/>
          <p:cNvSpPr txBox="1">
            <a:spLocks noChangeArrowheads="1"/>
          </p:cNvSpPr>
          <p:nvPr/>
        </p:nvSpPr>
        <p:spPr bwMode="auto">
          <a:xfrm>
            <a:off x="1071563" y="20002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2069" name="TextovéPole 21"/>
          <p:cNvSpPr txBox="1">
            <a:spLocks noChangeArrowheads="1"/>
          </p:cNvSpPr>
          <p:nvPr/>
        </p:nvSpPr>
        <p:spPr bwMode="auto">
          <a:xfrm>
            <a:off x="1071563" y="342900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2070" name="TextovéPole 22"/>
          <p:cNvSpPr txBox="1">
            <a:spLocks noChangeArrowheads="1"/>
          </p:cNvSpPr>
          <p:nvPr/>
        </p:nvSpPr>
        <p:spPr bwMode="auto">
          <a:xfrm>
            <a:off x="1071563" y="4857750"/>
            <a:ext cx="64293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6000" b="1">
                <a:solidFill>
                  <a:srgbClr val="C00000"/>
                </a:solidFill>
                <a:latin typeface="Calibri" pitchFamily="34" charset="0"/>
              </a:rPr>
              <a:t>D</a:t>
            </a:r>
          </a:p>
        </p:txBody>
      </p:sp>
      <p:sp>
        <p:nvSpPr>
          <p:cNvPr id="2071" name="TextovéPole 23"/>
          <p:cNvSpPr txBox="1">
            <a:spLocks noChangeArrowheads="1"/>
          </p:cNvSpPr>
          <p:nvPr/>
        </p:nvSpPr>
        <p:spPr bwMode="auto">
          <a:xfrm>
            <a:off x="1692275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072" name="TextovéPole 24"/>
          <p:cNvSpPr txBox="1">
            <a:spLocks noChangeArrowheads="1"/>
          </p:cNvSpPr>
          <p:nvPr/>
        </p:nvSpPr>
        <p:spPr bwMode="auto">
          <a:xfrm>
            <a:off x="307181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073" name="TextovéPole 25"/>
          <p:cNvSpPr txBox="1">
            <a:spLocks noChangeArrowheads="1"/>
          </p:cNvSpPr>
          <p:nvPr/>
        </p:nvSpPr>
        <p:spPr bwMode="auto">
          <a:xfrm>
            <a:off x="4572000" y="0"/>
            <a:ext cx="150018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74" name="TextovéPole 27"/>
          <p:cNvSpPr txBox="1">
            <a:spLocks noChangeArrowheads="1"/>
          </p:cNvSpPr>
          <p:nvPr/>
        </p:nvSpPr>
        <p:spPr bwMode="auto">
          <a:xfrm>
            <a:off x="5973763" y="0"/>
            <a:ext cx="1500187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4000">
                <a:solidFill>
                  <a:srgbClr val="C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075" name="TextovéPole 28"/>
          <p:cNvSpPr txBox="1">
            <a:spLocks noChangeArrowheads="1"/>
          </p:cNvSpPr>
          <p:nvPr/>
        </p:nvSpPr>
        <p:spPr bwMode="auto">
          <a:xfrm>
            <a:off x="611560" y="6357938"/>
            <a:ext cx="82089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dkryj </a:t>
            </a:r>
            <a:r>
              <a:rPr lang="cs-CZ" sz="24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jednotlivá 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 pitchFamily="34" charset="0"/>
              </a:rPr>
              <a:t>okénka a uhodni, co je na obrázku.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2375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 nodeType="clickPar">
                      <p:stCondLst>
                        <p:cond delay="0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 nodeType="clickPar">
                      <p:stCondLst>
                        <p:cond delay="0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 nodeType="clickPar">
                      <p:stCondLst>
                        <p:cond delay="0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 nodeType="clickPar">
                      <p:stCondLst>
                        <p:cond delay="0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 nodeType="clickPar">
                      <p:stCondLst>
                        <p:cond delay="0"/>
                      </p:stCondLst>
                      <p:childTnLst>
                        <p:par>
                          <p:cTn id="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 nodeType="clickPar">
                      <p:stCondLst>
                        <p:cond delay="0"/>
                      </p:stCondLst>
                      <p:childTnLst>
                        <p:par>
                          <p:cTn id="8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 nodeType="clickPar">
                      <p:stCondLst>
                        <p:cond delay="0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9498" y="113521"/>
            <a:ext cx="40360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VEKTOROVÉ  EDITORY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496" y="620688"/>
            <a:ext cx="62964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Comic Sans MS" pitchFamily="66" charset="0"/>
              </a:rPr>
              <a:t>POUŽITÉ  ZDROJE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14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0850" y="1340768"/>
            <a:ext cx="9113149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http://www.nvf.cz/profuturo/logo_esf.jpg</a:t>
            </a:r>
          </a:p>
          <a:p>
            <a:r>
              <a:rPr lang="cs-CZ" sz="2400" dirty="0" smtClean="0"/>
              <a:t>http://repeatingislands.files-wordpress.com/2009/06/eu-logo.jpg</a:t>
            </a:r>
          </a:p>
          <a:p>
            <a:r>
              <a:rPr lang="cs-CZ" sz="2400" dirty="0" smtClean="0"/>
              <a:t>http://www.teiresias.muni.cz/gifs/web/msmt-logo.gif</a:t>
            </a:r>
          </a:p>
          <a:p>
            <a:r>
              <a:rPr lang="cs-CZ" sz="2400" dirty="0" smtClean="0"/>
              <a:t>http://www.ucitelskyzpravodaj.cz/Portals/5/tema/Logo_OP_VK.jpg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cs.wikipedia.org/wiki/Soubor:VectorGraphicsExample.jpg</a:t>
            </a:r>
          </a:p>
          <a:p>
            <a:r>
              <a:rPr lang="cs-CZ" sz="2400" dirty="0"/>
              <a:t>http://www.stahuj.centrum.cz/direct/iR/katalog/inkscape/_</a:t>
            </a:r>
            <a:r>
              <a:rPr lang="cs-CZ" sz="2400" dirty="0" smtClean="0"/>
              <a:t>detail.jpg</a:t>
            </a:r>
          </a:p>
          <a:p>
            <a:r>
              <a:rPr lang="cs-CZ" sz="2400" dirty="0"/>
              <a:t>http://office.microsoft.com/cs-cz/images/results.aspx?qu=</a:t>
            </a:r>
          </a:p>
          <a:p>
            <a:r>
              <a:rPr lang="cs-CZ" sz="2400" dirty="0"/>
              <a:t>palec#ai:MC900441321|</a:t>
            </a:r>
          </a:p>
          <a:p>
            <a:r>
              <a:rPr lang="cs-CZ" sz="2300" dirty="0"/>
              <a:t>http://office.microsoft.com/cs-cz/images/results.aspx?qu=aplaus&amp;origin=</a:t>
            </a:r>
          </a:p>
          <a:p>
            <a:r>
              <a:rPr lang="cs-CZ" sz="2300" dirty="0"/>
              <a:t>FX010132103#ai:MM900041090|</a:t>
            </a:r>
          </a:p>
          <a:p>
            <a:r>
              <a:rPr lang="cs-CZ" sz="2400" dirty="0"/>
              <a:t>http://www.freesound.org/samplesViewSingle.php?id=33658</a:t>
            </a:r>
          </a:p>
          <a:p>
            <a:r>
              <a:rPr lang="cs-CZ" sz="2400" dirty="0"/>
              <a:t>http://</a:t>
            </a:r>
            <a:r>
              <a:rPr lang="cs-CZ" sz="2400" dirty="0" smtClean="0"/>
              <a:t>www.freedigitalphotos.net/images/43777ezgrxlum65.jpg</a:t>
            </a:r>
          </a:p>
          <a:p>
            <a:r>
              <a:rPr lang="cs-CZ" sz="2400" dirty="0"/>
              <a:t>http</a:t>
            </a:r>
            <a:r>
              <a:rPr lang="cs-CZ" sz="2400"/>
              <a:t>://</a:t>
            </a:r>
            <a:r>
              <a:rPr lang="cs-CZ" sz="2400" smtClean="0"/>
              <a:t>www.freedigitalphotos.net/images/9984khygkk8pks.jpg</a:t>
            </a:r>
            <a:endParaRPr lang="cs-CZ" sz="2400" dirty="0"/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397597" y="6372742"/>
            <a:ext cx="6400800" cy="406896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1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Mgr. Ladislav Králíček, 2. ZŠ Dobříš, 2011</a:t>
            </a:r>
            <a:endParaRPr lang="cs-CZ" sz="18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745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1040" y="3284984"/>
            <a:ext cx="5043368" cy="1615827"/>
          </a:xfrm>
          <a:prstGeom prst="rect">
            <a:avLst/>
          </a:prstGeom>
          <a:noFill/>
          <a:effectLst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900" b="1" cap="none" spc="50" dirty="0" smtClean="0">
                <a:ln w="11430"/>
                <a:solidFill>
                  <a:srgbClr val="FFFF99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Brooklyn" pitchFamily="2" charset="0"/>
              </a:rPr>
              <a:t>KONEC</a:t>
            </a:r>
            <a:endParaRPr lang="cs-CZ" sz="9900" b="1" cap="none" spc="50" dirty="0">
              <a:ln w="11430"/>
              <a:solidFill>
                <a:srgbClr val="FFFF99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Brooklyn" pitchFamily="2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440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16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75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17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75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24" y="1553008"/>
            <a:ext cx="8372806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00B050">
                        <a:shade val="30000"/>
                        <a:satMod val="115000"/>
                      </a:srgbClr>
                    </a:gs>
                    <a:gs pos="50000">
                      <a:srgbClr val="00B050">
                        <a:shade val="67500"/>
                        <a:satMod val="115000"/>
                      </a:srgbClr>
                    </a:gs>
                    <a:gs pos="100000">
                      <a:srgbClr val="00B05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VÝBORNĚ !</a:t>
            </a:r>
          </a:p>
        </p:txBody>
      </p:sp>
      <p:sp>
        <p:nvSpPr>
          <p:cNvPr id="3" name="Zahnutá šipka doleva 2">
            <a:hlinkClick r:id="rId4" action="ppaction://hlinksldjump"/>
          </p:cNvPr>
          <p:cNvSpPr/>
          <p:nvPr/>
        </p:nvSpPr>
        <p:spPr>
          <a:xfrm>
            <a:off x="6904199" y="4437112"/>
            <a:ext cx="1296144" cy="1224136"/>
          </a:xfrm>
          <a:prstGeom prst="curvedLeftArrow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39927" y="57654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solidFill>
                  <a:schemeClr val="accent3">
                    <a:lumMod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solidFill>
                <a:schemeClr val="accent3">
                  <a:lumMod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18</a:t>
            </a:fld>
            <a:endParaRPr lang="cs-CZ"/>
          </a:p>
        </p:txBody>
      </p:sp>
      <p:pic>
        <p:nvPicPr>
          <p:cNvPr id="6" name="j021616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5313" y="214313"/>
            <a:ext cx="438150" cy="43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13000"/>
            <a:ext cx="2096074" cy="20162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959749"/>
            <a:ext cx="1905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751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7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505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13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913" tmFilter="0, 0; 0.125,0.2665; 0.25,0.4; 0.375,0.465; 0.5,0.5;  0.625,0.535; 0.75,0.6; 0.875,0.7335; 1,1">
                                          <p:stCondLst>
                                            <p:cond delay="91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56" tmFilter="0, 0; 0.125,0.2665; 0.25,0.4; 0.375,0.465; 0.5,0.5;  0.625,0.535; 0.75,0.6; 0.875,0.7335; 1,1">
                                          <p:stCondLst>
                                            <p:cond delay="1821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26" tmFilter="0, 0; 0.125,0.2665; 0.25,0.4; 0.375,0.465; 0.5,0.5;  0.625,0.535; 0.75,0.6; 0.875,0.7335; 1,1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36">
                                          <p:stCondLst>
                                            <p:cond delay="89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228" decel="50000">
                                          <p:stCondLst>
                                            <p:cond delay="93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36">
                                          <p:stCondLst>
                                            <p:cond delay="180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228" decel="50000">
                                          <p:stCondLst>
                                            <p:cond delay="184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36">
                                          <p:stCondLst>
                                            <p:cond delay="225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22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36">
                                          <p:stCondLst>
                                            <p:cond delay="248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228" decel="50000">
                                          <p:stCondLst>
                                            <p:cond delay="25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731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481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showWhenStopped="0"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3" grpId="0" animBg="1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19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03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20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03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32742" y="1628800"/>
            <a:ext cx="6632971" cy="156966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perspectiveLeft"/>
              <a:lightRig rig="soft" dir="tl">
                <a:rot lat="0" lon="0" rev="0"/>
              </a:lightRig>
            </a:scene3d>
            <a:sp3d extrusionH="57150" contourW="25400" prstMaterial="matte">
              <a:bevelT w="25400" h="55880" prst="cross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spc="50" dirty="0">
                <a:ln w="11430"/>
                <a:gradFill flip="none" rotWithShape="1">
                  <a:gsLst>
                    <a:gs pos="0">
                      <a:srgbClr val="FF0000">
                        <a:shade val="30000"/>
                        <a:satMod val="115000"/>
                      </a:srgbClr>
                    </a:gs>
                    <a:gs pos="50000">
                      <a:srgbClr val="FF0000">
                        <a:shade val="67500"/>
                        <a:satMod val="115000"/>
                      </a:srgbClr>
                    </a:gs>
                    <a:gs pos="100000">
                      <a:srgbClr val="FF0000">
                        <a:shade val="100000"/>
                        <a:satMod val="115000"/>
                      </a:srgbClr>
                    </a:gs>
                  </a:gsLst>
                  <a:lin ang="16200000" scaled="1"/>
                  <a:tileRect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Guanine" pitchFamily="2" charset="-18"/>
              </a:rPr>
              <a:t>! CHYBA !</a:t>
            </a:r>
          </a:p>
        </p:txBody>
      </p:sp>
      <p:sp>
        <p:nvSpPr>
          <p:cNvPr id="3" name="Zahnutá šipka doleva 2">
            <a:hlinkClick r:id="rId5" action="ppaction://hlinksldjump"/>
          </p:cNvPr>
          <p:cNvSpPr/>
          <p:nvPr/>
        </p:nvSpPr>
        <p:spPr>
          <a:xfrm>
            <a:off x="7103775" y="4477595"/>
            <a:ext cx="1296144" cy="1224136"/>
          </a:xfrm>
          <a:prstGeom prst="curvedLeftArrow">
            <a:avLst/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2408" y="5730331"/>
            <a:ext cx="221887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K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likni na</a:t>
            </a:r>
          </a:p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Brooklyn" pitchFamily="2" charset="0"/>
              </a:rPr>
              <a:t>šipku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Brooklyn" pitchFamily="2" charset="0"/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E825-0421-45D4-866F-4844DB815D5E}" type="slidenum">
              <a:rPr lang="cs-CZ" smtClean="0"/>
              <a:t>21</a:t>
            </a:fld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3051139"/>
            <a:ext cx="2743200" cy="2743200"/>
          </a:xfrm>
          <a:prstGeom prst="rect">
            <a:avLst/>
          </a:prstGeom>
        </p:spPr>
      </p:pic>
      <p:pic>
        <p:nvPicPr>
          <p:cNvPr id="7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399919" y="116632"/>
            <a:ext cx="609600" cy="609600"/>
          </a:xfrm>
          <a:prstGeom prst="rect">
            <a:avLst/>
          </a:prstGeom>
        </p:spPr>
      </p:pic>
      <p:pic>
        <p:nvPicPr>
          <p:cNvPr id="8" name="disappointmen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7504" y="11663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030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an dir="d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29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90"/>
                            </p:stCondLst>
                            <p:childTnLst>
                              <p:par>
                                <p:cTn id="1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9" dur="129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8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33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30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 showWhenStopped="0">
                <p:cTn id="31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  <p:bldLst>
      <p:bldP spid="2" grpId="0"/>
      <p:bldP spid="3" grpId="0" animBg="1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B8CCE4"/>
      </a:hlink>
      <a:folHlink>
        <a:srgbClr val="B8CCE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25630</TotalTime>
  <Words>484</Words>
  <Application>Microsoft Office PowerPoint</Application>
  <PresentationFormat>Předvádění na obrazovce (4:3)</PresentationFormat>
  <Paragraphs>151</Paragraphs>
  <Slides>21</Slides>
  <Notes>1</Notes>
  <HiddenSlides>7</HiddenSlides>
  <MMClips>9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8" baseType="lpstr">
      <vt:lpstr>Arial</vt:lpstr>
      <vt:lpstr>Guanine</vt:lpstr>
      <vt:lpstr>Brooklyn</vt:lpstr>
      <vt:lpstr>Times New Roman</vt:lpstr>
      <vt:lpstr>Comic Sans MS</vt:lpstr>
      <vt:lpstr>Calibri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169</cp:revision>
  <dcterms:created xsi:type="dcterms:W3CDTF">2011-05-01T03:53:33Z</dcterms:created>
  <dcterms:modified xsi:type="dcterms:W3CDTF">2011-08-25T15:14:33Z</dcterms:modified>
</cp:coreProperties>
</file>