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sldIdLst>
    <p:sldId id="289" r:id="rId2"/>
    <p:sldId id="256" r:id="rId3"/>
    <p:sldId id="257" r:id="rId4"/>
    <p:sldId id="276" r:id="rId5"/>
    <p:sldId id="280" r:id="rId6"/>
    <p:sldId id="274" r:id="rId7"/>
    <p:sldId id="275" r:id="rId8"/>
    <p:sldId id="281" r:id="rId9"/>
    <p:sldId id="263" r:id="rId10"/>
    <p:sldId id="266" r:id="rId11"/>
    <p:sldId id="269" r:id="rId12"/>
    <p:sldId id="288" r:id="rId13"/>
    <p:sldId id="273" r:id="rId14"/>
    <p:sldId id="290" r:id="rId15"/>
    <p:sldId id="282" r:id="rId16"/>
    <p:sldId id="283" r:id="rId17"/>
    <p:sldId id="284" r:id="rId18"/>
    <p:sldId id="285" r:id="rId19"/>
    <p:sldId id="286" r:id="rId20"/>
    <p:sldId id="287" r:id="rId21"/>
  </p:sldIdLst>
  <p:sldSz cx="9144000" cy="6858000" type="screen4x3"/>
  <p:notesSz cx="6858000" cy="9144000"/>
  <p:embeddedFontLst>
    <p:embeddedFont>
      <p:font typeface="Guanine" pitchFamily="2" charset="-18"/>
      <p:regular r:id="rId23"/>
    </p:embeddedFont>
    <p:embeddedFont>
      <p:font typeface="Brooklyn" pitchFamily="2" charset="0"/>
      <p:regular r:id="rId24"/>
      <p:bold r:id="rId25"/>
    </p:embeddedFont>
    <p:embeddedFont>
      <p:font typeface="GungsuhChe" pitchFamily="49" charset="-127"/>
      <p:regular r:id="rId26"/>
    </p:embeddedFont>
    <p:embeddedFont>
      <p:font typeface="Comic Sans MS" pitchFamily="66" charset="0"/>
      <p:regular r:id="rId27"/>
      <p:bold r:id="rId28"/>
    </p:embeddedFont>
    <p:embeddedFont>
      <p:font typeface="Calibri" pitchFamily="34" charset="0"/>
      <p:regular r:id="rId29"/>
      <p:bold r:id="rId30"/>
      <p:italic r:id="rId31"/>
      <p:boldItalic r:id="rId32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FEEA"/>
    <a:srgbClr val="F7FFF8"/>
    <a:srgbClr val="CCFCD1"/>
    <a:srgbClr val="E6EED6"/>
    <a:srgbClr val="D6E3BB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6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8FEEA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5.xml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6.xml"/><Relationship Id="rId4" Type="http://schemas.openxmlformats.org/officeDocument/2006/relationships/slide" Target="slide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8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7.GIF"/><Relationship Id="rId5" Type="http://schemas.openxmlformats.org/officeDocument/2006/relationships/image" Target="../media/image16.png"/><Relationship Id="rId4" Type="http://schemas.openxmlformats.org/officeDocument/2006/relationships/slide" Target="slide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8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7.GIF"/><Relationship Id="rId5" Type="http://schemas.openxmlformats.org/officeDocument/2006/relationships/image" Target="../media/image16.png"/><Relationship Id="rId4" Type="http://schemas.openxmlformats.org/officeDocument/2006/relationships/slide" Target="slide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8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7.GIF"/><Relationship Id="rId5" Type="http://schemas.openxmlformats.org/officeDocument/2006/relationships/image" Target="../media/image16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0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9.PNG"/><Relationship Id="rId5" Type="http://schemas.openxmlformats.org/officeDocument/2006/relationships/slide" Target="slide9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0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9.PNG"/><Relationship Id="rId5" Type="http://schemas.openxmlformats.org/officeDocument/2006/relationships/slide" Target="slide10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0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9.PNG"/><Relationship Id="rId5" Type="http://schemas.openxmlformats.org/officeDocument/2006/relationships/slide" Target="slide11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8071902"/>
              </p:ext>
            </p:extLst>
          </p:nvPr>
        </p:nvGraphicFramePr>
        <p:xfrm>
          <a:off x="107504" y="5209864"/>
          <a:ext cx="8928992" cy="1557130"/>
        </p:xfrm>
        <a:graphic>
          <a:graphicData uri="http://schemas.openxmlformats.org/drawingml/2006/table">
            <a:tbl>
              <a:tblPr>
                <a:solidFill>
                  <a:srgbClr val="F3FFFC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{69C7853C-536D-4A76-A0AE-DD22124D55A5}</a:tableStyleId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Číslo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/>
                        <a:t>CZ.1.07/1.4.00/21.1405</a:t>
                      </a:r>
                      <a:endParaRPr lang="cs-CZ" sz="19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Název sady materiálů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/>
                        <a:t>Informatika 8.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Název materiálu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/>
                        <a:t>VY_32_INOVACE_13_Grafické editory</a:t>
                      </a:r>
                      <a:r>
                        <a:rPr lang="cs-CZ" sz="1900" b="1" kern="1200" dirty="0" smtClean="0">
                          <a:effectLst/>
                        </a:rPr>
                        <a:t> - Fotoeditory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Autor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/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739" y="1595536"/>
            <a:ext cx="3556614" cy="355661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305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72008"/>
            <a:ext cx="6192688" cy="764704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GRAFICKÉ  EDITORY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3107" y="2276872"/>
            <a:ext cx="829778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FOTOEDITORY</a:t>
            </a:r>
            <a:endParaRPr lang="cs-CZ" sz="8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3131840" y="6342872"/>
            <a:ext cx="3960440" cy="4068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8680"/>
            <a:ext cx="9144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Programy, ve kterých se kreslí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a upravují obrázky v počítači,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dělíme na :</a:t>
            </a:r>
            <a:endParaRPr lang="cs-CZ" sz="4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385" y="2780928"/>
            <a:ext cx="8779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</a:rPr>
              <a:t>❶  </a:t>
            </a:r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  <a:latin typeface="Comic Sans MS" pitchFamily="66" charset="0"/>
              </a:rPr>
              <a:t>BITMAPOVÉ  EDITORY</a:t>
            </a:r>
            <a:endParaRPr lang="cs-CZ" sz="4400" dirty="0">
              <a:effectLst>
                <a:glow rad="101600">
                  <a:srgbClr val="C00000">
                    <a:alpha val="60000"/>
                  </a:srgbClr>
                </a:glo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17271" y="-6222"/>
            <a:ext cx="36349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GRAFICKÉ  EDITORY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2423" y="3933056"/>
            <a:ext cx="8779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</a:rPr>
              <a:t>❷  </a:t>
            </a:r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  <a:latin typeface="Comic Sans MS" pitchFamily="66" charset="0"/>
              </a:rPr>
              <a:t>VEKTOROVÉ  EDITORY</a:t>
            </a:r>
            <a:endParaRPr lang="cs-CZ" sz="4400" dirty="0">
              <a:effectLst>
                <a:glow rad="101600">
                  <a:srgbClr val="C00000">
                    <a:alpha val="60000"/>
                  </a:srgbClr>
                </a:glow>
              </a:effectLst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0051" y="5085184"/>
            <a:ext cx="58801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</a:rPr>
              <a:t>❸  </a:t>
            </a:r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  <a:latin typeface="Comic Sans MS" pitchFamily="66" charset="0"/>
              </a:rPr>
              <a:t>FOTOEDITORY</a:t>
            </a:r>
            <a:endParaRPr lang="cs-CZ" sz="4400" dirty="0">
              <a:effectLst>
                <a:glow rad="101600">
                  <a:srgbClr val="C00000">
                    <a:alpha val="60000"/>
                  </a:srgbClr>
                </a:glo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25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25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25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908720"/>
            <a:ext cx="91440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Již z názvu je zřejmé, že fotoeditory jsou programy, které se používají při úpravách digitálních fotografií. Většinou lze použít libovolný bitmapový editor, ale speciální fotoeditory mívají mnohem více nástrojů a jsou tedy pro úpravy </a:t>
            </a:r>
            <a:r>
              <a:rPr lang="cs-CZ" sz="4000" b="1" dirty="0" err="1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digit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. fotografií vhodnější.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87661" y="16356"/>
            <a:ext cx="26532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FOTOEDITORY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9552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3" grpId="2"/>
      <p:bldP spid="8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6394" y="1601505"/>
            <a:ext cx="86846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změna velikosti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98950" y="-6222"/>
            <a:ext cx="26532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FOTOEDITORY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41564" y="76235"/>
            <a:ext cx="7106434" cy="14465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MOŽNOSTI PRÁCE</a:t>
            </a:r>
          </a:p>
          <a:p>
            <a:pPr algn="ctr"/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S DIGIT. FOTOGRAFIÍ</a:t>
            </a:r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: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020" y="2272094"/>
            <a:ext cx="86846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otočení, překlopení, zešikmení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65" y="2996005"/>
            <a:ext cx="89915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korekce barev (jas, kontrast,...)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9289" y="3748514"/>
            <a:ext cx="89915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rámeček, stín, průhledná barva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3588" y="4540679"/>
            <a:ext cx="89915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výběr (obdélník, laso, ...)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8083" y="5309518"/>
            <a:ext cx="89915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optické efekty a filtry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8083" y="6153894"/>
            <a:ext cx="51000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...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09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500"/>
                            </p:stCondLst>
                            <p:childTnLst>
                              <p:par>
                                <p:cTn id="78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2" grpId="0" animBg="1"/>
      <p:bldP spid="6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78553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Mezi nejpoužívanější fotoeditory patří:</a:t>
            </a:r>
            <a:endParaRPr lang="cs-CZ" sz="40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98950" y="-6222"/>
            <a:ext cx="26532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FOTOEDITORY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74607" y="566091"/>
            <a:ext cx="892744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ADOBE PHOTOSHOP</a:t>
            </a:r>
            <a:endParaRPr lang="cs-CZ" sz="6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70209" y="578553"/>
            <a:ext cx="593624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PHOTOSCAPE</a:t>
            </a:r>
            <a:endParaRPr lang="cs-CZ" sz="6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5472" y="632361"/>
            <a:ext cx="90585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ZONER PHOTO STUDIO</a:t>
            </a:r>
            <a:endParaRPr lang="cs-CZ" sz="54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55691"/>
            <a:ext cx="8136904" cy="51840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55691"/>
            <a:ext cx="8136904" cy="512715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555691"/>
            <a:ext cx="7776864" cy="5184062"/>
          </a:xfrm>
          <a:prstGeom prst="rect">
            <a:avLst/>
          </a:prstGeom>
          <a:ln w="952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9298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8" presetClass="entr" presetSubtype="0" accel="5000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49547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" dur="90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" decel="50000" autoRev="1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" fill="hold">
                                          <p:stCondLst>
                                            <p:cond delay="1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grpId="2" nodeType="click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1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25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5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50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500"/>
                            </p:stCondLst>
                            <p:childTnLst>
                              <p:par>
                                <p:cTn id="7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4500"/>
                            </p:stCondLst>
                            <p:childTnLst>
                              <p:par>
                                <p:cTn id="101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3" grpId="2"/>
      <p:bldP spid="8" grpId="0"/>
      <p:bldP spid="2" grpId="0"/>
      <p:bldP spid="2" grpId="1"/>
      <p:bldP spid="11" grpId="0"/>
      <p:bldP spid="11" grpId="1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24555"/>
            <a:ext cx="88569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Nejpoúžívanějším fotoeditorem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je program </a:t>
            </a:r>
            <a:r>
              <a:rPr lang="cs-CZ" sz="3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PHOTOFILTRE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(je zdarma!)</a:t>
            </a:r>
            <a:endParaRPr lang="cs-CZ" sz="3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710931" y="-6222"/>
            <a:ext cx="244124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FOTOEDITOR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925108"/>
            <a:ext cx="7488832" cy="477659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16450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xit" presetSubtype="8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8" presetClass="entr" presetSubtype="0" accel="5000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49547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8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" dur="90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" decel="50000" autoRev="1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" fill="hold">
                                          <p:stCondLst>
                                            <p:cond delay="1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2947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78553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Stále oblíbenější jsou</a:t>
            </a:r>
          </a:p>
          <a:p>
            <a:pPr algn="ctr"/>
            <a:r>
              <a:rPr lang="cs-CZ" sz="40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online fotoeditory:</a:t>
            </a:r>
            <a:endParaRPr lang="cs-CZ" sz="40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960067" y="-6222"/>
            <a:ext cx="419211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ONLINE  FOTOEDITORY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3528" y="578553"/>
            <a:ext cx="85908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www.improveyourimages.com</a:t>
            </a:r>
            <a:endParaRPr lang="cs-CZ" sz="48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31065" y="286165"/>
            <a:ext cx="737573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www.lookwow.com</a:t>
            </a:r>
            <a:endParaRPr lang="cs-CZ" sz="6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61" y="301554"/>
            <a:ext cx="90585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www.picnik.com</a:t>
            </a:r>
            <a:endParaRPr lang="cs-CZ" sz="6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1409550"/>
            <a:ext cx="8734829" cy="541808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554" y="1503632"/>
            <a:ext cx="8442845" cy="522992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1388936"/>
            <a:ext cx="8734830" cy="5344617"/>
          </a:xfrm>
          <a:prstGeom prst="rect">
            <a:avLst/>
          </a:prstGeom>
          <a:ln w="952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27180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8" presetClass="entr" presetSubtype="0" accel="5000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49547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" dur="90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" decel="50000" autoRev="1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" fill="hold">
                                          <p:stCondLst>
                                            <p:cond delay="1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grpId="1" nodeType="click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1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25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5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50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500"/>
                            </p:stCondLst>
                            <p:childTnLst>
                              <p:par>
                                <p:cTn id="7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4500"/>
                            </p:stCondLst>
                            <p:childTnLst>
                              <p:par>
                                <p:cTn id="101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8" grpId="0"/>
      <p:bldP spid="2" grpId="0"/>
      <p:bldP spid="2" grpId="1"/>
      <p:bldP spid="11" grpId="0"/>
      <p:bldP spid="11" grpId="1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91" y="85527"/>
            <a:ext cx="277672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FOTOEDITORY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112" y="2224089"/>
            <a:ext cx="9015610" cy="6155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Běžný bitmap. editor neobsahuje nástroj:</a:t>
            </a:r>
            <a:endParaRPr lang="cs-CZ" sz="3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39552" y="3215709"/>
            <a:ext cx="56684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action="ppaction://hlinksldjump"/>
              </a:rPr>
              <a:t>změna velikosti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27584" y="4437112"/>
            <a:ext cx="71761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optické efekty a filtry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87624" y="5589240"/>
            <a:ext cx="26327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výběr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88224" y="5489937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ea typeface="GungsuhChe" pitchFamily="49" charset="-127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ea typeface="GungsuhChe" pitchFamily="49" charset="-127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  <a:ea typeface="GungsuhChe" pitchFamily="49" charset="-127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93" y="85527"/>
            <a:ext cx="277672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FOTOEDITORY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817529"/>
            <a:ext cx="858440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Nejpoužívanějším fotoeditorem je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freewarový program: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601302" y="3441774"/>
            <a:ext cx="4258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PhotoFilter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30180" y="4593902"/>
            <a:ext cx="42898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PhotoFiltre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72287" y="5674022"/>
            <a:ext cx="37757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FotoFilter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88224" y="5417929"/>
            <a:ext cx="245009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ea typeface="GungsuhChe" pitchFamily="49" charset="-127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ea typeface="GungsuhChe" pitchFamily="49" charset="-127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  <a:ea typeface="GungsuhChe" pitchFamily="49" charset="-127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5593" y="85527"/>
            <a:ext cx="2776722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FOTOEDITORY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5955" y="1857018"/>
            <a:ext cx="87959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Mezi fotoeditory nepatří program: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51520" y="3068960"/>
            <a:ext cx="67606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54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Zoner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 </a:t>
            </a:r>
            <a:r>
              <a:rPr lang="cs-CZ" sz="54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Photo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 Studio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3528" y="4173862"/>
            <a:ext cx="46366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5400" b="1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PhotoScape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5536" y="5249231"/>
            <a:ext cx="36132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err="1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Inkscape</a:t>
            </a:r>
            <a:endParaRPr lang="cs-CZ" sz="54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88224" y="5899919"/>
            <a:ext cx="235833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  <a:ea typeface="GungsuhChe" pitchFamily="49" charset="-127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  <a:ea typeface="GungsuhChe" pitchFamily="49" charset="-127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571258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2282"/>
            <a:ext cx="1427968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7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034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392312" y="113521"/>
            <a:ext cx="26532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FOTOEDITORY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496" y="476672"/>
            <a:ext cx="66564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7504" y="1268760"/>
            <a:ext cx="9030485" cy="48628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http://www.nvf.cz/profuturo/logo_esf.jpg</a:t>
            </a:r>
          </a:p>
          <a:p>
            <a:r>
              <a:rPr lang="cs-CZ" sz="2400" dirty="0" smtClean="0"/>
              <a:t>http://repeatingislands.files-wordpress.com/2009/06/eu-logo.jpg</a:t>
            </a:r>
          </a:p>
          <a:p>
            <a:r>
              <a:rPr lang="cs-CZ" sz="2400" dirty="0" smtClean="0"/>
              <a:t>http://www.teiresias.muni.cz/gifs/web/msmt-logo.gif</a:t>
            </a:r>
          </a:p>
          <a:p>
            <a:r>
              <a:rPr lang="cs-CZ" sz="2400" dirty="0" smtClean="0"/>
              <a:t>http://www.ucitelskyzpravodaj.cz/Portals/5/tema/Logo_OP_VK.jpg</a:t>
            </a:r>
          </a:p>
          <a:p>
            <a:r>
              <a:rPr lang="cs-CZ" sz="2400" dirty="0"/>
              <a:t>http://office.microsoft.com/cs-cz/images/results.aspx?qu=</a:t>
            </a:r>
          </a:p>
          <a:p>
            <a:r>
              <a:rPr lang="cs-CZ" sz="2400" dirty="0"/>
              <a:t>palec#ai:MC900441321|</a:t>
            </a:r>
          </a:p>
          <a:p>
            <a:r>
              <a:rPr lang="cs-CZ" sz="2300" dirty="0"/>
              <a:t>http://office.microsoft.com/cs-cz/images/results.aspx?qu=aplaus&amp;origin=</a:t>
            </a:r>
          </a:p>
          <a:p>
            <a:r>
              <a:rPr lang="cs-CZ" sz="2300" dirty="0"/>
              <a:t>FX010132103#ai:MM900041090|</a:t>
            </a:r>
          </a:p>
          <a:p>
            <a:r>
              <a:rPr lang="cs-CZ" sz="2400" dirty="0"/>
              <a:t>http://www.freesound.org/samplesViewSingle.php?id=33658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office.microsoft.com/cs-cz/images/technika-CM079001967</a:t>
            </a:r>
          </a:p>
          <a:p>
            <a:r>
              <a:rPr lang="cs-CZ" sz="2400" dirty="0" smtClean="0"/>
              <a:t>.</a:t>
            </a:r>
            <a:r>
              <a:rPr lang="cs-CZ" sz="2400" dirty="0" err="1"/>
              <a:t>aspx?qu</a:t>
            </a:r>
            <a:r>
              <a:rPr lang="cs-CZ" sz="2400" dirty="0"/>
              <a:t>=computer#ai:MP900316490</a:t>
            </a:r>
            <a:r>
              <a:rPr lang="cs-CZ" sz="2400" dirty="0" smtClean="0"/>
              <a:t>|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www.freedigitalphotos.net/images/43777ezgrxlum65.jpg</a:t>
            </a:r>
          </a:p>
          <a:p>
            <a:r>
              <a:rPr lang="cs-CZ" sz="2400" dirty="0"/>
              <a:t>http</a:t>
            </a:r>
            <a:r>
              <a:rPr lang="cs-CZ" sz="2400"/>
              <a:t>://</a:t>
            </a:r>
            <a:r>
              <a:rPr lang="cs-CZ" sz="2400" smtClean="0"/>
              <a:t>www.freedigitalphotos.net/images/9984khygkk8pks.jpg</a:t>
            </a:r>
            <a:endParaRPr lang="cs-CZ" sz="24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74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328498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40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80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80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80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090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090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090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26992</TotalTime>
  <Words>385</Words>
  <Application>Microsoft Office PowerPoint</Application>
  <PresentationFormat>Předvádění na obrazovce (4:3)</PresentationFormat>
  <Paragraphs>133</Paragraphs>
  <Slides>20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8" baseType="lpstr">
      <vt:lpstr>Arial</vt:lpstr>
      <vt:lpstr>Guanine</vt:lpstr>
      <vt:lpstr>Brooklyn</vt:lpstr>
      <vt:lpstr>GungsuhChe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193</cp:revision>
  <dcterms:created xsi:type="dcterms:W3CDTF">2011-05-01T03:53:33Z</dcterms:created>
  <dcterms:modified xsi:type="dcterms:W3CDTF">2011-08-25T15:13:43Z</dcterms:modified>
</cp:coreProperties>
</file>