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301" r:id="rId2"/>
    <p:sldId id="256" r:id="rId3"/>
    <p:sldId id="283" r:id="rId4"/>
    <p:sldId id="286" r:id="rId5"/>
    <p:sldId id="290" r:id="rId6"/>
    <p:sldId id="291" r:id="rId7"/>
    <p:sldId id="292" r:id="rId8"/>
    <p:sldId id="293" r:id="rId9"/>
    <p:sldId id="263" r:id="rId10"/>
    <p:sldId id="266" r:id="rId11"/>
    <p:sldId id="269" r:id="rId12"/>
    <p:sldId id="300" r:id="rId13"/>
    <p:sldId id="273" r:id="rId14"/>
    <p:sldId id="302" r:id="rId15"/>
    <p:sldId id="294" r:id="rId16"/>
    <p:sldId id="295" r:id="rId17"/>
    <p:sldId id="296" r:id="rId18"/>
    <p:sldId id="297" r:id="rId19"/>
    <p:sldId id="298" r:id="rId20"/>
    <p:sldId id="299" r:id="rId21"/>
  </p:sldIdLst>
  <p:sldSz cx="9144000" cy="6858000" type="screen4x3"/>
  <p:notesSz cx="6858000" cy="9144000"/>
  <p:embeddedFontLst>
    <p:embeddedFont>
      <p:font typeface="Guanine" pitchFamily="2" charset="-18"/>
      <p:regular r:id="rId23"/>
    </p:embeddedFont>
    <p:embeddedFont>
      <p:font typeface="Brooklyn" pitchFamily="2" charset="0"/>
      <p:regular r:id="rId24"/>
      <p:bold r:id="rId25"/>
    </p:embeddedFont>
    <p:embeddedFont>
      <p:font typeface="Comic Sans MS" pitchFamily="66" charset="0"/>
      <p:regular r:id="rId26"/>
      <p:bold r:id="rId27"/>
    </p:embeddedFont>
    <p:embeddedFont>
      <p:font typeface="Calibri" pitchFamily="34" charset="0"/>
      <p:regular r:id="rId28"/>
      <p:bold r:id="rId29"/>
      <p:italic r:id="rId30"/>
      <p:boldItalic r:id="rId31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FEEA"/>
    <a:srgbClr val="CCFCD1"/>
    <a:srgbClr val="FF6600"/>
    <a:srgbClr val="FF3300"/>
    <a:srgbClr val="E6EED6"/>
    <a:srgbClr val="D6E3BB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8FEE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7.jpg"/><Relationship Id="rId7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4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4.jp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4.jpg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4.jpg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slide" Target="slide15.xml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" Target="slide17.xml"/><Relationship Id="rId7" Type="http://schemas.openxmlformats.org/officeDocument/2006/relationships/image" Target="../media/image1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g"/><Relationship Id="rId5" Type="http://schemas.openxmlformats.org/officeDocument/2006/relationships/slide" Target="slide16.xml"/><Relationship Id="rId4" Type="http://schemas.openxmlformats.org/officeDocument/2006/relationships/slide" Target="slide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5.PNG"/><Relationship Id="rId5" Type="http://schemas.openxmlformats.org/officeDocument/2006/relationships/slide" Target="slide9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5.PNG"/><Relationship Id="rId5" Type="http://schemas.openxmlformats.org/officeDocument/2006/relationships/slide" Target="slide10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5.PNG"/><Relationship Id="rId5" Type="http://schemas.openxmlformats.org/officeDocument/2006/relationships/slide" Target="slide11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886962"/>
              </p:ext>
            </p:extLst>
          </p:nvPr>
        </p:nvGraphicFramePr>
        <p:xfrm>
          <a:off x="107504" y="4946190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3FFFC"/>
                </a:solidFill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VY_32_INOVACE_05_Grafické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editory – PhotoFiltre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                                    – Korekce obrazu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835" y="1642731"/>
            <a:ext cx="3154421" cy="31544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751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6121" y="22579"/>
            <a:ext cx="5042143" cy="69269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3775" y="1052736"/>
            <a:ext cx="8616461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Fotoeditor</a:t>
            </a:r>
          </a:p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PhotoFiltre</a:t>
            </a:r>
          </a:p>
          <a:p>
            <a:pPr algn="ctr"/>
            <a:endParaRPr lang="cs-CZ" sz="2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  <a:p>
            <a:pPr algn="ctr"/>
            <a:r>
              <a:rPr lang="cs-CZ" sz="6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KOREKCE  OBRAZU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11149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690066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Převážná část vytvořených fotografií vyžaduje menší či větší úpravy (korekce) jasu, kontrastu, ....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06" y="3453059"/>
            <a:ext cx="8825787" cy="2184129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0106" y="374842"/>
            <a:ext cx="3313051" cy="631286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26438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48148E-6 L 0 -0.3833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11149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31168" y="734751"/>
            <a:ext cx="87968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Nejpoužívanější nástroje pro </a:t>
            </a:r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C0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korekci</a:t>
            </a:r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obrazu jsou umístěny na nástrojové liště. </a:t>
            </a:r>
            <a:endParaRPr lang="cs-CZ" sz="4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68" y="3778981"/>
            <a:ext cx="8893496" cy="2474130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30" y="5445224"/>
            <a:ext cx="2755900" cy="119380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90" y="5438396"/>
            <a:ext cx="2641600" cy="119380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5460168"/>
            <a:ext cx="2755900" cy="1173809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7" y="5445089"/>
            <a:ext cx="2670665" cy="119380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930139" y="3021080"/>
            <a:ext cx="529555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r"/>
            <a:r>
              <a:rPr lang="cs-CZ" sz="4400" b="1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(Automatické úrovně</a:t>
            </a:r>
            <a:r>
              <a:rPr lang="cs-CZ" sz="4400" b="1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cs-CZ" sz="4400" b="1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44620" y="3021080"/>
            <a:ext cx="206659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(Jas  - +)</a:t>
            </a:r>
            <a:endParaRPr lang="cs-CZ" sz="4400" b="1" cap="none" spc="0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53183" y="3021080"/>
            <a:ext cx="335277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(Kontrast  - +)</a:t>
            </a:r>
            <a:endParaRPr lang="cs-CZ" sz="4400" b="1" cap="none" spc="0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954473" y="3009539"/>
            <a:ext cx="515134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(Gamma korekce  - +)</a:t>
            </a:r>
            <a:endParaRPr lang="cs-CZ" sz="4400" b="1" cap="none" spc="0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3988" y="3154626"/>
            <a:ext cx="8618898" cy="295465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6600">
                        <a:shade val="30000"/>
                        <a:satMod val="115000"/>
                      </a:srgbClr>
                    </a:gs>
                    <a:gs pos="50000">
                      <a:srgbClr val="FF6600">
                        <a:shade val="67500"/>
                        <a:satMod val="115000"/>
                      </a:srgbClr>
                    </a:gs>
                    <a:gs pos="100000">
                      <a:srgbClr val="FF6600">
                        <a:shade val="100000"/>
                        <a:satMod val="115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Rada: </a:t>
            </a:r>
          </a:p>
          <a:p>
            <a:pPr algn="ctr"/>
            <a:r>
              <a:rPr lang="cs-CZ" sz="4400" b="1" dirty="0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6600">
                        <a:shade val="30000"/>
                        <a:satMod val="115000"/>
                      </a:srgbClr>
                    </a:gs>
                    <a:gs pos="50000">
                      <a:srgbClr val="FF6600">
                        <a:shade val="67500"/>
                        <a:satMod val="115000"/>
                      </a:srgbClr>
                    </a:gs>
                    <a:gs pos="100000">
                      <a:srgbClr val="FF6600">
                        <a:shade val="100000"/>
                        <a:satMod val="115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Nejpoužívanější kombinací</a:t>
            </a:r>
          </a:p>
          <a:p>
            <a:pPr algn="ctr"/>
            <a:r>
              <a:rPr lang="cs-CZ" sz="4400" b="1" dirty="0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6600">
                        <a:shade val="30000"/>
                        <a:satMod val="115000"/>
                      </a:srgbClr>
                    </a:gs>
                    <a:gs pos="50000">
                      <a:srgbClr val="FF6600">
                        <a:shade val="67500"/>
                        <a:satMod val="115000"/>
                      </a:srgbClr>
                    </a:gs>
                    <a:gs pos="100000">
                      <a:srgbClr val="FF6600">
                        <a:shade val="100000"/>
                        <a:satMod val="115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korekcí obrazu je</a:t>
            </a:r>
          </a:p>
          <a:p>
            <a:pPr algn="ctr"/>
            <a:r>
              <a:rPr lang="cs-CZ" sz="5400" b="1" dirty="0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+Gamma </a:t>
            </a:r>
            <a:r>
              <a:rPr lang="cs-CZ" sz="5400" b="1" dirty="0" err="1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kor</a:t>
            </a:r>
            <a:r>
              <a:rPr lang="cs-CZ" sz="5400" b="1" dirty="0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 </a:t>
            </a:r>
            <a:r>
              <a:rPr lang="cs-CZ" sz="4400" b="1" dirty="0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 pak </a:t>
            </a:r>
            <a:r>
              <a:rPr lang="cs-CZ" sz="5400" b="1" dirty="0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+Kontrast</a:t>
            </a:r>
            <a:endParaRPr lang="cs-CZ" sz="5400" b="1" dirty="0">
              <a:ln w="1143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6412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00"/>
                            </p:stCondLst>
                            <p:childTnLst>
                              <p:par>
                                <p:cTn id="62" presetID="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500"/>
                            </p:stCondLst>
                            <p:childTnLst>
                              <p:par>
                                <p:cTn id="6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500"/>
                            </p:stCondLst>
                            <p:childTnLst>
                              <p:par>
                                <p:cTn id="84" presetID="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5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3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500"/>
                            </p:stCondLst>
                            <p:childTnLst>
                              <p:par>
                                <p:cTn id="106" presetID="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1" presetID="53" presetClass="exit" presetSubtype="32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2" dur="2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2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7750"/>
                            </p:stCondLst>
                            <p:childTnLst>
                              <p:par>
                                <p:cTn id="117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2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7" grpId="1"/>
      <p:bldP spid="17" grpId="0"/>
      <p:bldP spid="17" grpId="1"/>
      <p:bldP spid="18" grpId="0"/>
      <p:bldP spid="18" grpId="1"/>
      <p:bldP spid="19" grpId="0"/>
      <p:bldP spid="19" grpId="1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11149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79284" y="1219483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Automatická </a:t>
            </a:r>
            <a:r>
              <a:rPr lang="cs-CZ" sz="36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g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amma korekce, nebo kontrast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16" y="2492896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ovéPole 8"/>
          <p:cNvSpPr txBox="1"/>
          <p:nvPr/>
        </p:nvSpPr>
        <p:spPr>
          <a:xfrm>
            <a:off x="190566" y="241981"/>
            <a:ext cx="5605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rgbClr val="FFC000">
                        <a:tint val="66000"/>
                        <a:satMod val="160000"/>
                      </a:srgbClr>
                    </a:gs>
                    <a:gs pos="50000">
                      <a:srgbClr val="FFC000">
                        <a:tint val="44500"/>
                        <a:satMod val="160000"/>
                      </a:srgbClr>
                    </a:gs>
                    <a:gs pos="100000">
                      <a:srgbClr val="FFC000">
                        <a:tint val="23500"/>
                        <a:satMod val="160000"/>
                      </a:srgbClr>
                    </a:gs>
                  </a:gsLst>
                  <a:lin ang="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Automatické úrovně: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rgbClr val="FFC000">
                      <a:tint val="66000"/>
                      <a:satMod val="160000"/>
                    </a:srgbClr>
                  </a:gs>
                  <a:gs pos="50000">
                    <a:srgbClr val="FFC000">
                      <a:tint val="44500"/>
                      <a:satMod val="160000"/>
                    </a:srgbClr>
                  </a:gs>
                  <a:gs pos="100000">
                    <a:srgbClr val="FFC000">
                      <a:tint val="23500"/>
                      <a:satMod val="160000"/>
                    </a:srgbClr>
                  </a:gs>
                </a:gsLst>
                <a:lin ang="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19483"/>
            <a:ext cx="1450141" cy="628171"/>
          </a:xfrm>
          <a:prstGeom prst="rect">
            <a:avLst/>
          </a:prstGeom>
          <a:ln w="1905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6759" y="2498370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648036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8" presetClass="entr" presetSubtype="0" accel="50000" fill="hold" grpId="2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125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125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2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11149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79284" y="1219483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Přidání, nebo ubrání jasu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16" y="2276872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95536" y="241981"/>
            <a:ext cx="3708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rgbClr val="FFC000">
                        <a:tint val="66000"/>
                        <a:satMod val="160000"/>
                      </a:srgbClr>
                    </a:gs>
                    <a:gs pos="50000">
                      <a:srgbClr val="FFC000">
                        <a:tint val="44500"/>
                        <a:satMod val="160000"/>
                      </a:srgbClr>
                    </a:gs>
                    <a:gs pos="100000">
                      <a:srgbClr val="FFC000">
                        <a:tint val="23500"/>
                        <a:satMod val="160000"/>
                      </a:srgbClr>
                    </a:gs>
                  </a:gsLst>
                  <a:lin ang="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Jas ( - + ):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rgbClr val="FFC000">
                      <a:tint val="66000"/>
                      <a:satMod val="160000"/>
                    </a:srgbClr>
                  </a:gs>
                  <a:gs pos="50000">
                    <a:srgbClr val="FFC000">
                      <a:tint val="44500"/>
                      <a:satMod val="160000"/>
                    </a:srgbClr>
                  </a:gs>
                  <a:gs pos="100000">
                    <a:srgbClr val="FFC000">
                      <a:tint val="23500"/>
                      <a:satMod val="160000"/>
                    </a:srgbClr>
                  </a:gs>
                </a:gsLst>
                <a:lin ang="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93" y="1219483"/>
            <a:ext cx="1389995" cy="628171"/>
          </a:xfrm>
          <a:prstGeom prst="rect">
            <a:avLst/>
          </a:prstGeom>
          <a:ln w="1905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6759" y="2276872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647220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8" presetClass="entr" presetSubtype="0" accel="5000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375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375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11149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858447" y="1210402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Přidání, nebo ubrání kontrastu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16" y="2276872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95536" y="241981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rgbClr val="FFC000">
                        <a:tint val="66000"/>
                        <a:satMod val="160000"/>
                      </a:srgbClr>
                    </a:gs>
                    <a:gs pos="50000">
                      <a:srgbClr val="FFC000">
                        <a:tint val="44500"/>
                        <a:satMod val="160000"/>
                      </a:srgbClr>
                    </a:gs>
                    <a:gs pos="100000">
                      <a:srgbClr val="FFC000">
                        <a:tint val="23500"/>
                        <a:satMod val="160000"/>
                      </a:srgbClr>
                    </a:gs>
                  </a:gsLst>
                  <a:lin ang="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Kontrast ( - + ):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rgbClr val="FFC000">
                      <a:tint val="66000"/>
                      <a:satMod val="160000"/>
                    </a:srgbClr>
                  </a:gs>
                  <a:gs pos="50000">
                    <a:srgbClr val="FFC000">
                      <a:tint val="44500"/>
                      <a:satMod val="160000"/>
                    </a:srgbClr>
                  </a:gs>
                  <a:gs pos="100000">
                    <a:srgbClr val="FFC000">
                      <a:tint val="23500"/>
                      <a:satMod val="160000"/>
                    </a:srgbClr>
                  </a:gs>
                </a:gsLst>
                <a:lin ang="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93" y="1237551"/>
            <a:ext cx="1389995" cy="592034"/>
          </a:xfrm>
          <a:prstGeom prst="rect">
            <a:avLst/>
          </a:prstGeom>
          <a:ln w="1905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6759" y="2276872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8399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8" presetClass="entr" presetSubtype="0" accel="5000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11149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858447" y="1210402"/>
            <a:ext cx="6601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Nastavení gamma korekce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16" y="2276872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95536" y="241981"/>
            <a:ext cx="5688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rgbClr val="FFC000">
                        <a:tint val="66000"/>
                        <a:satMod val="160000"/>
                      </a:srgbClr>
                    </a:gs>
                    <a:gs pos="50000">
                      <a:srgbClr val="FFC000">
                        <a:tint val="44500"/>
                        <a:satMod val="160000"/>
                      </a:srgbClr>
                    </a:gs>
                    <a:gs pos="100000">
                      <a:srgbClr val="FFC000">
                        <a:tint val="23500"/>
                        <a:satMod val="160000"/>
                      </a:srgbClr>
                    </a:gs>
                  </a:gsLst>
                  <a:lin ang="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Gamma korekce (-+):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rgbClr val="FFC000">
                      <a:tint val="66000"/>
                      <a:satMod val="160000"/>
                    </a:srgbClr>
                  </a:gs>
                  <a:gs pos="50000">
                    <a:srgbClr val="FFC000">
                      <a:tint val="44500"/>
                      <a:satMod val="160000"/>
                    </a:srgbClr>
                  </a:gs>
                  <a:gs pos="100000">
                    <a:srgbClr val="FFC000">
                      <a:tint val="23500"/>
                      <a:satMod val="160000"/>
                    </a:srgbClr>
                  </a:gs>
                </a:gsLst>
                <a:lin ang="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67" y="1237551"/>
            <a:ext cx="1324447" cy="592034"/>
          </a:xfrm>
          <a:prstGeom prst="rect">
            <a:avLst/>
          </a:prstGeom>
          <a:ln w="1905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6759" y="2276872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519155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8" presetClass="entr" presetSubtype="0" accel="5000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25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25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3424" y="85527"/>
            <a:ext cx="298107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 </a:t>
            </a:r>
            <a:endParaRPr lang="cs-CZ" sz="32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7523" y="1751795"/>
            <a:ext cx="554094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Kterou korekci obrazu představuje tato ikona?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951808" y="3801814"/>
            <a:ext cx="55644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sldjump"/>
              </a:rPr>
              <a:t>gamma korekce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4809926"/>
            <a:ext cx="62133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korekce kontrastu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8726" y="5746030"/>
            <a:ext cx="45535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korekce jasu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45224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796" y="1944194"/>
            <a:ext cx="2076988" cy="938639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2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68518" y="75626"/>
            <a:ext cx="298107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 </a:t>
            </a:r>
            <a:endParaRPr lang="cs-CZ" sz="32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35007" y="200277"/>
            <a:ext cx="45734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Jaká korekce byla použita u 1.fotky při tvorbě 2.fotky?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4656195" y="2361654"/>
            <a:ext cx="43482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-</a:t>
            </a:r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Gamma </a:t>
            </a:r>
            <a:r>
              <a:rPr lang="cs-CZ" sz="48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kor</a:t>
            </a:r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.</a:t>
            </a:r>
            <a:endParaRPr lang="cs-CZ" sz="48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97877" y="3345382"/>
            <a:ext cx="21451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-Jas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161870" y="4305870"/>
            <a:ext cx="37765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+Kontrast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17929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116" y="169919"/>
            <a:ext cx="4281876" cy="3115065"/>
          </a:xfrm>
          <a:prstGeom prst="rect">
            <a:avLst/>
          </a:prstGeom>
          <a:ln w="9525">
            <a:solidFill>
              <a:schemeClr val="accent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116" y="3437384"/>
            <a:ext cx="4281876" cy="3115065"/>
          </a:xfrm>
          <a:prstGeom prst="rect">
            <a:avLst/>
          </a:prstGeom>
          <a:ln w="952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3417" y="85527"/>
            <a:ext cx="298107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 </a:t>
            </a:r>
            <a:endParaRPr lang="cs-CZ" sz="32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5646" y="1778298"/>
            <a:ext cx="70294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Nejvíce fotografií lze velmi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kvalitně upravit kombinací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těchto korekcí obrazu: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154395" y="3709557"/>
            <a:ext cx="71951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+Gamma </a:t>
            </a:r>
            <a:r>
              <a:rPr lang="cs-CZ" sz="4800" b="1" dirty="0" err="1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kor</a:t>
            </a:r>
            <a:r>
              <a:rPr lang="cs-CZ" sz="4800" b="1" dirty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. a pak </a:t>
            </a:r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-Jas</a:t>
            </a:r>
            <a:endParaRPr lang="cs-CZ" sz="48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65307" y="4725792"/>
            <a:ext cx="84316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4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+Gamma </a:t>
            </a:r>
            <a:r>
              <a:rPr lang="cs-CZ" sz="46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kor</a:t>
            </a:r>
            <a:r>
              <a:rPr lang="cs-CZ" sz="4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. a pak +Kontrast</a:t>
            </a:r>
            <a:endParaRPr lang="cs-CZ" sz="4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450" y="5649122"/>
            <a:ext cx="52148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+Jas a pak -Jas</a:t>
            </a:r>
            <a:endParaRPr lang="cs-CZ" sz="54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5971927"/>
            <a:ext cx="235833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2243" y="570167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750" y="571500"/>
            <a:ext cx="1425888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1008" y="4857750"/>
            <a:ext cx="1424341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84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28177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Korekce obrazu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497" y="405908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7504" y="1196752"/>
            <a:ext cx="898140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http://www.nvf.cz/profuturo/logo_esf.jpg</a:t>
            </a:r>
          </a:p>
          <a:p>
            <a:r>
              <a:rPr lang="cs-CZ" sz="2400" dirty="0" smtClean="0"/>
              <a:t>http://repeatingislands.files-wordpress.com/2009/06/eu-logo.jpg</a:t>
            </a:r>
          </a:p>
          <a:p>
            <a:r>
              <a:rPr lang="cs-CZ" sz="2400" dirty="0" smtClean="0"/>
              <a:t>http://www.teiresias.muni.cz/gifs/web/msmt-logo.gif</a:t>
            </a:r>
          </a:p>
          <a:p>
            <a:r>
              <a:rPr lang="cs-CZ" sz="2400" dirty="0" smtClean="0"/>
              <a:t>http://www.ucitelskyzpravodaj.cz/Portals/5/tema/Logo_OP_VK.jpg</a:t>
            </a:r>
          </a:p>
          <a:p>
            <a:r>
              <a:rPr lang="cs-CZ" sz="2400" dirty="0" smtClean="0"/>
              <a:t>http</a:t>
            </a:r>
            <a:r>
              <a:rPr lang="cs-CZ" sz="2400" dirty="0"/>
              <a:t>:// www. pixelio.de/</a:t>
            </a:r>
            <a:r>
              <a:rPr lang="cs-CZ" sz="2400" dirty="0" smtClean="0"/>
              <a:t>99129_R_by_pepsprog_pixelio.de</a:t>
            </a:r>
            <a:endParaRPr lang="cs-CZ" sz="2400" dirty="0"/>
          </a:p>
          <a:p>
            <a:r>
              <a:rPr lang="cs-CZ" sz="2400" dirty="0"/>
              <a:t>http:// www. pixelio.de/473285_R_K_by_Stephan Hahnel_pixelio.de</a:t>
            </a:r>
            <a:endParaRPr lang="cs-CZ" sz="2400" dirty="0" smtClean="0"/>
          </a:p>
          <a:p>
            <a:r>
              <a:rPr lang="cs-CZ" sz="2400" dirty="0"/>
              <a:t>http://office.microsoft.com/cs-cz/images/results.aspx?qu=</a:t>
            </a:r>
          </a:p>
          <a:p>
            <a:r>
              <a:rPr lang="cs-CZ" sz="2400" dirty="0"/>
              <a:t>palec#ai:MC900441321|</a:t>
            </a:r>
          </a:p>
          <a:p>
            <a:r>
              <a:rPr lang="cs-CZ" sz="2300" dirty="0"/>
              <a:t>http://</a:t>
            </a:r>
            <a:r>
              <a:rPr lang="cs-CZ" sz="2300" dirty="0" smtClean="0"/>
              <a:t>office.microsoft.com/cs-cz/images/results.aspx?qu=aplaus&amp;origin</a:t>
            </a:r>
            <a:r>
              <a:rPr lang="cs-CZ" sz="2300" dirty="0"/>
              <a:t>=</a:t>
            </a:r>
          </a:p>
          <a:p>
            <a:r>
              <a:rPr lang="cs-CZ" sz="2300" dirty="0"/>
              <a:t>FX010132103#ai:MM900041090|</a:t>
            </a:r>
          </a:p>
          <a:p>
            <a:r>
              <a:rPr lang="cs-CZ" sz="2400" dirty="0"/>
              <a:t>http://www.freesound.org/samplesViewSingle.php?id=33658</a:t>
            </a:r>
          </a:p>
          <a:p>
            <a:r>
              <a:rPr lang="cs-CZ" sz="2200" dirty="0"/>
              <a:t>http://</a:t>
            </a:r>
            <a:r>
              <a:rPr lang="cs-CZ" sz="2200" dirty="0" smtClean="0"/>
              <a:t>upload.wikimedia.org/wikipedia/commons/4/49/Hdd_od_srodka.jpg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www.freedigitalphotos.net/images/43777ezgrxlum65.jpg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www.freedigitalphotos.net/images/9984khygkk8pks.jpg</a:t>
            </a:r>
            <a:endParaRPr lang="cs-CZ" sz="20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74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328498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02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29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29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29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36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36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36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27229</TotalTime>
  <Words>390</Words>
  <Application>Microsoft Office PowerPoint</Application>
  <PresentationFormat>Předvádění na obrazovce (4:3)</PresentationFormat>
  <Paragraphs>129</Paragraphs>
  <Slides>20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8" baseType="lpstr">
      <vt:lpstr>Arial</vt:lpstr>
      <vt:lpstr>Times New Roman,Bold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286</cp:revision>
  <dcterms:created xsi:type="dcterms:W3CDTF">2011-05-01T03:53:33Z</dcterms:created>
  <dcterms:modified xsi:type="dcterms:W3CDTF">2011-08-25T15:32:02Z</dcterms:modified>
</cp:coreProperties>
</file>